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3"/>
  </p:notesMasterIdLst>
  <p:sldIdLst>
    <p:sldId id="256" r:id="rId4"/>
    <p:sldId id="257" r:id="rId5"/>
    <p:sldId id="258" r:id="rId6"/>
    <p:sldId id="284" r:id="rId7"/>
    <p:sldId id="285" r:id="rId8"/>
    <p:sldId id="260" r:id="rId9"/>
    <p:sldId id="286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x="12192000" cy="6858000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B0478A1-E7A2-40FA-8C62-FAAF4445C138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FE7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9787E066-59BA-47E9-9CBD-14734E913AB0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ED7D31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ED7D31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  <a:tblStyle styleId="{68D230F3-CF80-4859-8CE7-A43EE81993B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70AD47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70AD4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24E871A2-E4DB-49A5-B73F-1C0BB7392C14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  <a:tblStyle styleId="{10A1B5D5-9B99-4C35-A422-299274C8766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BF1E9"/>
          </a:solidFill>
        </a:fill>
      </a:tcStyle>
    </a:band1H>
    <a:band1V>
      <a:tcStyle>
        <a:tcBdr/>
        <a:fill>
          <a:solidFill>
            <a:srgbClr val="EBF1E9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  <a:tblStyle styleId="{93296810-A885-4BE3-A3E7-6D5BEEA58F3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BF1E9"/>
          </a:solidFill>
        </a:fill>
      </a:tcStyle>
    </a:wholeTbl>
    <a:band1H>
      <a:tcStyle>
        <a:tcBdr/>
        <a:fill>
          <a:solidFill>
            <a:srgbClr val="D5E3C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5E3C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E8B1032C-EA38-4F05-BA0D-38AFFFC7BED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70AD47"/>
          </a:solidFill>
        </a:fill>
      </a:tcStyle>
    </a:band1H>
    <a:band1V>
      <a:tcStyle>
        <a:tcBdr/>
        <a:fill>
          <a:solidFill>
            <a:srgbClr val="70AD4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16D9F66E-5EB9-4882-86FB-DCBF35E3C3E4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BF1E9"/>
          </a:solidFill>
        </a:fill>
      </a:tcStyle>
    </a:wholeTbl>
    <a:band1H>
      <a:tcStyle>
        <a:tcBdr/>
        <a:fill>
          <a:solidFill>
            <a:srgbClr val="D5E3CF"/>
          </a:solidFill>
        </a:fill>
      </a:tcStyle>
    </a:band1H>
    <a:band1V>
      <a:tcStyle>
        <a:tcBdr/>
        <a:fill>
          <a:solidFill>
            <a:srgbClr val="D5E3C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2540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EBF1E9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/>
        <a:fill>
          <a:solidFill>
            <a:srgbClr val="EBF1E9"/>
          </a:solidFill>
        </a:fill>
      </a:tcStyle>
    </a:firstRow>
  </a:tblStyle>
  <a:tblStyle styleId="{912C8C85-51F0-491E-9774-3900AFEF0FD7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band1H>
    <a:band1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1V>
    <a:band2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  <a:tblStyle styleId="{08FB837D-C827-4EFA-A057-4D05807E0F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wholeTbl>
    <a:band1H>
      <a:tcStyle>
        <a:tcBdr/>
        <a:fill>
          <a:solidFill>
            <a:srgbClr val="70AD47"/>
          </a:solidFill>
        </a:fill>
      </a:tcStyle>
    </a:band1H>
    <a:band2H>
      <a:tcStyle>
        <a:tcBdr/>
        <a:fill>
          <a:solidFill>
            <a:srgbClr val="70AD47"/>
          </a:solidFill>
        </a:fill>
      </a:tcStyle>
    </a:band2H>
    <a:band1V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band1V>
    <a:band2V>
      <a:tcStyle>
        <a:tcBdr/>
        <a:fill>
          <a:solidFill>
            <a:srgbClr val="70AD47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11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;n">
            <a:extLst>
              <a:ext uri="{FF2B5EF4-FFF2-40B4-BE49-F238E27FC236}">
                <a16:creationId xmlns:a16="http://schemas.microsoft.com/office/drawing/2014/main" id="{49ED7FB9-BF89-F3C1-6766-62AD5F15546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Google Shape;4;n">
            <a:extLst>
              <a:ext uri="{FF2B5EF4-FFF2-40B4-BE49-F238E27FC236}">
                <a16:creationId xmlns:a16="http://schemas.microsoft.com/office/drawing/2014/main" id="{F24A89C5-FAF2-7175-D1CF-E28439A5EA14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46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Google Shape;5;n">
            <a:extLst>
              <a:ext uri="{FF2B5EF4-FFF2-40B4-BE49-F238E27FC236}">
                <a16:creationId xmlns:a16="http://schemas.microsoft.com/office/drawing/2014/main" id="{02C9E78F-21E0-2E89-6655-4695406A34E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9" y="1241426"/>
            <a:ext cx="5953128" cy="3349620"/>
          </a:xfrm>
          <a:prstGeom prst="rect">
            <a:avLst/>
          </a:prstGeom>
          <a:noFill/>
          <a:ln w="12701" cap="flat">
            <a:solidFill>
              <a:srgbClr val="000000"/>
            </a:solidFill>
            <a:prstDash val="solid"/>
            <a:round/>
          </a:ln>
        </p:spPr>
      </p:sp>
      <p:sp>
        <p:nvSpPr>
          <p:cNvPr id="5" name="Google Shape;6;n">
            <a:extLst>
              <a:ext uri="{FF2B5EF4-FFF2-40B4-BE49-F238E27FC236}">
                <a16:creationId xmlns:a16="http://schemas.microsoft.com/office/drawing/2014/main" id="{5DEF9A0E-5EA3-48D0-733B-E309E7681F18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4" y="4777959"/>
            <a:ext cx="5438137" cy="390924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lvl="0"/>
            <a:endParaRPr lang="en-US"/>
          </a:p>
        </p:txBody>
      </p:sp>
      <p:sp>
        <p:nvSpPr>
          <p:cNvPr id="6" name="Google Shape;7;n">
            <a:extLst>
              <a:ext uri="{FF2B5EF4-FFF2-40B4-BE49-F238E27FC236}">
                <a16:creationId xmlns:a16="http://schemas.microsoft.com/office/drawing/2014/main" id="{AC30DB08-D37E-51CA-09AB-E8755FB1D2A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Google Shape;8;n">
            <a:extLst>
              <a:ext uri="{FF2B5EF4-FFF2-40B4-BE49-F238E27FC236}">
                <a16:creationId xmlns:a16="http://schemas.microsoft.com/office/drawing/2014/main" id="{2B1CFD02-42F9-25DA-12D8-24934E01BF8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fld id="{07671071-8E9F-42FF-888B-B04321D009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230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457200" marR="0" lvl="0" indent="-22860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0" cap="none" spc="0" baseline="0">
        <a:solidFill>
          <a:srgbClr val="000000"/>
        </a:solidFill>
        <a:uFillTx/>
        <a:latin typeface="Microsoft JhengHei"/>
        <a:ea typeface="Microsoft JhengHei"/>
        <a:cs typeface="Microsoft JhengHei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86;p1:notes">
            <a:extLst>
              <a:ext uri="{FF2B5EF4-FFF2-40B4-BE49-F238E27FC236}">
                <a16:creationId xmlns:a16="http://schemas.microsoft.com/office/drawing/2014/main" id="{6DACE64F-ADD3-F0DA-45D1-B515ECB6FA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287;p1:notes">
            <a:extLst>
              <a:ext uri="{FF2B5EF4-FFF2-40B4-BE49-F238E27FC236}">
                <a16:creationId xmlns:a16="http://schemas.microsoft.com/office/drawing/2014/main" id="{C0584E6F-1CA8-8CAD-1463-1538A85FB5D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288;p1:notes">
            <a:extLst>
              <a:ext uri="{FF2B5EF4-FFF2-40B4-BE49-F238E27FC236}">
                <a16:creationId xmlns:a16="http://schemas.microsoft.com/office/drawing/2014/main" id="{F03D1C0D-4053-3391-6AEF-4BC416E3A2A3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5451256-2D1D-4BE3-8D71-2F9BA7A9EDF8}" type="slidenum">
              <a:t>1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7;p39:notes">
            <a:extLst>
              <a:ext uri="{FF2B5EF4-FFF2-40B4-BE49-F238E27FC236}">
                <a16:creationId xmlns:a16="http://schemas.microsoft.com/office/drawing/2014/main" id="{AB3BD3B1-9F25-AF2C-A31D-0A539DF0703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298;p39:notes">
            <a:extLst>
              <a:ext uri="{FF2B5EF4-FFF2-40B4-BE49-F238E27FC236}">
                <a16:creationId xmlns:a16="http://schemas.microsoft.com/office/drawing/2014/main" id="{818132EF-2CB9-E604-DFA9-C839135EA5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4;p22:notes">
            <a:extLst>
              <a:ext uri="{FF2B5EF4-FFF2-40B4-BE49-F238E27FC236}">
                <a16:creationId xmlns:a16="http://schemas.microsoft.com/office/drawing/2014/main" id="{00494FC9-3BC1-EA0A-BBA2-D52EC93970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05;p22:notes">
            <a:extLst>
              <a:ext uri="{FF2B5EF4-FFF2-40B4-BE49-F238E27FC236}">
                <a16:creationId xmlns:a16="http://schemas.microsoft.com/office/drawing/2014/main" id="{97B9805F-5AA0-FA42-991D-3A2E655279A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06;p22:notes">
            <a:extLst>
              <a:ext uri="{FF2B5EF4-FFF2-40B4-BE49-F238E27FC236}">
                <a16:creationId xmlns:a16="http://schemas.microsoft.com/office/drawing/2014/main" id="{DCFB75C6-1415-028E-36A9-6AA7BD0984E4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63042C3-4EA9-46B9-ADC5-95EAD730EB2B}" type="slidenum">
              <a:t>3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8;p4:notes">
            <a:extLst>
              <a:ext uri="{FF2B5EF4-FFF2-40B4-BE49-F238E27FC236}">
                <a16:creationId xmlns:a16="http://schemas.microsoft.com/office/drawing/2014/main" id="{3D7B24F9-8B8F-D673-1796-1CFD2E147D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</p:spPr>
      </p:sp>
      <p:sp>
        <p:nvSpPr>
          <p:cNvPr id="3" name="Google Shape;129;p4:notes">
            <a:extLst>
              <a:ext uri="{FF2B5EF4-FFF2-40B4-BE49-F238E27FC236}">
                <a16:creationId xmlns:a16="http://schemas.microsoft.com/office/drawing/2014/main" id="{BD66E744-373D-FC64-38D5-8517DAABAD7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30;p4:notes">
            <a:extLst>
              <a:ext uri="{FF2B5EF4-FFF2-40B4-BE49-F238E27FC236}">
                <a16:creationId xmlns:a16="http://schemas.microsoft.com/office/drawing/2014/main" id="{7AC8AC85-5270-048C-ED30-770B778FC0B1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74DC296-3D20-444F-AA9D-D357E8F9089A}" type="slidenum">
              <a:t>4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8;p4:notes">
            <a:extLst>
              <a:ext uri="{FF2B5EF4-FFF2-40B4-BE49-F238E27FC236}">
                <a16:creationId xmlns:a16="http://schemas.microsoft.com/office/drawing/2014/main" id="{78FA41E0-54DB-AB26-D737-B26564D00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</p:spPr>
      </p:sp>
      <p:sp>
        <p:nvSpPr>
          <p:cNvPr id="3" name="Google Shape;129;p4:notes">
            <a:extLst>
              <a:ext uri="{FF2B5EF4-FFF2-40B4-BE49-F238E27FC236}">
                <a16:creationId xmlns:a16="http://schemas.microsoft.com/office/drawing/2014/main" id="{C4C8FC62-82B3-3898-7820-BF1D30D16A9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30;p4:notes">
            <a:extLst>
              <a:ext uri="{FF2B5EF4-FFF2-40B4-BE49-F238E27FC236}">
                <a16:creationId xmlns:a16="http://schemas.microsoft.com/office/drawing/2014/main" id="{49C806D8-CDFE-15CE-7859-3E8B93FC249F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1565BB5-7590-4F3B-B1EC-1B511F9B2A54}" type="slidenum">
              <a:t>5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20;p26:notes">
            <a:extLst>
              <a:ext uri="{FF2B5EF4-FFF2-40B4-BE49-F238E27FC236}">
                <a16:creationId xmlns:a16="http://schemas.microsoft.com/office/drawing/2014/main" id="{7202A7AA-BAEF-F846-4671-B7FE336C62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21;p26:notes">
            <a:extLst>
              <a:ext uri="{FF2B5EF4-FFF2-40B4-BE49-F238E27FC236}">
                <a16:creationId xmlns:a16="http://schemas.microsoft.com/office/drawing/2014/main" id="{1DDA4499-288B-43F9-0444-2EA06A5D726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22;p26:notes">
            <a:extLst>
              <a:ext uri="{FF2B5EF4-FFF2-40B4-BE49-F238E27FC236}">
                <a16:creationId xmlns:a16="http://schemas.microsoft.com/office/drawing/2014/main" id="{AC201E40-F12C-4247-34A7-A549CB367425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5B957E4-236F-4BF1-9BEB-FCE6A95145D9}" type="slidenum">
              <a:t>6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4;p6:notes">
            <a:extLst>
              <a:ext uri="{FF2B5EF4-FFF2-40B4-BE49-F238E27FC236}">
                <a16:creationId xmlns:a16="http://schemas.microsoft.com/office/drawing/2014/main" id="{17EE2524-E670-ED20-A9F8-368C17CD82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</p:spPr>
      </p:sp>
      <p:sp>
        <p:nvSpPr>
          <p:cNvPr id="3" name="Google Shape;145;p6:notes">
            <a:extLst>
              <a:ext uri="{FF2B5EF4-FFF2-40B4-BE49-F238E27FC236}">
                <a16:creationId xmlns:a16="http://schemas.microsoft.com/office/drawing/2014/main" id="{DE23690C-5678-4DD0-014B-47E0212A050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146;p6:notes">
            <a:extLst>
              <a:ext uri="{FF2B5EF4-FFF2-40B4-BE49-F238E27FC236}">
                <a16:creationId xmlns:a16="http://schemas.microsoft.com/office/drawing/2014/main" id="{0D7CCA7A-50F7-466B-9B5E-A29ED04EDF74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AD0E380-7B81-49C0-A189-147E0D0E406E}" type="slidenum">
              <a:t>7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6;p40:notes">
            <a:extLst>
              <a:ext uri="{FF2B5EF4-FFF2-40B4-BE49-F238E27FC236}">
                <a16:creationId xmlns:a16="http://schemas.microsoft.com/office/drawing/2014/main" id="{CE330A03-7912-AF8C-BD97-B5EDA0B34C3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337;p40:notes">
            <a:extLst>
              <a:ext uri="{FF2B5EF4-FFF2-40B4-BE49-F238E27FC236}">
                <a16:creationId xmlns:a16="http://schemas.microsoft.com/office/drawing/2014/main" id="{70F3A8B2-1BD4-686B-4B85-BDBA6232C0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9;p41:notes">
            <a:extLst>
              <a:ext uri="{FF2B5EF4-FFF2-40B4-BE49-F238E27FC236}">
                <a16:creationId xmlns:a16="http://schemas.microsoft.com/office/drawing/2014/main" id="{E73C4C36-EFC7-0607-E5A1-F5B59E47941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360;p41:notes">
            <a:extLst>
              <a:ext uri="{FF2B5EF4-FFF2-40B4-BE49-F238E27FC236}">
                <a16:creationId xmlns:a16="http://schemas.microsoft.com/office/drawing/2014/main" id="{73E1F8B6-2E3D-49BB-402E-54504A7883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6;p42:notes">
            <a:extLst>
              <a:ext uri="{FF2B5EF4-FFF2-40B4-BE49-F238E27FC236}">
                <a16:creationId xmlns:a16="http://schemas.microsoft.com/office/drawing/2014/main" id="{856C7E92-579B-E4B0-3ACB-8F19D78D623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367;p42:notes">
            <a:extLst>
              <a:ext uri="{FF2B5EF4-FFF2-40B4-BE49-F238E27FC236}">
                <a16:creationId xmlns:a16="http://schemas.microsoft.com/office/drawing/2014/main" id="{24DA0CE4-C5C4-B6AB-6C65-087B6D1FD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3;p44:notes">
            <a:extLst>
              <a:ext uri="{FF2B5EF4-FFF2-40B4-BE49-F238E27FC236}">
                <a16:creationId xmlns:a16="http://schemas.microsoft.com/office/drawing/2014/main" id="{2CF95EBA-2A4C-705D-11BA-23A8D8138A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74;p44:notes">
            <a:extLst>
              <a:ext uri="{FF2B5EF4-FFF2-40B4-BE49-F238E27FC236}">
                <a16:creationId xmlns:a16="http://schemas.microsoft.com/office/drawing/2014/main" id="{D3AE0518-22E3-1689-CD85-E5A80B54AE2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75;p44:notes">
            <a:extLst>
              <a:ext uri="{FF2B5EF4-FFF2-40B4-BE49-F238E27FC236}">
                <a16:creationId xmlns:a16="http://schemas.microsoft.com/office/drawing/2014/main" id="{DBEED5FE-0913-89AA-B418-0144483CC5D8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82CE8FD-1814-438B-9DDA-350B9258AF7E}" type="slidenum">
              <a:t>11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2;p45:notes">
            <a:extLst>
              <a:ext uri="{FF2B5EF4-FFF2-40B4-BE49-F238E27FC236}">
                <a16:creationId xmlns:a16="http://schemas.microsoft.com/office/drawing/2014/main" id="{E2BBA709-58C6-D93E-E3B1-395A72D2E2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83;p45:notes">
            <a:extLst>
              <a:ext uri="{FF2B5EF4-FFF2-40B4-BE49-F238E27FC236}">
                <a16:creationId xmlns:a16="http://schemas.microsoft.com/office/drawing/2014/main" id="{B0A2E3C6-2AAE-9B6F-5018-6B669462259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84;p45:notes">
            <a:extLst>
              <a:ext uri="{FF2B5EF4-FFF2-40B4-BE49-F238E27FC236}">
                <a16:creationId xmlns:a16="http://schemas.microsoft.com/office/drawing/2014/main" id="{A658B6F1-5F65-41EC-A227-C0DF1B0EF173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BA6E0F0-194E-48CE-A9E8-8A70DAF31FF3}" type="slidenum">
              <a:t>12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1;p46:notes">
            <a:extLst>
              <a:ext uri="{FF2B5EF4-FFF2-40B4-BE49-F238E27FC236}">
                <a16:creationId xmlns:a16="http://schemas.microsoft.com/office/drawing/2014/main" id="{6F3B14FF-2872-A55C-F1C4-09E266B5D7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92;p46:notes">
            <a:extLst>
              <a:ext uri="{FF2B5EF4-FFF2-40B4-BE49-F238E27FC236}">
                <a16:creationId xmlns:a16="http://schemas.microsoft.com/office/drawing/2014/main" id="{91B9BEAD-AAFF-E7B2-EFB0-A00EE0E2902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93;p46:notes">
            <a:extLst>
              <a:ext uri="{FF2B5EF4-FFF2-40B4-BE49-F238E27FC236}">
                <a16:creationId xmlns:a16="http://schemas.microsoft.com/office/drawing/2014/main" id="{9507E8B3-F8AE-00DE-6AA0-CC57DE3C8F6E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69178EF-577B-4C38-BCAF-C5C181D34184}" type="slidenum">
              <a:t>13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9;p47:notes">
            <a:extLst>
              <a:ext uri="{FF2B5EF4-FFF2-40B4-BE49-F238E27FC236}">
                <a16:creationId xmlns:a16="http://schemas.microsoft.com/office/drawing/2014/main" id="{D3F6F559-449F-C6CC-2434-F38D529AA0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00;p47:notes">
            <a:extLst>
              <a:ext uri="{FF2B5EF4-FFF2-40B4-BE49-F238E27FC236}">
                <a16:creationId xmlns:a16="http://schemas.microsoft.com/office/drawing/2014/main" id="{0BB91B42-9111-C244-7674-3C2A264D34A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01;p47:notes">
            <a:extLst>
              <a:ext uri="{FF2B5EF4-FFF2-40B4-BE49-F238E27FC236}">
                <a16:creationId xmlns:a16="http://schemas.microsoft.com/office/drawing/2014/main" id="{87B8440D-E241-1C4A-F21C-0CDB33DA20D1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3D85FE-B4DC-48D6-A535-3CC0B5BBB099}" type="slidenum">
              <a:t>14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07;p48:notes">
            <a:extLst>
              <a:ext uri="{FF2B5EF4-FFF2-40B4-BE49-F238E27FC236}">
                <a16:creationId xmlns:a16="http://schemas.microsoft.com/office/drawing/2014/main" id="{1EF783D5-3E00-0AE6-8424-1B0DCAD970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08;p48:notes">
            <a:extLst>
              <a:ext uri="{FF2B5EF4-FFF2-40B4-BE49-F238E27FC236}">
                <a16:creationId xmlns:a16="http://schemas.microsoft.com/office/drawing/2014/main" id="{9AD6EAD5-F82F-DF37-04F1-319AD1F26A1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09;p48:notes">
            <a:extLst>
              <a:ext uri="{FF2B5EF4-FFF2-40B4-BE49-F238E27FC236}">
                <a16:creationId xmlns:a16="http://schemas.microsoft.com/office/drawing/2014/main" id="{D68FB08D-D757-9983-8977-D67E33048860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7DE067A-87DD-4B88-B7D1-6CE0A97F9BD7}" type="slidenum">
              <a:t>15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7;p49:notes">
            <a:extLst>
              <a:ext uri="{FF2B5EF4-FFF2-40B4-BE49-F238E27FC236}">
                <a16:creationId xmlns:a16="http://schemas.microsoft.com/office/drawing/2014/main" id="{D56E9794-BC58-5DBC-EDFD-595B803C4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18;p49:notes">
            <a:extLst>
              <a:ext uri="{FF2B5EF4-FFF2-40B4-BE49-F238E27FC236}">
                <a16:creationId xmlns:a16="http://schemas.microsoft.com/office/drawing/2014/main" id="{F8ED8F3D-13E5-8BB4-CF24-420F274A6F2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19;p49:notes">
            <a:extLst>
              <a:ext uri="{FF2B5EF4-FFF2-40B4-BE49-F238E27FC236}">
                <a16:creationId xmlns:a16="http://schemas.microsoft.com/office/drawing/2014/main" id="{B21152AE-7858-162C-23B1-D7653798CB77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CAC93B4-F90E-4193-AB1A-20AEE614D341}" type="slidenum">
              <a:t>16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30;p50:notes">
            <a:extLst>
              <a:ext uri="{FF2B5EF4-FFF2-40B4-BE49-F238E27FC236}">
                <a16:creationId xmlns:a16="http://schemas.microsoft.com/office/drawing/2014/main" id="{9568C73E-6BFF-61C9-F379-475C8A2DA2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31;p50:notes">
            <a:extLst>
              <a:ext uri="{FF2B5EF4-FFF2-40B4-BE49-F238E27FC236}">
                <a16:creationId xmlns:a16="http://schemas.microsoft.com/office/drawing/2014/main" id="{1BB746E1-135B-9570-3960-9E9C62FB635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32;p50:notes">
            <a:extLst>
              <a:ext uri="{FF2B5EF4-FFF2-40B4-BE49-F238E27FC236}">
                <a16:creationId xmlns:a16="http://schemas.microsoft.com/office/drawing/2014/main" id="{2F732F03-77BB-806E-8166-07E0FAE9D03C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26489C5-3A1F-4AE3-8F60-370E773EE251}" type="slidenum">
              <a:t>17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3;p51:notes">
            <a:extLst>
              <a:ext uri="{FF2B5EF4-FFF2-40B4-BE49-F238E27FC236}">
                <a16:creationId xmlns:a16="http://schemas.microsoft.com/office/drawing/2014/main" id="{7BEF89B3-014D-7CCC-EAF0-A4774D7928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44;p51:notes">
            <a:extLst>
              <a:ext uri="{FF2B5EF4-FFF2-40B4-BE49-F238E27FC236}">
                <a16:creationId xmlns:a16="http://schemas.microsoft.com/office/drawing/2014/main" id="{320B4181-78F2-B77A-251E-9060DBB0D4E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45;p51:notes">
            <a:extLst>
              <a:ext uri="{FF2B5EF4-FFF2-40B4-BE49-F238E27FC236}">
                <a16:creationId xmlns:a16="http://schemas.microsoft.com/office/drawing/2014/main" id="{C3F0238A-1FE3-C960-A0C4-27662B1FDF32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3354452-4E9A-4763-8105-94748FB1E824}" type="slidenum">
              <a:t>18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55;p52:notes">
            <a:extLst>
              <a:ext uri="{FF2B5EF4-FFF2-40B4-BE49-F238E27FC236}">
                <a16:creationId xmlns:a16="http://schemas.microsoft.com/office/drawing/2014/main" id="{E83BC740-19D4-A699-1F6C-0EE981E228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56;p52:notes">
            <a:extLst>
              <a:ext uri="{FF2B5EF4-FFF2-40B4-BE49-F238E27FC236}">
                <a16:creationId xmlns:a16="http://schemas.microsoft.com/office/drawing/2014/main" id="{7428735C-38C5-8787-9F8E-71683BBABCC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57;p52:notes">
            <a:extLst>
              <a:ext uri="{FF2B5EF4-FFF2-40B4-BE49-F238E27FC236}">
                <a16:creationId xmlns:a16="http://schemas.microsoft.com/office/drawing/2014/main" id="{8F2D4D98-23A4-C502-ECE2-E4E602B86FA8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D332274-2815-4E45-A141-708164CFD98F}" type="slidenum">
              <a:t>19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65;p53:notes">
            <a:extLst>
              <a:ext uri="{FF2B5EF4-FFF2-40B4-BE49-F238E27FC236}">
                <a16:creationId xmlns:a16="http://schemas.microsoft.com/office/drawing/2014/main" id="{440F9742-6D02-498C-D300-9BEBBADF8A0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466;p53:notes">
            <a:extLst>
              <a:ext uri="{FF2B5EF4-FFF2-40B4-BE49-F238E27FC236}">
                <a16:creationId xmlns:a16="http://schemas.microsoft.com/office/drawing/2014/main" id="{4533782E-7934-DE72-6905-E0C8A90299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2;p43:notes">
            <a:extLst>
              <a:ext uri="{FF2B5EF4-FFF2-40B4-BE49-F238E27FC236}">
                <a16:creationId xmlns:a16="http://schemas.microsoft.com/office/drawing/2014/main" id="{C6E2F312-E13D-541F-AB23-56B17AB5693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473;p43:notes">
            <a:extLst>
              <a:ext uri="{FF2B5EF4-FFF2-40B4-BE49-F238E27FC236}">
                <a16:creationId xmlns:a16="http://schemas.microsoft.com/office/drawing/2014/main" id="{345768FC-E397-B21F-B890-A52B3249B9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80;p9:notes">
            <a:extLst>
              <a:ext uri="{FF2B5EF4-FFF2-40B4-BE49-F238E27FC236}">
                <a16:creationId xmlns:a16="http://schemas.microsoft.com/office/drawing/2014/main" id="{F95A68B0-74A3-3735-237F-87D094510F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81;p9:notes">
            <a:extLst>
              <a:ext uri="{FF2B5EF4-FFF2-40B4-BE49-F238E27FC236}">
                <a16:creationId xmlns:a16="http://schemas.microsoft.com/office/drawing/2014/main" id="{46E62A67-27C9-82C3-AF2E-AAC0E8EBAA1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82;p9:notes">
            <a:extLst>
              <a:ext uri="{FF2B5EF4-FFF2-40B4-BE49-F238E27FC236}">
                <a16:creationId xmlns:a16="http://schemas.microsoft.com/office/drawing/2014/main" id="{57C6D0B4-8E41-4AD8-14EE-2B9E7802CF98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F5D66BE-D140-42A7-A873-3FDF224E8CFD}" type="slidenum">
              <a:t>22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88;p10:notes">
            <a:extLst>
              <a:ext uri="{FF2B5EF4-FFF2-40B4-BE49-F238E27FC236}">
                <a16:creationId xmlns:a16="http://schemas.microsoft.com/office/drawing/2014/main" id="{59B90BB6-1D11-1C49-D44A-D532D0938A6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489;p10:notes">
            <a:extLst>
              <a:ext uri="{FF2B5EF4-FFF2-40B4-BE49-F238E27FC236}">
                <a16:creationId xmlns:a16="http://schemas.microsoft.com/office/drawing/2014/main" id="{EF8CC6ED-B651-67A6-CDA8-039859B5A6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96;p11:notes">
            <a:extLst>
              <a:ext uri="{FF2B5EF4-FFF2-40B4-BE49-F238E27FC236}">
                <a16:creationId xmlns:a16="http://schemas.microsoft.com/office/drawing/2014/main" id="{02536F6E-F92F-0ED6-3A73-A91F3E0955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97;p11:notes">
            <a:extLst>
              <a:ext uri="{FF2B5EF4-FFF2-40B4-BE49-F238E27FC236}">
                <a16:creationId xmlns:a16="http://schemas.microsoft.com/office/drawing/2014/main" id="{ABD9FC93-1C0D-D8C7-4ED2-19CA07014E4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98;p11:notes">
            <a:extLst>
              <a:ext uri="{FF2B5EF4-FFF2-40B4-BE49-F238E27FC236}">
                <a16:creationId xmlns:a16="http://schemas.microsoft.com/office/drawing/2014/main" id="{C88C25C7-DAE2-42A7-11DB-B12AC8BFBA5E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9E999C9-9E14-414C-8C53-9B8C6DD07772}" type="slidenum">
              <a:t>24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5;p12:notes">
            <a:extLst>
              <a:ext uri="{FF2B5EF4-FFF2-40B4-BE49-F238E27FC236}">
                <a16:creationId xmlns:a16="http://schemas.microsoft.com/office/drawing/2014/main" id="{2A3BFCF9-6169-AFD7-5F6F-42F878622CC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06;p12:notes">
            <a:extLst>
              <a:ext uri="{FF2B5EF4-FFF2-40B4-BE49-F238E27FC236}">
                <a16:creationId xmlns:a16="http://schemas.microsoft.com/office/drawing/2014/main" id="{324EE7CF-332C-82A2-D95D-14CC9FC128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13;p54:notes">
            <a:extLst>
              <a:ext uri="{FF2B5EF4-FFF2-40B4-BE49-F238E27FC236}">
                <a16:creationId xmlns:a16="http://schemas.microsoft.com/office/drawing/2014/main" id="{02CC5E83-1172-B402-5021-7B619674CCE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14;p54:notes">
            <a:extLst>
              <a:ext uri="{FF2B5EF4-FFF2-40B4-BE49-F238E27FC236}">
                <a16:creationId xmlns:a16="http://schemas.microsoft.com/office/drawing/2014/main" id="{F7AA6FC1-BA74-6868-364D-281821A33F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37;p55:notes">
            <a:extLst>
              <a:ext uri="{FF2B5EF4-FFF2-40B4-BE49-F238E27FC236}">
                <a16:creationId xmlns:a16="http://schemas.microsoft.com/office/drawing/2014/main" id="{88E29416-D794-5A7A-8B06-840AB006A8E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38;p55:notes">
            <a:extLst>
              <a:ext uri="{FF2B5EF4-FFF2-40B4-BE49-F238E27FC236}">
                <a16:creationId xmlns:a16="http://schemas.microsoft.com/office/drawing/2014/main" id="{766F5334-00CA-A522-63F3-A95D099E3B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4;p56:notes">
            <a:extLst>
              <a:ext uri="{FF2B5EF4-FFF2-40B4-BE49-F238E27FC236}">
                <a16:creationId xmlns:a16="http://schemas.microsoft.com/office/drawing/2014/main" id="{8C386CA9-BD53-AEDD-3EDC-88A8A81F3BC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45;p56:notes">
            <a:extLst>
              <a:ext uri="{FF2B5EF4-FFF2-40B4-BE49-F238E27FC236}">
                <a16:creationId xmlns:a16="http://schemas.microsoft.com/office/drawing/2014/main" id="{5A66AD53-5407-96D1-5A99-2F761D0692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2;p57:notes">
            <a:extLst>
              <a:ext uri="{FF2B5EF4-FFF2-40B4-BE49-F238E27FC236}">
                <a16:creationId xmlns:a16="http://schemas.microsoft.com/office/drawing/2014/main" id="{69FD1A02-1FEC-9DFD-F0EB-DECBE35060B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53;p57:notes">
            <a:extLst>
              <a:ext uri="{FF2B5EF4-FFF2-40B4-BE49-F238E27FC236}">
                <a16:creationId xmlns:a16="http://schemas.microsoft.com/office/drawing/2014/main" id="{3F466021-B694-1262-11F3-9E1E8DBDB0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4;p28">
            <a:extLst>
              <a:ext uri="{FF2B5EF4-FFF2-40B4-BE49-F238E27FC236}">
                <a16:creationId xmlns:a16="http://schemas.microsoft.com/office/drawing/2014/main" id="{D892BADB-A7C4-CA30-9BFB-76964635D0C7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25;p28">
              <a:extLst>
                <a:ext uri="{FF2B5EF4-FFF2-40B4-BE49-F238E27FC236}">
                  <a16:creationId xmlns:a16="http://schemas.microsoft.com/office/drawing/2014/main" id="{B993C209-9932-39AD-94F8-57FE90974AA6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26;p28">
              <a:extLst>
                <a:ext uri="{FF2B5EF4-FFF2-40B4-BE49-F238E27FC236}">
                  <a16:creationId xmlns:a16="http://schemas.microsoft.com/office/drawing/2014/main" id="{B73FD3EC-EF4D-18CF-3FEE-060288D0BB6D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27;p28">
            <a:extLst>
              <a:ext uri="{FF2B5EF4-FFF2-40B4-BE49-F238E27FC236}">
                <a16:creationId xmlns:a16="http://schemas.microsoft.com/office/drawing/2014/main" id="{7618A392-540C-C20D-49A1-AFD205ECA470}"/>
              </a:ext>
            </a:extLst>
          </p:cNvPr>
          <p:cNvCxnSpPr/>
          <p:nvPr/>
        </p:nvCxnSpPr>
        <p:spPr>
          <a:xfrm rot="10800009" flipH="1">
            <a:off x="3044" y="5937931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28;p28">
            <a:extLst>
              <a:ext uri="{FF2B5EF4-FFF2-40B4-BE49-F238E27FC236}">
                <a16:creationId xmlns:a16="http://schemas.microsoft.com/office/drawing/2014/main" id="{6D822A4F-BD08-889D-3AC7-8ACAC5E90EA3}"/>
              </a:ext>
            </a:extLst>
          </p:cNvPr>
          <p:cNvCxnSpPr/>
          <p:nvPr/>
        </p:nvCxnSpPr>
        <p:spPr>
          <a:xfrm rot="10800009" flipH="1">
            <a:off x="3044" y="5937931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29;p28">
            <a:extLst>
              <a:ext uri="{FF2B5EF4-FFF2-40B4-BE49-F238E27FC236}">
                <a16:creationId xmlns:a16="http://schemas.microsoft.com/office/drawing/2014/main" id="{29256E76-E8D0-48E9-F7DA-C1E3C2D78AF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30;p28">
            <a:extLst>
              <a:ext uri="{FF2B5EF4-FFF2-40B4-BE49-F238E27FC236}">
                <a16:creationId xmlns:a16="http://schemas.microsoft.com/office/drawing/2014/main" id="{8450D362-F369-C86C-70D6-848C5FF69A9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31;p28">
            <a:extLst>
              <a:ext uri="{FF2B5EF4-FFF2-40B4-BE49-F238E27FC236}">
                <a16:creationId xmlns:a16="http://schemas.microsoft.com/office/drawing/2014/main" id="{AD60AB28-CD39-096F-769A-C9BE6D3516A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32;p28">
            <a:extLst>
              <a:ext uri="{FF2B5EF4-FFF2-40B4-BE49-F238E27FC236}">
                <a16:creationId xmlns:a16="http://schemas.microsoft.com/office/drawing/2014/main" id="{84887EBF-0566-4058-D44C-AB419901F73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33;p28">
            <a:extLst>
              <a:ext uri="{FF2B5EF4-FFF2-40B4-BE49-F238E27FC236}">
                <a16:creationId xmlns:a16="http://schemas.microsoft.com/office/drawing/2014/main" id="{801DF62D-B32C-6FDF-059C-7F5CF960E4E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B11315-019B-4786-83AD-BED57834FFA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248907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;p29">
            <a:extLst>
              <a:ext uri="{FF2B5EF4-FFF2-40B4-BE49-F238E27FC236}">
                <a16:creationId xmlns:a16="http://schemas.microsoft.com/office/drawing/2014/main" id="{C5872E08-054E-75C2-D6BF-89D64AAF705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36;p29">
            <a:extLst>
              <a:ext uri="{FF2B5EF4-FFF2-40B4-BE49-F238E27FC236}">
                <a16:creationId xmlns:a16="http://schemas.microsoft.com/office/drawing/2014/main" id="{225AF5D1-27B2-584B-5C02-8914DE1C122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37;p29">
            <a:extLst>
              <a:ext uri="{FF2B5EF4-FFF2-40B4-BE49-F238E27FC236}">
                <a16:creationId xmlns:a16="http://schemas.microsoft.com/office/drawing/2014/main" id="{F40F788C-2341-FB59-F193-6A33ED21A65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38;p29">
            <a:extLst>
              <a:ext uri="{FF2B5EF4-FFF2-40B4-BE49-F238E27FC236}">
                <a16:creationId xmlns:a16="http://schemas.microsoft.com/office/drawing/2014/main" id="{29A33990-8DA6-338E-2F83-4EBC5C57630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39;p29">
            <a:extLst>
              <a:ext uri="{FF2B5EF4-FFF2-40B4-BE49-F238E27FC236}">
                <a16:creationId xmlns:a16="http://schemas.microsoft.com/office/drawing/2014/main" id="{56647437-3C86-D186-8860-96E08C0B873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6C31FB-1FA7-4170-BA9E-9CD889F4DB8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876090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;p30">
            <a:extLst>
              <a:ext uri="{FF2B5EF4-FFF2-40B4-BE49-F238E27FC236}">
                <a16:creationId xmlns:a16="http://schemas.microsoft.com/office/drawing/2014/main" id="{070BABFF-18A0-4492-40F4-E98815538A4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42;p30">
            <a:extLst>
              <a:ext uri="{FF2B5EF4-FFF2-40B4-BE49-F238E27FC236}">
                <a16:creationId xmlns:a16="http://schemas.microsoft.com/office/drawing/2014/main" id="{30EA39B3-89BB-4E15-5099-1C0C49AD02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43;p30">
            <a:extLst>
              <a:ext uri="{FF2B5EF4-FFF2-40B4-BE49-F238E27FC236}">
                <a16:creationId xmlns:a16="http://schemas.microsoft.com/office/drawing/2014/main" id="{81F87882-4963-D88B-7D54-CDDEA9A8FFE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44;p30">
            <a:extLst>
              <a:ext uri="{FF2B5EF4-FFF2-40B4-BE49-F238E27FC236}">
                <a16:creationId xmlns:a16="http://schemas.microsoft.com/office/drawing/2014/main" id="{C3195BEF-DAC3-BAF7-4531-739F63D9CD3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45;p30">
            <a:extLst>
              <a:ext uri="{FF2B5EF4-FFF2-40B4-BE49-F238E27FC236}">
                <a16:creationId xmlns:a16="http://schemas.microsoft.com/office/drawing/2014/main" id="{6AC03ABE-327C-FC90-53B5-38492F1C69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72F20B-BA75-4329-8209-E8F9AF59DDF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15157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;p31">
            <a:extLst>
              <a:ext uri="{FF2B5EF4-FFF2-40B4-BE49-F238E27FC236}">
                <a16:creationId xmlns:a16="http://schemas.microsoft.com/office/drawing/2014/main" id="{5FF84A83-7039-C262-8CDB-131A5A22F73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48;p31">
            <a:extLst>
              <a:ext uri="{FF2B5EF4-FFF2-40B4-BE49-F238E27FC236}">
                <a16:creationId xmlns:a16="http://schemas.microsoft.com/office/drawing/2014/main" id="{B644161D-D4E7-CABC-849A-0B642D4CABA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49;p31">
            <a:extLst>
              <a:ext uri="{FF2B5EF4-FFF2-40B4-BE49-F238E27FC236}">
                <a16:creationId xmlns:a16="http://schemas.microsoft.com/office/drawing/2014/main" id="{B1F6466A-157C-28F1-181A-FC524C4D64B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50;p31">
            <a:extLst>
              <a:ext uri="{FF2B5EF4-FFF2-40B4-BE49-F238E27FC236}">
                <a16:creationId xmlns:a16="http://schemas.microsoft.com/office/drawing/2014/main" id="{F2B7B3C2-2194-F76B-410D-4E0C0621C66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51;p31">
            <a:extLst>
              <a:ext uri="{FF2B5EF4-FFF2-40B4-BE49-F238E27FC236}">
                <a16:creationId xmlns:a16="http://schemas.microsoft.com/office/drawing/2014/main" id="{7BAA5493-CE8A-278A-DE8D-490F38B9C08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52;p31">
            <a:extLst>
              <a:ext uri="{FF2B5EF4-FFF2-40B4-BE49-F238E27FC236}">
                <a16:creationId xmlns:a16="http://schemas.microsoft.com/office/drawing/2014/main" id="{39A7BD34-F5D7-5B4C-6B6B-962BF454F32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12FADA-3033-46EE-962C-2E102A758F2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68868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;p32">
            <a:extLst>
              <a:ext uri="{FF2B5EF4-FFF2-40B4-BE49-F238E27FC236}">
                <a16:creationId xmlns:a16="http://schemas.microsoft.com/office/drawing/2014/main" id="{7531847F-613A-4C6C-456A-32EE8C57FA6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55;p32">
            <a:extLst>
              <a:ext uri="{FF2B5EF4-FFF2-40B4-BE49-F238E27FC236}">
                <a16:creationId xmlns:a16="http://schemas.microsoft.com/office/drawing/2014/main" id="{9803723B-3F39-2741-4B86-DC824265A4D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56;p32">
            <a:extLst>
              <a:ext uri="{FF2B5EF4-FFF2-40B4-BE49-F238E27FC236}">
                <a16:creationId xmlns:a16="http://schemas.microsoft.com/office/drawing/2014/main" id="{0E251200-2B76-9D38-0AD9-D95B4C710DBA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57;p32">
            <a:extLst>
              <a:ext uri="{FF2B5EF4-FFF2-40B4-BE49-F238E27FC236}">
                <a16:creationId xmlns:a16="http://schemas.microsoft.com/office/drawing/2014/main" id="{38BB74E9-1E7C-3E06-47D8-D6311C44E87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58;p32">
            <a:extLst>
              <a:ext uri="{FF2B5EF4-FFF2-40B4-BE49-F238E27FC236}">
                <a16:creationId xmlns:a16="http://schemas.microsoft.com/office/drawing/2014/main" id="{16D479D4-8043-5FE8-0CDF-826B347E53C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59;p32">
            <a:extLst>
              <a:ext uri="{FF2B5EF4-FFF2-40B4-BE49-F238E27FC236}">
                <a16:creationId xmlns:a16="http://schemas.microsoft.com/office/drawing/2014/main" id="{67ED9B14-283D-D974-7470-10328C856A5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60;p32">
            <a:extLst>
              <a:ext uri="{FF2B5EF4-FFF2-40B4-BE49-F238E27FC236}">
                <a16:creationId xmlns:a16="http://schemas.microsoft.com/office/drawing/2014/main" id="{428E314C-1E87-4E22-D8F3-B53435BDF5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61;p32">
            <a:extLst>
              <a:ext uri="{FF2B5EF4-FFF2-40B4-BE49-F238E27FC236}">
                <a16:creationId xmlns:a16="http://schemas.microsoft.com/office/drawing/2014/main" id="{B4A9DA2D-A820-E2A6-1211-CD913DF242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4C51DD-E86C-48CD-B9CC-2B07FEE6005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295240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3;p33">
            <a:extLst>
              <a:ext uri="{FF2B5EF4-FFF2-40B4-BE49-F238E27FC236}">
                <a16:creationId xmlns:a16="http://schemas.microsoft.com/office/drawing/2014/main" id="{EFE996CA-8F72-712A-1866-D5C8515229E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4;p33">
            <a:extLst>
              <a:ext uri="{FF2B5EF4-FFF2-40B4-BE49-F238E27FC236}">
                <a16:creationId xmlns:a16="http://schemas.microsoft.com/office/drawing/2014/main" id="{EB5F46A0-6687-FCBE-7B8A-D64D9A11DE5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65;p33">
            <a:extLst>
              <a:ext uri="{FF2B5EF4-FFF2-40B4-BE49-F238E27FC236}">
                <a16:creationId xmlns:a16="http://schemas.microsoft.com/office/drawing/2014/main" id="{320E85CA-427B-13E9-A571-EDED7190550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66;p33">
            <a:extLst>
              <a:ext uri="{FF2B5EF4-FFF2-40B4-BE49-F238E27FC236}">
                <a16:creationId xmlns:a16="http://schemas.microsoft.com/office/drawing/2014/main" id="{49D6AD2B-931A-E011-7C01-F95F2218604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ACC2C9-561D-4EAD-9F72-E244691056A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292861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8;p34">
            <a:extLst>
              <a:ext uri="{FF2B5EF4-FFF2-40B4-BE49-F238E27FC236}">
                <a16:creationId xmlns:a16="http://schemas.microsoft.com/office/drawing/2014/main" id="{824D7CF9-5989-F057-4919-2DDF76DE8F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9;p34">
            <a:extLst>
              <a:ext uri="{FF2B5EF4-FFF2-40B4-BE49-F238E27FC236}">
                <a16:creationId xmlns:a16="http://schemas.microsoft.com/office/drawing/2014/main" id="{E9CA7396-4069-6AF0-2B52-E6EE8FFF7D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70;p34">
            <a:extLst>
              <a:ext uri="{FF2B5EF4-FFF2-40B4-BE49-F238E27FC236}">
                <a16:creationId xmlns:a16="http://schemas.microsoft.com/office/drawing/2014/main" id="{03074B17-3891-0363-CF9D-5CF5CD45A89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50BAB5-EFA3-4283-A62E-2858157D1CC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617507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2;p35">
            <a:extLst>
              <a:ext uri="{FF2B5EF4-FFF2-40B4-BE49-F238E27FC236}">
                <a16:creationId xmlns:a16="http://schemas.microsoft.com/office/drawing/2014/main" id="{599070E3-B085-A527-BAFA-ED3CF44AC73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73;p35">
            <a:extLst>
              <a:ext uri="{FF2B5EF4-FFF2-40B4-BE49-F238E27FC236}">
                <a16:creationId xmlns:a16="http://schemas.microsoft.com/office/drawing/2014/main" id="{A5D6E175-2134-5B34-9EC2-1A958E75AEB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74;p35">
            <a:extLst>
              <a:ext uri="{FF2B5EF4-FFF2-40B4-BE49-F238E27FC236}">
                <a16:creationId xmlns:a16="http://schemas.microsoft.com/office/drawing/2014/main" id="{4E595C38-119C-21EA-1D9F-487E521DC9A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75;p35">
            <a:extLst>
              <a:ext uri="{FF2B5EF4-FFF2-40B4-BE49-F238E27FC236}">
                <a16:creationId xmlns:a16="http://schemas.microsoft.com/office/drawing/2014/main" id="{C4FBD6CB-7573-97BE-F0EA-1A757FB1B21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76;p35">
            <a:extLst>
              <a:ext uri="{FF2B5EF4-FFF2-40B4-BE49-F238E27FC236}">
                <a16:creationId xmlns:a16="http://schemas.microsoft.com/office/drawing/2014/main" id="{5FF72811-7A95-05AE-FD43-E6FE74230FE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77;p35">
            <a:extLst>
              <a:ext uri="{FF2B5EF4-FFF2-40B4-BE49-F238E27FC236}">
                <a16:creationId xmlns:a16="http://schemas.microsoft.com/office/drawing/2014/main" id="{4AE6859B-9740-9F87-3B9F-0D1A012A03A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9E9127-795B-4874-AFA2-08AB7731A54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93750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9;p36">
            <a:extLst>
              <a:ext uri="{FF2B5EF4-FFF2-40B4-BE49-F238E27FC236}">
                <a16:creationId xmlns:a16="http://schemas.microsoft.com/office/drawing/2014/main" id="{2BD10FA5-CA65-C45D-AD24-EEE8C802926F}"/>
              </a:ext>
            </a:extLst>
          </p:cNvPr>
          <p:cNvSpPr/>
          <p:nvPr/>
        </p:nvSpPr>
        <p:spPr>
          <a:xfrm rot="11220033" flipH="1">
            <a:off x="4220979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3921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80;p36">
            <a:extLst>
              <a:ext uri="{FF2B5EF4-FFF2-40B4-BE49-F238E27FC236}">
                <a16:creationId xmlns:a16="http://schemas.microsoft.com/office/drawing/2014/main" id="{9CA5BA8F-99A4-FDFD-B931-7F1E81F86CF5}"/>
              </a:ext>
            </a:extLst>
          </p:cNvPr>
          <p:cNvSpPr/>
          <p:nvPr/>
        </p:nvSpPr>
        <p:spPr>
          <a:xfrm rot="11220033" flipH="1">
            <a:off x="10672154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5882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81;p36">
            <a:extLst>
              <a:ext uri="{FF2B5EF4-FFF2-40B4-BE49-F238E27FC236}">
                <a16:creationId xmlns:a16="http://schemas.microsoft.com/office/drawing/2014/main" id="{BE308685-3EFB-1404-96FE-80E996E892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83;p36">
            <a:extLst>
              <a:ext uri="{FF2B5EF4-FFF2-40B4-BE49-F238E27FC236}">
                <a16:creationId xmlns:a16="http://schemas.microsoft.com/office/drawing/2014/main" id="{D2AF9D49-5F61-67FA-9F50-28BEC9ABABA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84;p36">
            <a:extLst>
              <a:ext uri="{FF2B5EF4-FFF2-40B4-BE49-F238E27FC236}">
                <a16:creationId xmlns:a16="http://schemas.microsoft.com/office/drawing/2014/main" id="{DCBC78B9-80AB-8029-6E4E-5B888D8A29E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85;p36">
            <a:extLst>
              <a:ext uri="{FF2B5EF4-FFF2-40B4-BE49-F238E27FC236}">
                <a16:creationId xmlns:a16="http://schemas.microsoft.com/office/drawing/2014/main" id="{D91DA02F-485C-C60D-CB84-40A8E062CC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86;p36">
            <a:extLst>
              <a:ext uri="{FF2B5EF4-FFF2-40B4-BE49-F238E27FC236}">
                <a16:creationId xmlns:a16="http://schemas.microsoft.com/office/drawing/2014/main" id="{660DDFF6-DE15-6071-7049-59F49B218A2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DF79338-28CC-4E00-B4C0-9EE221065073}" type="slidenum">
              <a:t>‹#›</a:t>
            </a:fld>
            <a:endParaRPr lang="en-US"/>
          </a:p>
        </p:txBody>
      </p:sp>
      <p:sp>
        <p:nvSpPr>
          <p:cNvPr id="9" name="Google Shape;87;p36">
            <a:extLst>
              <a:ext uri="{FF2B5EF4-FFF2-40B4-BE49-F238E27FC236}">
                <a16:creationId xmlns:a16="http://schemas.microsoft.com/office/drawing/2014/main" id="{E80A7482-9F55-F834-724B-86E2D01669DC}"/>
              </a:ext>
            </a:extLst>
          </p:cNvPr>
          <p:cNvSpPr/>
          <p:nvPr/>
        </p:nvSpPr>
        <p:spPr>
          <a:xfrm rot="10800009" flipH="1">
            <a:off x="-12701" y="5816579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3921"/>
                </a:srgbClr>
              </a:gs>
              <a:gs pos="100000">
                <a:srgbClr val="CAE00E">
                  <a:alpha val="54117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88;p36">
            <a:extLst>
              <a:ext uri="{FF2B5EF4-FFF2-40B4-BE49-F238E27FC236}">
                <a16:creationId xmlns:a16="http://schemas.microsoft.com/office/drawing/2014/main" id="{B209CDC3-4791-5211-7D4A-E34F7BA2ABCB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019"/>
                </a:srgbClr>
              </a:gs>
              <a:gs pos="100000">
                <a:srgbClr val="80B814">
                  <a:alpha val="43921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383016432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0;p37">
            <a:extLst>
              <a:ext uri="{FF2B5EF4-FFF2-40B4-BE49-F238E27FC236}">
                <a16:creationId xmlns:a16="http://schemas.microsoft.com/office/drawing/2014/main" id="{F0345AAE-79EA-B8E7-7ED3-ADAF55E0B20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1;p37">
            <a:extLst>
              <a:ext uri="{FF2B5EF4-FFF2-40B4-BE49-F238E27FC236}">
                <a16:creationId xmlns:a16="http://schemas.microsoft.com/office/drawing/2014/main" id="{EB4FD84B-B91B-7643-7A45-E147A3DDD49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2;p37">
            <a:extLst>
              <a:ext uri="{FF2B5EF4-FFF2-40B4-BE49-F238E27FC236}">
                <a16:creationId xmlns:a16="http://schemas.microsoft.com/office/drawing/2014/main" id="{CC417419-FD43-5869-F979-AB6C80669F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3;p37">
            <a:extLst>
              <a:ext uri="{FF2B5EF4-FFF2-40B4-BE49-F238E27FC236}">
                <a16:creationId xmlns:a16="http://schemas.microsoft.com/office/drawing/2014/main" id="{153A8E1E-7F27-1349-F95D-BDB519DC2ED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94;p37">
            <a:extLst>
              <a:ext uri="{FF2B5EF4-FFF2-40B4-BE49-F238E27FC236}">
                <a16:creationId xmlns:a16="http://schemas.microsoft.com/office/drawing/2014/main" id="{6AB8478B-DFBF-5430-7CBD-BB288DD97CF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4DDB32-18AB-4EBE-9A88-70E6D05C5A4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717177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6;p38">
            <a:extLst>
              <a:ext uri="{FF2B5EF4-FFF2-40B4-BE49-F238E27FC236}">
                <a16:creationId xmlns:a16="http://schemas.microsoft.com/office/drawing/2014/main" id="{A29CDD16-AC05-0A30-823F-F7CEDB99C49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7;p38">
            <a:extLst>
              <a:ext uri="{FF2B5EF4-FFF2-40B4-BE49-F238E27FC236}">
                <a16:creationId xmlns:a16="http://schemas.microsoft.com/office/drawing/2014/main" id="{813B7EC0-0DF9-1042-94D1-5120AD6F146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8;p38">
            <a:extLst>
              <a:ext uri="{FF2B5EF4-FFF2-40B4-BE49-F238E27FC236}">
                <a16:creationId xmlns:a16="http://schemas.microsoft.com/office/drawing/2014/main" id="{6AED3243-8888-28BE-58FB-81F392A9562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9;p38">
            <a:extLst>
              <a:ext uri="{FF2B5EF4-FFF2-40B4-BE49-F238E27FC236}">
                <a16:creationId xmlns:a16="http://schemas.microsoft.com/office/drawing/2014/main" id="{FA2FC3F1-978F-D477-0B52-D16A2B2CCEA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00;p38">
            <a:extLst>
              <a:ext uri="{FF2B5EF4-FFF2-40B4-BE49-F238E27FC236}">
                <a16:creationId xmlns:a16="http://schemas.microsoft.com/office/drawing/2014/main" id="{A1D083D3-72E6-E2A5-02C4-42A0436FA92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77B836-3DF9-4A7D-9877-742AC5B22F0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203809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59">
            <a:extLst>
              <a:ext uri="{FF2B5EF4-FFF2-40B4-BE49-F238E27FC236}">
                <a16:creationId xmlns:a16="http://schemas.microsoft.com/office/drawing/2014/main" id="{5CC87F80-7FA7-BC17-4DF8-6F8A05A88E2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17;p59">
            <a:extLst>
              <a:ext uri="{FF2B5EF4-FFF2-40B4-BE49-F238E27FC236}">
                <a16:creationId xmlns:a16="http://schemas.microsoft.com/office/drawing/2014/main" id="{8F386637-009C-7B00-66C2-0533558334A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18;p59">
            <a:extLst>
              <a:ext uri="{FF2B5EF4-FFF2-40B4-BE49-F238E27FC236}">
                <a16:creationId xmlns:a16="http://schemas.microsoft.com/office/drawing/2014/main" id="{08CF8F18-C16F-AABC-5764-9875928F94B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19;p59">
            <a:extLst>
              <a:ext uri="{FF2B5EF4-FFF2-40B4-BE49-F238E27FC236}">
                <a16:creationId xmlns:a16="http://schemas.microsoft.com/office/drawing/2014/main" id="{963F1AB3-1579-CB47-A68B-ECEA64FA23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20;p59">
            <a:extLst>
              <a:ext uri="{FF2B5EF4-FFF2-40B4-BE49-F238E27FC236}">
                <a16:creationId xmlns:a16="http://schemas.microsoft.com/office/drawing/2014/main" id="{79CADDAF-342B-B4C5-BA17-4E29DD71A4A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ADF53D-4AB5-49DF-86C1-0765D78BB02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385402"/>
      </p:ext>
    </p:extLst>
  </p:cSld>
  <p:clrMapOvr>
    <a:masterClrMapping/>
  </p:clrMapOvr>
  <p:transition spd="med">
    <p:fade/>
  </p:transition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22;p62">
            <a:extLst>
              <a:ext uri="{FF2B5EF4-FFF2-40B4-BE49-F238E27FC236}">
                <a16:creationId xmlns:a16="http://schemas.microsoft.com/office/drawing/2014/main" id="{5330208A-C9CF-EBB2-ACC8-72CEC75BD867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123;p62">
              <a:extLst>
                <a:ext uri="{FF2B5EF4-FFF2-40B4-BE49-F238E27FC236}">
                  <a16:creationId xmlns:a16="http://schemas.microsoft.com/office/drawing/2014/main" id="{CB1E62F9-042E-0165-199D-3E315FF5EB7E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124;p62">
              <a:extLst>
                <a:ext uri="{FF2B5EF4-FFF2-40B4-BE49-F238E27FC236}">
                  <a16:creationId xmlns:a16="http://schemas.microsoft.com/office/drawing/2014/main" id="{70F76CAE-6D83-98D7-5DE1-BE1836DBFA0A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125;p62">
            <a:extLst>
              <a:ext uri="{FF2B5EF4-FFF2-40B4-BE49-F238E27FC236}">
                <a16:creationId xmlns:a16="http://schemas.microsoft.com/office/drawing/2014/main" id="{D0B2AEFA-F632-DE37-931C-8A7524E8CF18}"/>
              </a:ext>
            </a:extLst>
          </p:cNvPr>
          <p:cNvCxnSpPr/>
          <p:nvPr/>
        </p:nvCxnSpPr>
        <p:spPr>
          <a:xfrm rot="10800009" flipH="1">
            <a:off x="3044" y="5937931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126;p62">
            <a:extLst>
              <a:ext uri="{FF2B5EF4-FFF2-40B4-BE49-F238E27FC236}">
                <a16:creationId xmlns:a16="http://schemas.microsoft.com/office/drawing/2014/main" id="{204F8844-8BE2-F9E0-6513-4196B3C62149}"/>
              </a:ext>
            </a:extLst>
          </p:cNvPr>
          <p:cNvCxnSpPr/>
          <p:nvPr/>
        </p:nvCxnSpPr>
        <p:spPr>
          <a:xfrm rot="10800009" flipH="1">
            <a:off x="3044" y="5937931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127;p62">
            <a:extLst>
              <a:ext uri="{FF2B5EF4-FFF2-40B4-BE49-F238E27FC236}">
                <a16:creationId xmlns:a16="http://schemas.microsoft.com/office/drawing/2014/main" id="{616B459D-4152-3F8E-9E1D-BF15CDA4F7A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128;p62">
            <a:extLst>
              <a:ext uri="{FF2B5EF4-FFF2-40B4-BE49-F238E27FC236}">
                <a16:creationId xmlns:a16="http://schemas.microsoft.com/office/drawing/2014/main" id="{6A89DCEF-6168-E4E0-BFA8-A6308C71605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129;p62">
            <a:extLst>
              <a:ext uri="{FF2B5EF4-FFF2-40B4-BE49-F238E27FC236}">
                <a16:creationId xmlns:a16="http://schemas.microsoft.com/office/drawing/2014/main" id="{F26E07B5-6209-7379-95B2-8309926E2BE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130;p62">
            <a:extLst>
              <a:ext uri="{FF2B5EF4-FFF2-40B4-BE49-F238E27FC236}">
                <a16:creationId xmlns:a16="http://schemas.microsoft.com/office/drawing/2014/main" id="{CEA034A8-E15D-2981-94AE-A486F7B5DF3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131;p62">
            <a:extLst>
              <a:ext uri="{FF2B5EF4-FFF2-40B4-BE49-F238E27FC236}">
                <a16:creationId xmlns:a16="http://schemas.microsoft.com/office/drawing/2014/main" id="{E258C44B-D597-B5F2-68DA-5FCD3BA1FF8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6C7BDB5-DC2E-4A8A-B8B6-BBECF61489F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660814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3;p63">
            <a:extLst>
              <a:ext uri="{FF2B5EF4-FFF2-40B4-BE49-F238E27FC236}">
                <a16:creationId xmlns:a16="http://schemas.microsoft.com/office/drawing/2014/main" id="{7503BE8D-363B-B76F-F6FD-0E137D85803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134;p63">
            <a:extLst>
              <a:ext uri="{FF2B5EF4-FFF2-40B4-BE49-F238E27FC236}">
                <a16:creationId xmlns:a16="http://schemas.microsoft.com/office/drawing/2014/main" id="{41728093-9EC2-0EF0-BC2E-CE5F74E05AE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135;p63">
            <a:extLst>
              <a:ext uri="{FF2B5EF4-FFF2-40B4-BE49-F238E27FC236}">
                <a16:creationId xmlns:a16="http://schemas.microsoft.com/office/drawing/2014/main" id="{36870196-3066-0D23-171C-5826F82B3E2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36;p63">
            <a:extLst>
              <a:ext uri="{FF2B5EF4-FFF2-40B4-BE49-F238E27FC236}">
                <a16:creationId xmlns:a16="http://schemas.microsoft.com/office/drawing/2014/main" id="{652888BC-FC7A-D741-FA7E-F410115431D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37;p63">
            <a:extLst>
              <a:ext uri="{FF2B5EF4-FFF2-40B4-BE49-F238E27FC236}">
                <a16:creationId xmlns:a16="http://schemas.microsoft.com/office/drawing/2014/main" id="{B1038A99-3D9E-B410-BB6A-4DE8F60E1D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47D6465-A18D-4E0B-93A2-AD2850E0370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82556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9;p64">
            <a:extLst>
              <a:ext uri="{FF2B5EF4-FFF2-40B4-BE49-F238E27FC236}">
                <a16:creationId xmlns:a16="http://schemas.microsoft.com/office/drawing/2014/main" id="{C1AE7DCA-2E9B-D14A-7EE4-596F176B2EB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40;p64">
            <a:extLst>
              <a:ext uri="{FF2B5EF4-FFF2-40B4-BE49-F238E27FC236}">
                <a16:creationId xmlns:a16="http://schemas.microsoft.com/office/drawing/2014/main" id="{B34C6767-7600-5F66-7003-5DFDA8EB76F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41;p64">
            <a:extLst>
              <a:ext uri="{FF2B5EF4-FFF2-40B4-BE49-F238E27FC236}">
                <a16:creationId xmlns:a16="http://schemas.microsoft.com/office/drawing/2014/main" id="{DD1A0615-2E25-33EB-3EDE-FB213D1BE40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142;p64">
            <a:extLst>
              <a:ext uri="{FF2B5EF4-FFF2-40B4-BE49-F238E27FC236}">
                <a16:creationId xmlns:a16="http://schemas.microsoft.com/office/drawing/2014/main" id="{2A1EA6E6-8BFB-B977-AF5D-8A7441A727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43;p64">
            <a:extLst>
              <a:ext uri="{FF2B5EF4-FFF2-40B4-BE49-F238E27FC236}">
                <a16:creationId xmlns:a16="http://schemas.microsoft.com/office/drawing/2014/main" id="{A8E2A897-36AB-88C3-147E-B31E320F36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144;p64">
            <a:extLst>
              <a:ext uri="{FF2B5EF4-FFF2-40B4-BE49-F238E27FC236}">
                <a16:creationId xmlns:a16="http://schemas.microsoft.com/office/drawing/2014/main" id="{5EDD3D9A-18BC-4706-81EE-0E77ED41790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90462B-2643-4834-9301-50708197588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654688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6;p65">
            <a:extLst>
              <a:ext uri="{FF2B5EF4-FFF2-40B4-BE49-F238E27FC236}">
                <a16:creationId xmlns:a16="http://schemas.microsoft.com/office/drawing/2014/main" id="{957E8699-34FD-D8DF-BBE0-7735C474DA3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47;p65">
            <a:extLst>
              <a:ext uri="{FF2B5EF4-FFF2-40B4-BE49-F238E27FC236}">
                <a16:creationId xmlns:a16="http://schemas.microsoft.com/office/drawing/2014/main" id="{EF35086C-5773-77A2-4E45-96E801D4C1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148;p65">
            <a:extLst>
              <a:ext uri="{FF2B5EF4-FFF2-40B4-BE49-F238E27FC236}">
                <a16:creationId xmlns:a16="http://schemas.microsoft.com/office/drawing/2014/main" id="{C0EFC969-721D-8E7F-46AD-501FE8E5716B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149;p65">
            <a:extLst>
              <a:ext uri="{FF2B5EF4-FFF2-40B4-BE49-F238E27FC236}">
                <a16:creationId xmlns:a16="http://schemas.microsoft.com/office/drawing/2014/main" id="{71A42D2F-20B8-A705-0075-B784BFDD779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150;p65">
            <a:extLst>
              <a:ext uri="{FF2B5EF4-FFF2-40B4-BE49-F238E27FC236}">
                <a16:creationId xmlns:a16="http://schemas.microsoft.com/office/drawing/2014/main" id="{9FCC2E82-9236-8148-999C-93DC2F7E3B2D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151;p65">
            <a:extLst>
              <a:ext uri="{FF2B5EF4-FFF2-40B4-BE49-F238E27FC236}">
                <a16:creationId xmlns:a16="http://schemas.microsoft.com/office/drawing/2014/main" id="{5FBC72A3-AA6F-E2EF-4B88-2D61B37F1D2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152;p65">
            <a:extLst>
              <a:ext uri="{FF2B5EF4-FFF2-40B4-BE49-F238E27FC236}">
                <a16:creationId xmlns:a16="http://schemas.microsoft.com/office/drawing/2014/main" id="{D392AFFD-BC6D-F356-7BDC-0631F69B7D8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153;p65">
            <a:extLst>
              <a:ext uri="{FF2B5EF4-FFF2-40B4-BE49-F238E27FC236}">
                <a16:creationId xmlns:a16="http://schemas.microsoft.com/office/drawing/2014/main" id="{6EF2D9BF-989F-6CDC-B27D-466CD46F53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F9FEE3-85EF-4B6D-8AD2-64F19024EC0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718545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5;p66">
            <a:extLst>
              <a:ext uri="{FF2B5EF4-FFF2-40B4-BE49-F238E27FC236}">
                <a16:creationId xmlns:a16="http://schemas.microsoft.com/office/drawing/2014/main" id="{00DC3984-3BB4-9761-2838-1E4BBD721C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56;p66">
            <a:extLst>
              <a:ext uri="{FF2B5EF4-FFF2-40B4-BE49-F238E27FC236}">
                <a16:creationId xmlns:a16="http://schemas.microsoft.com/office/drawing/2014/main" id="{910A16D6-177C-0FA0-F257-ED74E97898F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157;p66">
            <a:extLst>
              <a:ext uri="{FF2B5EF4-FFF2-40B4-BE49-F238E27FC236}">
                <a16:creationId xmlns:a16="http://schemas.microsoft.com/office/drawing/2014/main" id="{6F3848F8-9914-C74C-9D04-A9DB66314CD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58;p66">
            <a:extLst>
              <a:ext uri="{FF2B5EF4-FFF2-40B4-BE49-F238E27FC236}">
                <a16:creationId xmlns:a16="http://schemas.microsoft.com/office/drawing/2014/main" id="{7627F57F-1A5A-DB9A-53B7-0A0F758A5E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72582F-9289-41CC-97D0-3DA0E8BA758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353840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0;p67">
            <a:extLst>
              <a:ext uri="{FF2B5EF4-FFF2-40B4-BE49-F238E27FC236}">
                <a16:creationId xmlns:a16="http://schemas.microsoft.com/office/drawing/2014/main" id="{DBC15472-9AE2-6464-A6AC-7F4C2A7E3DC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61;p67">
            <a:extLst>
              <a:ext uri="{FF2B5EF4-FFF2-40B4-BE49-F238E27FC236}">
                <a16:creationId xmlns:a16="http://schemas.microsoft.com/office/drawing/2014/main" id="{736CD4C8-3F35-3719-7E8F-DB4B05D3342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162;p67">
            <a:extLst>
              <a:ext uri="{FF2B5EF4-FFF2-40B4-BE49-F238E27FC236}">
                <a16:creationId xmlns:a16="http://schemas.microsoft.com/office/drawing/2014/main" id="{AE61B28A-B1AC-643D-D69E-8F9499123A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139FE1-7DE1-4843-A9FB-F1BF92A84F6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971181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4;p68">
            <a:extLst>
              <a:ext uri="{FF2B5EF4-FFF2-40B4-BE49-F238E27FC236}">
                <a16:creationId xmlns:a16="http://schemas.microsoft.com/office/drawing/2014/main" id="{FFF3EEDA-720A-2019-0B6C-4D0C8D19904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165;p68">
            <a:extLst>
              <a:ext uri="{FF2B5EF4-FFF2-40B4-BE49-F238E27FC236}">
                <a16:creationId xmlns:a16="http://schemas.microsoft.com/office/drawing/2014/main" id="{5564ECDC-F8BF-E378-2BC3-18358FB1088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166;p68">
            <a:extLst>
              <a:ext uri="{FF2B5EF4-FFF2-40B4-BE49-F238E27FC236}">
                <a16:creationId xmlns:a16="http://schemas.microsoft.com/office/drawing/2014/main" id="{CB66C643-6540-B812-7541-01D1D81EA82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167;p68">
            <a:extLst>
              <a:ext uri="{FF2B5EF4-FFF2-40B4-BE49-F238E27FC236}">
                <a16:creationId xmlns:a16="http://schemas.microsoft.com/office/drawing/2014/main" id="{818C0C72-8169-60AD-D00C-47915029D3C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68;p68">
            <a:extLst>
              <a:ext uri="{FF2B5EF4-FFF2-40B4-BE49-F238E27FC236}">
                <a16:creationId xmlns:a16="http://schemas.microsoft.com/office/drawing/2014/main" id="{9027152C-4672-AA09-8FD1-5F31F748057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169;p68">
            <a:extLst>
              <a:ext uri="{FF2B5EF4-FFF2-40B4-BE49-F238E27FC236}">
                <a16:creationId xmlns:a16="http://schemas.microsoft.com/office/drawing/2014/main" id="{8859790F-7AF6-3FC5-9B3F-1E3E45EB2B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A2B37E-5811-4436-AD2E-BB620AEBEB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681788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71;p69">
            <a:extLst>
              <a:ext uri="{FF2B5EF4-FFF2-40B4-BE49-F238E27FC236}">
                <a16:creationId xmlns:a16="http://schemas.microsoft.com/office/drawing/2014/main" id="{F134E0A7-3CDA-4DE5-FAFC-F8987BC2FE5A}"/>
              </a:ext>
            </a:extLst>
          </p:cNvPr>
          <p:cNvSpPr/>
          <p:nvPr/>
        </p:nvSpPr>
        <p:spPr>
          <a:xfrm rot="11220033" flipH="1">
            <a:off x="4220979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4313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172;p69">
            <a:extLst>
              <a:ext uri="{FF2B5EF4-FFF2-40B4-BE49-F238E27FC236}">
                <a16:creationId xmlns:a16="http://schemas.microsoft.com/office/drawing/2014/main" id="{2623F70C-7617-70A4-90FD-BC4E15AEBEB9}"/>
              </a:ext>
            </a:extLst>
          </p:cNvPr>
          <p:cNvSpPr/>
          <p:nvPr/>
        </p:nvSpPr>
        <p:spPr>
          <a:xfrm rot="11220033" flipH="1">
            <a:off x="10672154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6274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173;p69">
            <a:extLst>
              <a:ext uri="{FF2B5EF4-FFF2-40B4-BE49-F238E27FC236}">
                <a16:creationId xmlns:a16="http://schemas.microsoft.com/office/drawing/2014/main" id="{F3B8A419-D1E0-126C-7AC6-17E0700EBE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175;p69">
            <a:extLst>
              <a:ext uri="{FF2B5EF4-FFF2-40B4-BE49-F238E27FC236}">
                <a16:creationId xmlns:a16="http://schemas.microsoft.com/office/drawing/2014/main" id="{E129B1A6-041F-0823-3C18-3E9121A3A9E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176;p69">
            <a:extLst>
              <a:ext uri="{FF2B5EF4-FFF2-40B4-BE49-F238E27FC236}">
                <a16:creationId xmlns:a16="http://schemas.microsoft.com/office/drawing/2014/main" id="{B62317A1-F694-634D-D8E0-9C1DDE332FE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177;p69">
            <a:extLst>
              <a:ext uri="{FF2B5EF4-FFF2-40B4-BE49-F238E27FC236}">
                <a16:creationId xmlns:a16="http://schemas.microsoft.com/office/drawing/2014/main" id="{DBD4B86C-B51A-A81C-74F1-C92D3802E2B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178;p69">
            <a:extLst>
              <a:ext uri="{FF2B5EF4-FFF2-40B4-BE49-F238E27FC236}">
                <a16:creationId xmlns:a16="http://schemas.microsoft.com/office/drawing/2014/main" id="{736F1981-29B0-7668-5C4D-31DE7337EFE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F982841-8BE6-4F5C-9E59-8D6821AAB1EC}" type="slidenum">
              <a:t>‹#›</a:t>
            </a:fld>
            <a:endParaRPr lang="en-US"/>
          </a:p>
        </p:txBody>
      </p:sp>
      <p:sp>
        <p:nvSpPr>
          <p:cNvPr id="9" name="Google Shape;179;p69">
            <a:extLst>
              <a:ext uri="{FF2B5EF4-FFF2-40B4-BE49-F238E27FC236}">
                <a16:creationId xmlns:a16="http://schemas.microsoft.com/office/drawing/2014/main" id="{8AE1B459-A453-7960-4B78-BB2123DE1736}"/>
              </a:ext>
            </a:extLst>
          </p:cNvPr>
          <p:cNvSpPr/>
          <p:nvPr/>
        </p:nvSpPr>
        <p:spPr>
          <a:xfrm rot="10800009" flipH="1">
            <a:off x="-12701" y="5816579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4313"/>
                </a:srgbClr>
              </a:gs>
              <a:gs pos="100000">
                <a:srgbClr val="CAE00E">
                  <a:alpha val="54509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180;p69">
            <a:extLst>
              <a:ext uri="{FF2B5EF4-FFF2-40B4-BE49-F238E27FC236}">
                <a16:creationId xmlns:a16="http://schemas.microsoft.com/office/drawing/2014/main" id="{0D5A2F27-DF12-6CFF-A099-E9B6F411B221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411"/>
                </a:srgbClr>
              </a:gs>
              <a:gs pos="100000">
                <a:srgbClr val="80B814">
                  <a:alpha val="44313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3630228951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2;p70">
            <a:extLst>
              <a:ext uri="{FF2B5EF4-FFF2-40B4-BE49-F238E27FC236}">
                <a16:creationId xmlns:a16="http://schemas.microsoft.com/office/drawing/2014/main" id="{99B7D57F-15E9-5D08-EE41-9EEA2BE8247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83;p70">
            <a:extLst>
              <a:ext uri="{FF2B5EF4-FFF2-40B4-BE49-F238E27FC236}">
                <a16:creationId xmlns:a16="http://schemas.microsoft.com/office/drawing/2014/main" id="{4DD094A9-D7A6-D680-428D-7714DC1B871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84;p70">
            <a:extLst>
              <a:ext uri="{FF2B5EF4-FFF2-40B4-BE49-F238E27FC236}">
                <a16:creationId xmlns:a16="http://schemas.microsoft.com/office/drawing/2014/main" id="{30A89C98-32DD-CE65-9394-CC54FB2793B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85;p70">
            <a:extLst>
              <a:ext uri="{FF2B5EF4-FFF2-40B4-BE49-F238E27FC236}">
                <a16:creationId xmlns:a16="http://schemas.microsoft.com/office/drawing/2014/main" id="{52C68475-7EEE-7C7C-AA97-6EC79C7D30F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86;p70">
            <a:extLst>
              <a:ext uri="{FF2B5EF4-FFF2-40B4-BE49-F238E27FC236}">
                <a16:creationId xmlns:a16="http://schemas.microsoft.com/office/drawing/2014/main" id="{5FFB56CA-D061-ED6A-618C-56D1CB0DAA2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44A6BFA-C647-4AE7-A7F4-3D86B230997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575961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8;p71">
            <a:extLst>
              <a:ext uri="{FF2B5EF4-FFF2-40B4-BE49-F238E27FC236}">
                <a16:creationId xmlns:a16="http://schemas.microsoft.com/office/drawing/2014/main" id="{07C0DDBB-BF67-688E-4D1A-C671D49F0AA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89;p71">
            <a:extLst>
              <a:ext uri="{FF2B5EF4-FFF2-40B4-BE49-F238E27FC236}">
                <a16:creationId xmlns:a16="http://schemas.microsoft.com/office/drawing/2014/main" id="{8BA9BC10-A700-3917-88BB-6492E278E32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90;p71">
            <a:extLst>
              <a:ext uri="{FF2B5EF4-FFF2-40B4-BE49-F238E27FC236}">
                <a16:creationId xmlns:a16="http://schemas.microsoft.com/office/drawing/2014/main" id="{4A282726-55E8-BB81-83A6-4CAFD357A42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91;p71">
            <a:extLst>
              <a:ext uri="{FF2B5EF4-FFF2-40B4-BE49-F238E27FC236}">
                <a16:creationId xmlns:a16="http://schemas.microsoft.com/office/drawing/2014/main" id="{B3C256E7-787F-DC4D-6FF7-24A5EBEF9ED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92;p71">
            <a:extLst>
              <a:ext uri="{FF2B5EF4-FFF2-40B4-BE49-F238E27FC236}">
                <a16:creationId xmlns:a16="http://schemas.microsoft.com/office/drawing/2014/main" id="{4110092D-18BD-6309-C587-06502427921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369474-7CF9-4C65-A351-2668581756A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470431"/>
      </p:ext>
    </p:extLst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8;p61">
            <a:extLst>
              <a:ext uri="{FF2B5EF4-FFF2-40B4-BE49-F238E27FC236}">
                <a16:creationId xmlns:a16="http://schemas.microsoft.com/office/drawing/2014/main" id="{78B4AE8E-B443-3C6F-0BB9-31AE4D5994B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09;p61">
            <a:extLst>
              <a:ext uri="{FF2B5EF4-FFF2-40B4-BE49-F238E27FC236}">
                <a16:creationId xmlns:a16="http://schemas.microsoft.com/office/drawing/2014/main" id="{F3300367-AEC1-A3E1-FBC9-16DA0CF13B35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10;p61">
            <a:extLst>
              <a:ext uri="{FF2B5EF4-FFF2-40B4-BE49-F238E27FC236}">
                <a16:creationId xmlns:a16="http://schemas.microsoft.com/office/drawing/2014/main" id="{83FCF1CD-639C-0F0F-ED17-E1E51F26B88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11;p61">
            <a:extLst>
              <a:ext uri="{FF2B5EF4-FFF2-40B4-BE49-F238E27FC236}">
                <a16:creationId xmlns:a16="http://schemas.microsoft.com/office/drawing/2014/main" id="{724212FA-1C99-3FA1-9407-45A7D86D2BA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12;p61">
            <a:extLst>
              <a:ext uri="{FF2B5EF4-FFF2-40B4-BE49-F238E27FC236}">
                <a16:creationId xmlns:a16="http://schemas.microsoft.com/office/drawing/2014/main" id="{5A76D55E-A00A-C144-F95E-7E0FCC2E189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F17904-5F03-4508-91B3-C82F770F3D5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351226"/>
      </p:ext>
    </p:extLst>
  </p:cSld>
  <p:clrMapOvr>
    <a:masterClrMapping/>
  </p:clrMapOvr>
  <p:transition spd="med">
    <p:fade/>
  </p:transition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4;p72">
            <a:extLst>
              <a:ext uri="{FF2B5EF4-FFF2-40B4-BE49-F238E27FC236}">
                <a16:creationId xmlns:a16="http://schemas.microsoft.com/office/drawing/2014/main" id="{9C0686FA-C49A-9167-1DF1-7FEC5C93A205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215;p72">
              <a:extLst>
                <a:ext uri="{FF2B5EF4-FFF2-40B4-BE49-F238E27FC236}">
                  <a16:creationId xmlns:a16="http://schemas.microsoft.com/office/drawing/2014/main" id="{374C4898-5E2C-7669-BE73-5BE39CF3858F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216;p72">
              <a:extLst>
                <a:ext uri="{FF2B5EF4-FFF2-40B4-BE49-F238E27FC236}">
                  <a16:creationId xmlns:a16="http://schemas.microsoft.com/office/drawing/2014/main" id="{794410FA-9C62-BD25-DF28-E48D7F6BC99F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217;p72">
            <a:extLst>
              <a:ext uri="{FF2B5EF4-FFF2-40B4-BE49-F238E27FC236}">
                <a16:creationId xmlns:a16="http://schemas.microsoft.com/office/drawing/2014/main" id="{46B59AE8-6D34-1B0C-4439-5490B3012DA3}"/>
              </a:ext>
            </a:extLst>
          </p:cNvPr>
          <p:cNvCxnSpPr/>
          <p:nvPr/>
        </p:nvCxnSpPr>
        <p:spPr>
          <a:xfrm rot="10800009" flipH="1">
            <a:off x="3044" y="5937931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218;p72">
            <a:extLst>
              <a:ext uri="{FF2B5EF4-FFF2-40B4-BE49-F238E27FC236}">
                <a16:creationId xmlns:a16="http://schemas.microsoft.com/office/drawing/2014/main" id="{FAB8D0EC-329E-869E-9B83-42A1E1D296A2}"/>
              </a:ext>
            </a:extLst>
          </p:cNvPr>
          <p:cNvCxnSpPr/>
          <p:nvPr/>
        </p:nvCxnSpPr>
        <p:spPr>
          <a:xfrm rot="10800009" flipH="1">
            <a:off x="3044" y="5937931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219;p72">
            <a:extLst>
              <a:ext uri="{FF2B5EF4-FFF2-40B4-BE49-F238E27FC236}">
                <a16:creationId xmlns:a16="http://schemas.microsoft.com/office/drawing/2014/main" id="{F18C4CCB-CFA1-D6FA-1A88-8630A17711F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220;p72">
            <a:extLst>
              <a:ext uri="{FF2B5EF4-FFF2-40B4-BE49-F238E27FC236}">
                <a16:creationId xmlns:a16="http://schemas.microsoft.com/office/drawing/2014/main" id="{51508D0C-E766-4578-B9F6-37EF6DCB1BE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221;p72">
            <a:extLst>
              <a:ext uri="{FF2B5EF4-FFF2-40B4-BE49-F238E27FC236}">
                <a16:creationId xmlns:a16="http://schemas.microsoft.com/office/drawing/2014/main" id="{04B1A953-62E6-0C6E-9827-9524AF6B45B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222;p72">
            <a:extLst>
              <a:ext uri="{FF2B5EF4-FFF2-40B4-BE49-F238E27FC236}">
                <a16:creationId xmlns:a16="http://schemas.microsoft.com/office/drawing/2014/main" id="{29EA650D-6756-6714-F6E8-DCC9D4B2BBA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223;p72">
            <a:extLst>
              <a:ext uri="{FF2B5EF4-FFF2-40B4-BE49-F238E27FC236}">
                <a16:creationId xmlns:a16="http://schemas.microsoft.com/office/drawing/2014/main" id="{1E6BF7D3-9BCA-152D-2F06-9233A4808F8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048F32-2C56-4FC6-BBDF-7EAC6D579A3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944898"/>
      </p:ext>
    </p:extLst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25;p73">
            <a:extLst>
              <a:ext uri="{FF2B5EF4-FFF2-40B4-BE49-F238E27FC236}">
                <a16:creationId xmlns:a16="http://schemas.microsoft.com/office/drawing/2014/main" id="{030B295C-B886-A2AB-6AA2-90F65687F9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226;p73">
            <a:extLst>
              <a:ext uri="{FF2B5EF4-FFF2-40B4-BE49-F238E27FC236}">
                <a16:creationId xmlns:a16="http://schemas.microsoft.com/office/drawing/2014/main" id="{2A565276-CF51-5447-A46F-08B9372626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227;p73">
            <a:extLst>
              <a:ext uri="{FF2B5EF4-FFF2-40B4-BE49-F238E27FC236}">
                <a16:creationId xmlns:a16="http://schemas.microsoft.com/office/drawing/2014/main" id="{243702C1-BB41-E9B9-757A-A5B54667BCC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28;p73">
            <a:extLst>
              <a:ext uri="{FF2B5EF4-FFF2-40B4-BE49-F238E27FC236}">
                <a16:creationId xmlns:a16="http://schemas.microsoft.com/office/drawing/2014/main" id="{D557E7E5-217E-6A50-0753-AE42ADC44BF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29;p73">
            <a:extLst>
              <a:ext uri="{FF2B5EF4-FFF2-40B4-BE49-F238E27FC236}">
                <a16:creationId xmlns:a16="http://schemas.microsoft.com/office/drawing/2014/main" id="{834740DE-3CE8-E67F-2CA2-F9DA6F2ED52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376768-17A4-4377-BDA2-1B0D91BAE9C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931337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31;p74">
            <a:extLst>
              <a:ext uri="{FF2B5EF4-FFF2-40B4-BE49-F238E27FC236}">
                <a16:creationId xmlns:a16="http://schemas.microsoft.com/office/drawing/2014/main" id="{F3B77F44-1162-91E6-D04C-DC8246BA359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32;p74">
            <a:extLst>
              <a:ext uri="{FF2B5EF4-FFF2-40B4-BE49-F238E27FC236}">
                <a16:creationId xmlns:a16="http://schemas.microsoft.com/office/drawing/2014/main" id="{9FA0D07A-9EC2-B1DE-711F-AB8F749E23C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33;p74">
            <a:extLst>
              <a:ext uri="{FF2B5EF4-FFF2-40B4-BE49-F238E27FC236}">
                <a16:creationId xmlns:a16="http://schemas.microsoft.com/office/drawing/2014/main" id="{7D7E89DF-7507-96CC-DFF5-6E18DA1FB1E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234;p74">
            <a:extLst>
              <a:ext uri="{FF2B5EF4-FFF2-40B4-BE49-F238E27FC236}">
                <a16:creationId xmlns:a16="http://schemas.microsoft.com/office/drawing/2014/main" id="{4503C668-2827-D258-DFF5-BAA0DF49F80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35;p74">
            <a:extLst>
              <a:ext uri="{FF2B5EF4-FFF2-40B4-BE49-F238E27FC236}">
                <a16:creationId xmlns:a16="http://schemas.microsoft.com/office/drawing/2014/main" id="{B0560C12-018E-8AC1-D5D7-30F15102FEC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236;p74">
            <a:extLst>
              <a:ext uri="{FF2B5EF4-FFF2-40B4-BE49-F238E27FC236}">
                <a16:creationId xmlns:a16="http://schemas.microsoft.com/office/drawing/2014/main" id="{BBC7F8E8-882A-BFE9-C455-F8ADA66CAE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2D6D9F-AF6D-4362-98FD-BCC40277CBE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269052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38;p75">
            <a:extLst>
              <a:ext uri="{FF2B5EF4-FFF2-40B4-BE49-F238E27FC236}">
                <a16:creationId xmlns:a16="http://schemas.microsoft.com/office/drawing/2014/main" id="{A4BAC6B2-80B5-4AE3-F560-5306A63E8F0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39;p75">
            <a:extLst>
              <a:ext uri="{FF2B5EF4-FFF2-40B4-BE49-F238E27FC236}">
                <a16:creationId xmlns:a16="http://schemas.microsoft.com/office/drawing/2014/main" id="{1DF41564-EFE7-6C53-9DA3-6F658DD73F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240;p75">
            <a:extLst>
              <a:ext uri="{FF2B5EF4-FFF2-40B4-BE49-F238E27FC236}">
                <a16:creationId xmlns:a16="http://schemas.microsoft.com/office/drawing/2014/main" id="{C3D54B59-FFAF-3DB1-2006-461E75F64573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241;p75">
            <a:extLst>
              <a:ext uri="{FF2B5EF4-FFF2-40B4-BE49-F238E27FC236}">
                <a16:creationId xmlns:a16="http://schemas.microsoft.com/office/drawing/2014/main" id="{250C568E-26CB-A388-C883-D38E3B00821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242;p75">
            <a:extLst>
              <a:ext uri="{FF2B5EF4-FFF2-40B4-BE49-F238E27FC236}">
                <a16:creationId xmlns:a16="http://schemas.microsoft.com/office/drawing/2014/main" id="{E8562797-009C-2A48-2CD0-A83DA6308E4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243;p75">
            <a:extLst>
              <a:ext uri="{FF2B5EF4-FFF2-40B4-BE49-F238E27FC236}">
                <a16:creationId xmlns:a16="http://schemas.microsoft.com/office/drawing/2014/main" id="{4EE18703-7E98-DA9A-9D5E-8C8664C979A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244;p75">
            <a:extLst>
              <a:ext uri="{FF2B5EF4-FFF2-40B4-BE49-F238E27FC236}">
                <a16:creationId xmlns:a16="http://schemas.microsoft.com/office/drawing/2014/main" id="{C2715F36-03BE-B0F9-01FE-48371E05EA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245;p75">
            <a:extLst>
              <a:ext uri="{FF2B5EF4-FFF2-40B4-BE49-F238E27FC236}">
                <a16:creationId xmlns:a16="http://schemas.microsoft.com/office/drawing/2014/main" id="{88D96434-8C64-058B-3230-63D7F77BB60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4DD87C-19DC-458C-A158-4360A20C210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77151"/>
      </p:ext>
    </p:extLst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7;p76">
            <a:extLst>
              <a:ext uri="{FF2B5EF4-FFF2-40B4-BE49-F238E27FC236}">
                <a16:creationId xmlns:a16="http://schemas.microsoft.com/office/drawing/2014/main" id="{2406A538-D60A-2303-07E7-A457E5810C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48;p76">
            <a:extLst>
              <a:ext uri="{FF2B5EF4-FFF2-40B4-BE49-F238E27FC236}">
                <a16:creationId xmlns:a16="http://schemas.microsoft.com/office/drawing/2014/main" id="{5F90D565-6A5F-133A-8D6D-1AEA4D376B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249;p76">
            <a:extLst>
              <a:ext uri="{FF2B5EF4-FFF2-40B4-BE49-F238E27FC236}">
                <a16:creationId xmlns:a16="http://schemas.microsoft.com/office/drawing/2014/main" id="{A425E398-3E57-DCA7-C83B-A1FDA1C1A2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50;p76">
            <a:extLst>
              <a:ext uri="{FF2B5EF4-FFF2-40B4-BE49-F238E27FC236}">
                <a16:creationId xmlns:a16="http://schemas.microsoft.com/office/drawing/2014/main" id="{C9870CE6-0E3B-DF3F-67FD-BE51210B759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2A9AA9-6DAD-45E4-A4E9-D0906908DC3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290008"/>
      </p:ext>
    </p:extLst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52;p77">
            <a:extLst>
              <a:ext uri="{FF2B5EF4-FFF2-40B4-BE49-F238E27FC236}">
                <a16:creationId xmlns:a16="http://schemas.microsoft.com/office/drawing/2014/main" id="{ABDE09BD-A09C-A4D0-6F9F-A30D3F4ADF8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53;p77">
            <a:extLst>
              <a:ext uri="{FF2B5EF4-FFF2-40B4-BE49-F238E27FC236}">
                <a16:creationId xmlns:a16="http://schemas.microsoft.com/office/drawing/2014/main" id="{B2FAEB32-97B1-F812-AB59-FAFADD47DF6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254;p77">
            <a:extLst>
              <a:ext uri="{FF2B5EF4-FFF2-40B4-BE49-F238E27FC236}">
                <a16:creationId xmlns:a16="http://schemas.microsoft.com/office/drawing/2014/main" id="{50B4B704-2450-530C-3ECA-F3E327F2C8C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075BF3-630F-4974-A8DC-57199F5AC2B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14616"/>
      </p:ext>
    </p:extLst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56;p78">
            <a:extLst>
              <a:ext uri="{FF2B5EF4-FFF2-40B4-BE49-F238E27FC236}">
                <a16:creationId xmlns:a16="http://schemas.microsoft.com/office/drawing/2014/main" id="{9DE054C8-FE2F-C357-B1C5-9463E21C02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257;p78">
            <a:extLst>
              <a:ext uri="{FF2B5EF4-FFF2-40B4-BE49-F238E27FC236}">
                <a16:creationId xmlns:a16="http://schemas.microsoft.com/office/drawing/2014/main" id="{05EB9BF8-0B3A-C70F-FFFD-9ECEED5D4DF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258;p78">
            <a:extLst>
              <a:ext uri="{FF2B5EF4-FFF2-40B4-BE49-F238E27FC236}">
                <a16:creationId xmlns:a16="http://schemas.microsoft.com/office/drawing/2014/main" id="{48F3F3DB-83B5-0BC7-4A6E-B54E93F9AC2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259;p78">
            <a:extLst>
              <a:ext uri="{FF2B5EF4-FFF2-40B4-BE49-F238E27FC236}">
                <a16:creationId xmlns:a16="http://schemas.microsoft.com/office/drawing/2014/main" id="{E49A4CF7-ED30-F1C2-9831-955C560437A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60;p78">
            <a:extLst>
              <a:ext uri="{FF2B5EF4-FFF2-40B4-BE49-F238E27FC236}">
                <a16:creationId xmlns:a16="http://schemas.microsoft.com/office/drawing/2014/main" id="{F9ADE760-FF03-54D9-687E-54592094A34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261;p78">
            <a:extLst>
              <a:ext uri="{FF2B5EF4-FFF2-40B4-BE49-F238E27FC236}">
                <a16:creationId xmlns:a16="http://schemas.microsoft.com/office/drawing/2014/main" id="{3B3A664A-7B57-71FB-6840-42C47E9BA67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9F3012-6126-454E-B085-94A59CDA2F2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245019"/>
      </p:ext>
    </p:extLst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63;p79">
            <a:extLst>
              <a:ext uri="{FF2B5EF4-FFF2-40B4-BE49-F238E27FC236}">
                <a16:creationId xmlns:a16="http://schemas.microsoft.com/office/drawing/2014/main" id="{68DB71BD-B6AD-689D-0CCA-9A986F146165}"/>
              </a:ext>
            </a:extLst>
          </p:cNvPr>
          <p:cNvSpPr/>
          <p:nvPr/>
        </p:nvSpPr>
        <p:spPr>
          <a:xfrm rot="11220033" flipH="1">
            <a:off x="4220979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4313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264;p79">
            <a:extLst>
              <a:ext uri="{FF2B5EF4-FFF2-40B4-BE49-F238E27FC236}">
                <a16:creationId xmlns:a16="http://schemas.microsoft.com/office/drawing/2014/main" id="{7933FD0E-74B4-D242-1A14-04E860B287C9}"/>
              </a:ext>
            </a:extLst>
          </p:cNvPr>
          <p:cNvSpPr/>
          <p:nvPr/>
        </p:nvSpPr>
        <p:spPr>
          <a:xfrm rot="11220033" flipH="1">
            <a:off x="10672154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6274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265;p79">
            <a:extLst>
              <a:ext uri="{FF2B5EF4-FFF2-40B4-BE49-F238E27FC236}">
                <a16:creationId xmlns:a16="http://schemas.microsoft.com/office/drawing/2014/main" id="{7F25DC6F-EA03-AA7D-186B-43521068D19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267;p79">
            <a:extLst>
              <a:ext uri="{FF2B5EF4-FFF2-40B4-BE49-F238E27FC236}">
                <a16:creationId xmlns:a16="http://schemas.microsoft.com/office/drawing/2014/main" id="{A7089499-9567-AF45-9FC1-D2559914F1A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268;p79">
            <a:extLst>
              <a:ext uri="{FF2B5EF4-FFF2-40B4-BE49-F238E27FC236}">
                <a16:creationId xmlns:a16="http://schemas.microsoft.com/office/drawing/2014/main" id="{7044F250-2296-6D22-5D4C-CEB4D7691A9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269;p79">
            <a:extLst>
              <a:ext uri="{FF2B5EF4-FFF2-40B4-BE49-F238E27FC236}">
                <a16:creationId xmlns:a16="http://schemas.microsoft.com/office/drawing/2014/main" id="{B1020739-C24E-435B-2184-F99507E4D36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270;p79">
            <a:extLst>
              <a:ext uri="{FF2B5EF4-FFF2-40B4-BE49-F238E27FC236}">
                <a16:creationId xmlns:a16="http://schemas.microsoft.com/office/drawing/2014/main" id="{91C30421-3CBF-5ED6-8DD6-85FCD800C9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FCE8DCDF-F79F-48B9-A836-0513FD0924E5}" type="slidenum">
              <a:t>‹#›</a:t>
            </a:fld>
            <a:endParaRPr lang="en-US"/>
          </a:p>
        </p:txBody>
      </p:sp>
      <p:sp>
        <p:nvSpPr>
          <p:cNvPr id="9" name="Google Shape;271;p79">
            <a:extLst>
              <a:ext uri="{FF2B5EF4-FFF2-40B4-BE49-F238E27FC236}">
                <a16:creationId xmlns:a16="http://schemas.microsoft.com/office/drawing/2014/main" id="{F9856628-2D2C-D5DB-E3EA-E872C13CEF8C}"/>
              </a:ext>
            </a:extLst>
          </p:cNvPr>
          <p:cNvSpPr/>
          <p:nvPr/>
        </p:nvSpPr>
        <p:spPr>
          <a:xfrm rot="10800009" flipH="1">
            <a:off x="-12701" y="5816579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4313"/>
                </a:srgbClr>
              </a:gs>
              <a:gs pos="100000">
                <a:srgbClr val="CAE00E">
                  <a:alpha val="54509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272;p79">
            <a:extLst>
              <a:ext uri="{FF2B5EF4-FFF2-40B4-BE49-F238E27FC236}">
                <a16:creationId xmlns:a16="http://schemas.microsoft.com/office/drawing/2014/main" id="{0706F255-2228-1F31-E90F-D57BD9084D89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411"/>
                </a:srgbClr>
              </a:gs>
              <a:gs pos="100000">
                <a:srgbClr val="80B814">
                  <a:alpha val="44313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138400019"/>
      </p:ext>
    </p:extLst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74;p80">
            <a:extLst>
              <a:ext uri="{FF2B5EF4-FFF2-40B4-BE49-F238E27FC236}">
                <a16:creationId xmlns:a16="http://schemas.microsoft.com/office/drawing/2014/main" id="{498A3AB9-56E6-3FE6-A625-964B423CAC4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75;p80">
            <a:extLst>
              <a:ext uri="{FF2B5EF4-FFF2-40B4-BE49-F238E27FC236}">
                <a16:creationId xmlns:a16="http://schemas.microsoft.com/office/drawing/2014/main" id="{F34AF388-A112-96C0-CC4E-3FCEEEFEB3A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76;p80">
            <a:extLst>
              <a:ext uri="{FF2B5EF4-FFF2-40B4-BE49-F238E27FC236}">
                <a16:creationId xmlns:a16="http://schemas.microsoft.com/office/drawing/2014/main" id="{CF9C6F41-A12D-CE01-B5BA-D6443C61FE3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77;p80">
            <a:extLst>
              <a:ext uri="{FF2B5EF4-FFF2-40B4-BE49-F238E27FC236}">
                <a16:creationId xmlns:a16="http://schemas.microsoft.com/office/drawing/2014/main" id="{7928F4C9-9D4C-A0B7-D27E-8B6CA548653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78;p80">
            <a:extLst>
              <a:ext uri="{FF2B5EF4-FFF2-40B4-BE49-F238E27FC236}">
                <a16:creationId xmlns:a16="http://schemas.microsoft.com/office/drawing/2014/main" id="{B651959B-3573-70A3-FEF2-D41E7F04435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EB2B92-8C34-47FC-9BB9-FF6D00F59F6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158271"/>
      </p:ext>
    </p:extLst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80;p81">
            <a:extLst>
              <a:ext uri="{FF2B5EF4-FFF2-40B4-BE49-F238E27FC236}">
                <a16:creationId xmlns:a16="http://schemas.microsoft.com/office/drawing/2014/main" id="{BE1ECB3E-2F63-54F2-79C2-E29E324153A7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81;p81">
            <a:extLst>
              <a:ext uri="{FF2B5EF4-FFF2-40B4-BE49-F238E27FC236}">
                <a16:creationId xmlns:a16="http://schemas.microsoft.com/office/drawing/2014/main" id="{4ABAE019-667C-BC8B-5ACB-778D73D2FFC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82;p81">
            <a:extLst>
              <a:ext uri="{FF2B5EF4-FFF2-40B4-BE49-F238E27FC236}">
                <a16:creationId xmlns:a16="http://schemas.microsoft.com/office/drawing/2014/main" id="{C0D4CF57-3FBF-693E-4E08-905D6FC758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83;p81">
            <a:extLst>
              <a:ext uri="{FF2B5EF4-FFF2-40B4-BE49-F238E27FC236}">
                <a16:creationId xmlns:a16="http://schemas.microsoft.com/office/drawing/2014/main" id="{BFD8C804-FBAD-62C8-4E35-213C3CA1379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84;p81">
            <a:extLst>
              <a:ext uri="{FF2B5EF4-FFF2-40B4-BE49-F238E27FC236}">
                <a16:creationId xmlns:a16="http://schemas.microsoft.com/office/drawing/2014/main" id="{8E32BF36-428D-7FDE-714F-CBDCCF313CE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552AC1-ED62-40C6-A162-F7685FDFA1B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336769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0;p27">
            <a:extLst>
              <a:ext uri="{FF2B5EF4-FFF2-40B4-BE49-F238E27FC236}">
                <a16:creationId xmlns:a16="http://schemas.microsoft.com/office/drawing/2014/main" id="{5E087195-5F47-E21B-16C8-795DAF6FBC2B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1;p27">
              <a:extLst>
                <a:ext uri="{FF2B5EF4-FFF2-40B4-BE49-F238E27FC236}">
                  <a16:creationId xmlns:a16="http://schemas.microsoft.com/office/drawing/2014/main" id="{341C4D41-2A15-8367-554A-383243179754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2;p27">
              <a:extLst>
                <a:ext uri="{FF2B5EF4-FFF2-40B4-BE49-F238E27FC236}">
                  <a16:creationId xmlns:a16="http://schemas.microsoft.com/office/drawing/2014/main" id="{65478DB5-ADEE-7428-964E-661FBACD4DDA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3;p27">
                <a:extLst>
                  <a:ext uri="{FF2B5EF4-FFF2-40B4-BE49-F238E27FC236}">
                    <a16:creationId xmlns:a16="http://schemas.microsoft.com/office/drawing/2014/main" id="{D2887BA8-0098-101A-A876-AF3AE188A695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3921"/>
                    </a:srgbClr>
                  </a:gs>
                  <a:gs pos="100000">
                    <a:srgbClr val="CAE00E">
                      <a:alpha val="54117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4;p27">
                <a:extLst>
                  <a:ext uri="{FF2B5EF4-FFF2-40B4-BE49-F238E27FC236}">
                    <a16:creationId xmlns:a16="http://schemas.microsoft.com/office/drawing/2014/main" id="{5139054A-DBB9-57CF-C82F-D2CBAB218B50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019"/>
                    </a:srgbClr>
                  </a:gs>
                  <a:gs pos="100000">
                    <a:srgbClr val="80B814">
                      <a:alpha val="43921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5;p27">
                <a:extLst>
                  <a:ext uri="{FF2B5EF4-FFF2-40B4-BE49-F238E27FC236}">
                    <a16:creationId xmlns:a16="http://schemas.microsoft.com/office/drawing/2014/main" id="{7E80AF47-0253-55BC-2091-94787C2A73E7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16;p27">
                  <a:extLst>
                    <a:ext uri="{FF2B5EF4-FFF2-40B4-BE49-F238E27FC236}">
                      <a16:creationId xmlns:a16="http://schemas.microsoft.com/office/drawing/2014/main" id="{6AB6D67C-C4F1-F172-BED9-C86DD761E537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17;p27">
                  <a:extLst>
                    <a:ext uri="{FF2B5EF4-FFF2-40B4-BE49-F238E27FC236}">
                      <a16:creationId xmlns:a16="http://schemas.microsoft.com/office/drawing/2014/main" id="{768C15A5-680B-2986-5C5C-8DC7208BCF2A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18;p27">
            <a:extLst>
              <a:ext uri="{FF2B5EF4-FFF2-40B4-BE49-F238E27FC236}">
                <a16:creationId xmlns:a16="http://schemas.microsoft.com/office/drawing/2014/main" id="{60203323-5FBB-3366-A919-3704802D64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19;p27">
            <a:extLst>
              <a:ext uri="{FF2B5EF4-FFF2-40B4-BE49-F238E27FC236}">
                <a16:creationId xmlns:a16="http://schemas.microsoft.com/office/drawing/2014/main" id="{3DD9BA62-453C-B3F1-7438-446A8620E2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20;p27">
            <a:extLst>
              <a:ext uri="{FF2B5EF4-FFF2-40B4-BE49-F238E27FC236}">
                <a16:creationId xmlns:a16="http://schemas.microsoft.com/office/drawing/2014/main" id="{D184017D-EB51-C6A6-8B6D-45AA821F823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21;p27">
            <a:extLst>
              <a:ext uri="{FF2B5EF4-FFF2-40B4-BE49-F238E27FC236}">
                <a16:creationId xmlns:a16="http://schemas.microsoft.com/office/drawing/2014/main" id="{F56D0406-3E76-D588-5067-F6D2C67102C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22;p27">
            <a:extLst>
              <a:ext uri="{FF2B5EF4-FFF2-40B4-BE49-F238E27FC236}">
                <a16:creationId xmlns:a16="http://schemas.microsoft.com/office/drawing/2014/main" id="{82CD043B-D2AD-CBF5-4972-6E555AC891B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C30CD9E3-E26F-40D7-86E4-94921EAFC8F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02;p58">
            <a:extLst>
              <a:ext uri="{FF2B5EF4-FFF2-40B4-BE49-F238E27FC236}">
                <a16:creationId xmlns:a16="http://schemas.microsoft.com/office/drawing/2014/main" id="{1B58F892-249E-1246-D107-0590BA18596F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03;p58">
              <a:extLst>
                <a:ext uri="{FF2B5EF4-FFF2-40B4-BE49-F238E27FC236}">
                  <a16:creationId xmlns:a16="http://schemas.microsoft.com/office/drawing/2014/main" id="{8618C590-3F81-6D01-FBD8-2FA2E343B38A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04;p58">
              <a:extLst>
                <a:ext uri="{FF2B5EF4-FFF2-40B4-BE49-F238E27FC236}">
                  <a16:creationId xmlns:a16="http://schemas.microsoft.com/office/drawing/2014/main" id="{224656F2-A4E9-3240-C039-6EAE87573712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05;p58">
                <a:extLst>
                  <a:ext uri="{FF2B5EF4-FFF2-40B4-BE49-F238E27FC236}">
                    <a16:creationId xmlns:a16="http://schemas.microsoft.com/office/drawing/2014/main" id="{0DD34C12-4FAF-2D3F-3FC6-31DFA8162DF9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4313"/>
                    </a:srgbClr>
                  </a:gs>
                  <a:gs pos="100000">
                    <a:srgbClr val="CAE00E">
                      <a:alpha val="54509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06;p58">
                <a:extLst>
                  <a:ext uri="{FF2B5EF4-FFF2-40B4-BE49-F238E27FC236}">
                    <a16:creationId xmlns:a16="http://schemas.microsoft.com/office/drawing/2014/main" id="{57EBC262-7C3A-1572-60DF-A8EC677DBC2D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411"/>
                    </a:srgbClr>
                  </a:gs>
                  <a:gs pos="100000">
                    <a:srgbClr val="80B814">
                      <a:alpha val="44313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07;p58">
                <a:extLst>
                  <a:ext uri="{FF2B5EF4-FFF2-40B4-BE49-F238E27FC236}">
                    <a16:creationId xmlns:a16="http://schemas.microsoft.com/office/drawing/2014/main" id="{2D90B795-987E-9496-6781-B6D1A277BB5E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108;p58">
                  <a:extLst>
                    <a:ext uri="{FF2B5EF4-FFF2-40B4-BE49-F238E27FC236}">
                      <a16:creationId xmlns:a16="http://schemas.microsoft.com/office/drawing/2014/main" id="{C811DE1F-B487-A5F0-ABCD-DC85495EAD77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109;p58">
                  <a:extLst>
                    <a:ext uri="{FF2B5EF4-FFF2-40B4-BE49-F238E27FC236}">
                      <a16:creationId xmlns:a16="http://schemas.microsoft.com/office/drawing/2014/main" id="{A60C3C2F-7B12-8104-8772-485641614E26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110;p58">
            <a:extLst>
              <a:ext uri="{FF2B5EF4-FFF2-40B4-BE49-F238E27FC236}">
                <a16:creationId xmlns:a16="http://schemas.microsoft.com/office/drawing/2014/main" id="{4D5F1FE5-75BC-335C-FF08-EBB69356B8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111;p58">
            <a:extLst>
              <a:ext uri="{FF2B5EF4-FFF2-40B4-BE49-F238E27FC236}">
                <a16:creationId xmlns:a16="http://schemas.microsoft.com/office/drawing/2014/main" id="{B19702C5-BD8F-E013-AE9F-11CB8A1432E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112;p58">
            <a:extLst>
              <a:ext uri="{FF2B5EF4-FFF2-40B4-BE49-F238E27FC236}">
                <a16:creationId xmlns:a16="http://schemas.microsoft.com/office/drawing/2014/main" id="{24A1E649-D112-D068-6D50-1F0C7DF6B510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113;p58">
            <a:extLst>
              <a:ext uri="{FF2B5EF4-FFF2-40B4-BE49-F238E27FC236}">
                <a16:creationId xmlns:a16="http://schemas.microsoft.com/office/drawing/2014/main" id="{A75EBC0C-12E3-C103-166A-F82CBADF511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114;p58">
            <a:extLst>
              <a:ext uri="{FF2B5EF4-FFF2-40B4-BE49-F238E27FC236}">
                <a16:creationId xmlns:a16="http://schemas.microsoft.com/office/drawing/2014/main" id="{1E9AD7ED-3884-CDF3-B81A-9CCB1D8B187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9BF203A5-65E3-46EE-9450-E4A795278623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94;p60">
            <a:extLst>
              <a:ext uri="{FF2B5EF4-FFF2-40B4-BE49-F238E27FC236}">
                <a16:creationId xmlns:a16="http://schemas.microsoft.com/office/drawing/2014/main" id="{91794766-77C4-1ED4-C3BC-43E8A52EC809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95;p60">
              <a:extLst>
                <a:ext uri="{FF2B5EF4-FFF2-40B4-BE49-F238E27FC236}">
                  <a16:creationId xmlns:a16="http://schemas.microsoft.com/office/drawing/2014/main" id="{BB125607-241B-4D3C-AAB2-AE8B85E05C09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96;p60">
              <a:extLst>
                <a:ext uri="{FF2B5EF4-FFF2-40B4-BE49-F238E27FC236}">
                  <a16:creationId xmlns:a16="http://schemas.microsoft.com/office/drawing/2014/main" id="{0F03820E-E52B-3B84-4B24-575F39B29306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97;p60">
                <a:extLst>
                  <a:ext uri="{FF2B5EF4-FFF2-40B4-BE49-F238E27FC236}">
                    <a16:creationId xmlns:a16="http://schemas.microsoft.com/office/drawing/2014/main" id="{3C4B07F2-B77D-789C-4468-04B73A07CA1E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4313"/>
                    </a:srgbClr>
                  </a:gs>
                  <a:gs pos="100000">
                    <a:srgbClr val="CAE00E">
                      <a:alpha val="54509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98;p60">
                <a:extLst>
                  <a:ext uri="{FF2B5EF4-FFF2-40B4-BE49-F238E27FC236}">
                    <a16:creationId xmlns:a16="http://schemas.microsoft.com/office/drawing/2014/main" id="{77EDD505-2FD3-2C05-8F57-F68402CDE439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411"/>
                    </a:srgbClr>
                  </a:gs>
                  <a:gs pos="100000">
                    <a:srgbClr val="80B814">
                      <a:alpha val="44313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99;p60">
                <a:extLst>
                  <a:ext uri="{FF2B5EF4-FFF2-40B4-BE49-F238E27FC236}">
                    <a16:creationId xmlns:a16="http://schemas.microsoft.com/office/drawing/2014/main" id="{B29CE622-D61D-1562-BEF8-03D545F442F4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200;p60">
                  <a:extLst>
                    <a:ext uri="{FF2B5EF4-FFF2-40B4-BE49-F238E27FC236}">
                      <a16:creationId xmlns:a16="http://schemas.microsoft.com/office/drawing/2014/main" id="{886DB891-6A8F-1641-24AC-FC7030D8D557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201;p60">
                  <a:extLst>
                    <a:ext uri="{FF2B5EF4-FFF2-40B4-BE49-F238E27FC236}">
                      <a16:creationId xmlns:a16="http://schemas.microsoft.com/office/drawing/2014/main" id="{4CA97365-D970-51AB-A76D-8C3CF56595BF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202;p60">
            <a:extLst>
              <a:ext uri="{FF2B5EF4-FFF2-40B4-BE49-F238E27FC236}">
                <a16:creationId xmlns:a16="http://schemas.microsoft.com/office/drawing/2014/main" id="{60E541CB-7DB2-1C57-ED4F-E6E8EE771D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203;p60">
            <a:extLst>
              <a:ext uri="{FF2B5EF4-FFF2-40B4-BE49-F238E27FC236}">
                <a16:creationId xmlns:a16="http://schemas.microsoft.com/office/drawing/2014/main" id="{7F3E25CC-990C-1B05-FD62-1CA2EF0037B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204;p60">
            <a:extLst>
              <a:ext uri="{FF2B5EF4-FFF2-40B4-BE49-F238E27FC236}">
                <a16:creationId xmlns:a16="http://schemas.microsoft.com/office/drawing/2014/main" id="{8CD94F88-1D59-FF4D-50F4-6A6754A737A5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205;p60">
            <a:extLst>
              <a:ext uri="{FF2B5EF4-FFF2-40B4-BE49-F238E27FC236}">
                <a16:creationId xmlns:a16="http://schemas.microsoft.com/office/drawing/2014/main" id="{F47EA939-E714-763F-88EF-8B598BCD538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206;p60">
            <a:extLst>
              <a:ext uri="{FF2B5EF4-FFF2-40B4-BE49-F238E27FC236}">
                <a16:creationId xmlns:a16="http://schemas.microsoft.com/office/drawing/2014/main" id="{5DCD7A27-4D5E-9812-C039-9134B62211C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9EA6B640-F862-4C12-A06D-2065D3241764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Calibri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0;p1">
            <a:extLst>
              <a:ext uri="{FF2B5EF4-FFF2-40B4-BE49-F238E27FC236}">
                <a16:creationId xmlns:a16="http://schemas.microsoft.com/office/drawing/2014/main" id="{B059E593-4E92-C05B-30C0-86264FBF9B3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51538" y="899888"/>
            <a:ext cx="11038984" cy="689430"/>
          </a:xfrm>
        </p:spPr>
        <p:txBody>
          <a:bodyPr/>
          <a:lstStyle/>
          <a:p>
            <a:pPr lvl="0" algn="l"/>
            <a:r>
              <a:rPr lang="en-US" sz="4000"/>
              <a:t>115</a:t>
            </a:r>
            <a:r>
              <a:rPr lang="zh-TW" altLang="en-US" sz="4000"/>
              <a:t>年第</a:t>
            </a:r>
            <a:r>
              <a:rPr lang="en-US" sz="4000"/>
              <a:t>1</a:t>
            </a:r>
            <a:r>
              <a:rPr lang="zh-TW" altLang="en-US" sz="4000"/>
              <a:t>梯次科研創業計畫個案構想書</a:t>
            </a:r>
            <a:r>
              <a:rPr lang="en-US" sz="4000"/>
              <a:t>(</a:t>
            </a:r>
            <a:r>
              <a:rPr lang="zh-TW" altLang="en-US" sz="4000"/>
              <a:t>拔尖案</a:t>
            </a:r>
            <a:r>
              <a:rPr lang="en-US" sz="4000"/>
              <a:t>)</a:t>
            </a:r>
          </a:p>
        </p:txBody>
      </p:sp>
      <p:sp>
        <p:nvSpPr>
          <p:cNvPr id="3" name="Google Shape;291;p1">
            <a:extLst>
              <a:ext uri="{FF2B5EF4-FFF2-40B4-BE49-F238E27FC236}">
                <a16:creationId xmlns:a16="http://schemas.microsoft.com/office/drawing/2014/main" id="{18C33708-401D-6C99-F68E-1CABC4BA92C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602510" y="4592875"/>
            <a:ext cx="5988012" cy="1416030"/>
          </a:xfrm>
        </p:spPr>
        <p:txBody>
          <a:bodyPr/>
          <a:lstStyle/>
          <a:p>
            <a:pPr marL="0" lvl="0" indent="0" algn="l">
              <a:spcBef>
                <a:spcPts val="0"/>
              </a:spcBef>
            </a:pP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申請機構：國立○○大學</a:t>
            </a:r>
          </a:p>
          <a:p>
            <a:pPr marL="0" lvl="0" indent="0" algn="l">
              <a:spcBef>
                <a:spcPts val="0"/>
              </a:spcBef>
            </a:pP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個案計畫主持人：○○○教授</a:t>
            </a: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/○○○○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系</a:t>
            </a:r>
            <a:endParaRPr lang="en-US" sz="2300" b="1">
              <a:latin typeface="Microsoft JhengHei"/>
              <a:ea typeface="Microsoft JhengHei"/>
            </a:endParaRPr>
          </a:p>
          <a:p>
            <a:pPr marL="0" lvl="0" indent="0" algn="l">
              <a:spcBef>
                <a:spcPts val="0"/>
              </a:spcBef>
            </a:pP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        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共同主持人：○○○教授</a:t>
            </a: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/○○○○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系</a:t>
            </a:r>
            <a:endParaRPr lang="en-US" sz="2300" b="1">
              <a:latin typeface="Microsoft JhengHei"/>
              <a:ea typeface="Microsoft JhengHei"/>
            </a:endParaRPr>
          </a:p>
          <a:p>
            <a:pPr marL="0" lvl="0" indent="0" algn="l">
              <a:spcBef>
                <a:spcPts val="0"/>
              </a:spcBef>
            </a:pPr>
            <a:endParaRPr lang="en-US" sz="2300" b="1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292;p1">
            <a:extLst>
              <a:ext uri="{FF2B5EF4-FFF2-40B4-BE49-F238E27FC236}">
                <a16:creationId xmlns:a16="http://schemas.microsoft.com/office/drawing/2014/main" id="{3FAD8586-4682-54B3-EB2D-22B03974FB9C}"/>
              </a:ext>
            </a:extLst>
          </p:cNvPr>
          <p:cNvSpPr txBox="1"/>
          <p:nvPr/>
        </p:nvSpPr>
        <p:spPr>
          <a:xfrm>
            <a:off x="555607" y="2328647"/>
            <a:ext cx="10468865" cy="18288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18278" bIns="0" anchor="b" anchorCtr="0" compatLnSpc="1">
            <a:norm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0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○○○○○○○○○○○○○○</a:t>
            </a:r>
          </a:p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0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○○個案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  <p:sp>
        <p:nvSpPr>
          <p:cNvPr id="5" name="Google Shape;293;p1">
            <a:extLst>
              <a:ext uri="{FF2B5EF4-FFF2-40B4-BE49-F238E27FC236}">
                <a16:creationId xmlns:a16="http://schemas.microsoft.com/office/drawing/2014/main" id="{D2025B6E-82D4-97A8-0912-0CFA13C36032}"/>
              </a:ext>
            </a:extLst>
          </p:cNvPr>
          <p:cNvSpPr txBox="1"/>
          <p:nvPr/>
        </p:nvSpPr>
        <p:spPr>
          <a:xfrm>
            <a:off x="8864166" y="6277429"/>
            <a:ext cx="2340864" cy="5805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18278" bIns="45701" anchor="t" anchorCtr="0" compatLnSpc="1">
            <a:normAutofit/>
          </a:bodyPr>
          <a:lstStyle/>
          <a:p>
            <a:pPr marL="0" marR="4572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5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en-US" sz="2500" b="0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114</a:t>
            </a:r>
            <a:r>
              <a:rPr lang="zh-TW" sz="2500" b="0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年○月○日</a:t>
            </a:r>
          </a:p>
        </p:txBody>
      </p:sp>
      <p:sp>
        <p:nvSpPr>
          <p:cNvPr id="6" name="Google Shape;294;p1">
            <a:extLst>
              <a:ext uri="{FF2B5EF4-FFF2-40B4-BE49-F238E27FC236}">
                <a16:creationId xmlns:a16="http://schemas.microsoft.com/office/drawing/2014/main" id="{F6418805-1D1D-BC2E-248B-A1EB58AC6BB5}"/>
              </a:ext>
            </a:extLst>
          </p:cNvPr>
          <p:cNvSpPr txBox="1"/>
          <p:nvPr/>
        </p:nvSpPr>
        <p:spPr>
          <a:xfrm>
            <a:off x="3922657" y="6367680"/>
            <a:ext cx="4296747" cy="400068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本範本一、二兩項，請勿超過</a:t>
            </a: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30</a:t>
            </a:r>
            <a:r>
              <a:rPr lang="zh-TW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頁</a:t>
            </a: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</a:p>
        </p:txBody>
      </p:sp>
      <p:sp>
        <p:nvSpPr>
          <p:cNvPr id="7" name="Google Shape;295;p1">
            <a:extLst>
              <a:ext uri="{FF2B5EF4-FFF2-40B4-BE49-F238E27FC236}">
                <a16:creationId xmlns:a16="http://schemas.microsoft.com/office/drawing/2014/main" id="{37EEB96C-2DB5-6A8C-A566-6B228EAA09DF}"/>
              </a:ext>
            </a:extLst>
          </p:cNvPr>
          <p:cNvSpPr txBox="1"/>
          <p:nvPr/>
        </p:nvSpPr>
        <p:spPr>
          <a:xfrm>
            <a:off x="25402" y="4997909"/>
            <a:ext cx="4965704" cy="1200287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本計畫是否同時有其他單位提供補助項目</a:t>
            </a:r>
            <a:b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</a:b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□否；□是，請於「個案經費表」揭露說明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是否曾執行與本計畫相關各部會研究計畫</a:t>
            </a:r>
            <a:b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</a:b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□否；□是，請填寫「相關計畫補助狀況」</a:t>
            </a: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0;p39">
            <a:extLst>
              <a:ext uri="{FF2B5EF4-FFF2-40B4-BE49-F238E27FC236}">
                <a16:creationId xmlns:a16="http://schemas.microsoft.com/office/drawing/2014/main" id="{B8DDEA91-0437-B4B5-B103-EF6E233BD55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5775" y="0"/>
            <a:ext cx="10972800" cy="857250"/>
          </a:xfrm>
        </p:spPr>
        <p:txBody>
          <a:bodyPr anchor="ctr">
            <a:noAutofit/>
          </a:bodyPr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一、構想項目說明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以下為參考項目，團隊可自行編列順序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4000" b="1"/>
          </a:p>
        </p:txBody>
      </p:sp>
      <p:sp>
        <p:nvSpPr>
          <p:cNvPr id="3" name="Google Shape;301;p39">
            <a:extLst>
              <a:ext uri="{FF2B5EF4-FFF2-40B4-BE49-F238E27FC236}">
                <a16:creationId xmlns:a16="http://schemas.microsoft.com/office/drawing/2014/main" id="{6CD4D28E-7233-69AA-6370-A98D2C0A0AD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857250"/>
            <a:ext cx="11477621" cy="5864230"/>
          </a:xfrm>
        </p:spPr>
        <p:txBody>
          <a:bodyPr/>
          <a:lstStyle/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US" sz="1300" b="1">
                <a:latin typeface="Microsoft JhengHei"/>
                <a:ea typeface="Microsoft JhengHei"/>
              </a:rPr>
              <a:t>(</a:t>
            </a:r>
            <a:r>
              <a:rPr lang="zh-TW" altLang="en-US" sz="1300" b="1">
                <a:latin typeface="Microsoft JhengHei"/>
                <a:ea typeface="Microsoft JhengHei"/>
              </a:rPr>
              <a:t>一</a:t>
            </a:r>
            <a:r>
              <a:rPr lang="en-US" sz="1300" b="1">
                <a:latin typeface="Microsoft JhengHei"/>
                <a:ea typeface="Microsoft JhengHei"/>
              </a:rPr>
              <a:t>)</a:t>
            </a:r>
            <a:r>
              <a:rPr lang="zh-TW" alt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核心技術原創性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原創性核心技術說明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本計畫運用之創業技術內容，須為政府補助計畫產出之研發成果，依科技基本法規定歸屬於執行機構所有者。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請說明核心技術內容及相關實驗數據，並請列出已發表之關鍵期刊論文、研討會議、榮獲知名獎座等。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請說明將運用於創業之技術內容智財布局規劃，包括專利、營業秘密等。</a:t>
            </a:r>
          </a:p>
          <a:p>
            <a:pPr marL="0" lvl="0" indent="0">
              <a:lnSpc>
                <a:spcPct val="80000"/>
              </a:lnSpc>
              <a:spcBef>
                <a:spcPts val="310"/>
              </a:spcBef>
              <a:buNone/>
            </a:pPr>
            <a:r>
              <a:rPr 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(</a:t>
            </a:r>
            <a:r>
              <a:rPr lang="zh-TW" alt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二</a:t>
            </a:r>
            <a:r>
              <a:rPr 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r>
              <a:rPr lang="zh-TW" alt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研發成果商品化規劃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可形成先期產業或重塑原有產業價值鏈之分析與說明，包括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市場未被滿足的需求</a:t>
            </a:r>
            <a:r>
              <a:rPr lang="en-US" sz="1300" kern="0">
                <a:latin typeface="Microsoft JhengHei"/>
                <a:ea typeface="Microsoft JhengHei"/>
              </a:rPr>
              <a:t> (Unmet needs</a:t>
            </a:r>
            <a:r>
              <a:rPr lang="en-US" sz="1300" b="1" kern="0">
                <a:solidFill>
                  <a:srgbClr val="C00000"/>
                </a:solidFill>
                <a:latin typeface="Microsoft YaHei"/>
                <a:ea typeface="Microsoft YaHei"/>
              </a:rPr>
              <a:t> </a:t>
            </a:r>
            <a:r>
              <a:rPr lang="zh-TW" sz="1300" kern="0">
                <a:latin typeface="Microsoft JhengHei"/>
                <a:ea typeface="Microsoft JhengHei"/>
              </a:rPr>
              <a:t>，生醫類為</a:t>
            </a:r>
            <a:r>
              <a:rPr lang="en-US" sz="1300" kern="0">
                <a:latin typeface="Microsoft JhengHei"/>
                <a:ea typeface="Microsoft JhengHei"/>
              </a:rPr>
              <a:t> Unmet Clinical needs</a:t>
            </a:r>
            <a:r>
              <a:rPr lang="zh-TW" sz="1300" kern="0">
                <a:latin typeface="Microsoft JhengHei"/>
                <a:ea typeface="Microsoft JhengHei"/>
              </a:rPr>
              <a:t>以及通路策略</a:t>
            </a:r>
            <a:r>
              <a:rPr lang="en-US" sz="13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市場定位及規模預估</a:t>
            </a:r>
            <a:endParaRPr lang="en-US" sz="1500" kern="0">
              <a:latin typeface="MingLiu"/>
              <a:ea typeface="MingLiu"/>
            </a:endParaRP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早期商業發展策略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產品市場供應鏈上下游、競爭者分析及優勢等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含產品發展、市場進入</a:t>
            </a:r>
            <a:r>
              <a:rPr lang="en-US" sz="1300" kern="0">
                <a:latin typeface="Microsoft JhengHei"/>
                <a:ea typeface="Microsoft JhengHei"/>
              </a:rPr>
              <a:t>/</a:t>
            </a:r>
            <a:r>
              <a:rPr lang="zh-TW" sz="1300" kern="0">
                <a:latin typeface="Microsoft JhengHei"/>
                <a:ea typeface="Microsoft JhengHei"/>
              </a:rPr>
              <a:t>布局規劃</a:t>
            </a:r>
            <a:r>
              <a:rPr lang="en-US" sz="13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供應鏈下游先期使用者</a:t>
            </a:r>
            <a:r>
              <a:rPr lang="en-US" sz="1300" kern="0">
                <a:latin typeface="Microsoft JhengHei"/>
                <a:ea typeface="Microsoft JhengHei"/>
              </a:rPr>
              <a:t>(early adopter) </a:t>
            </a:r>
            <a:r>
              <a:rPr lang="zh-TW" sz="1300" kern="0">
                <a:latin typeface="Microsoft JhengHei"/>
                <a:ea typeface="Microsoft JhengHei"/>
              </a:rPr>
              <a:t>或前瞻使用者</a:t>
            </a:r>
            <a:r>
              <a:rPr lang="en-US" sz="1300" kern="0">
                <a:latin typeface="Microsoft JhengHei"/>
                <a:ea typeface="Microsoft JhengHei"/>
              </a:rPr>
              <a:t> (lead user) </a:t>
            </a:r>
            <a:r>
              <a:rPr lang="zh-TW" sz="1300" kern="0">
                <a:latin typeface="Microsoft JhengHei"/>
                <a:ea typeface="Microsoft JhengHei"/>
              </a:rPr>
              <a:t>使用意願及其需求和規格等分析</a:t>
            </a:r>
            <a:endParaRPr lang="en-US" sz="1500" kern="0">
              <a:latin typeface="MingLiu"/>
              <a:ea typeface="MingLiu"/>
            </a:endParaRP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技術發展里程碑及商業發展里程碑，包括各階段目標與時程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技術或服務的發展進程里程碑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創新產品或服務之商業發展規劃及獲利模式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後續商化發展或出場時程條件等規劃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商業模式匯總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en-US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TPP(</a:t>
            </a:r>
            <a:r>
              <a:rPr lang="zh-TW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新藥類或醫材類</a:t>
            </a:r>
            <a:r>
              <a:rPr lang="en-US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)</a:t>
            </a:r>
            <a:endParaRPr lang="en-US" sz="1700" kern="0">
              <a:latin typeface="MingLiu"/>
              <a:ea typeface="MingLiu"/>
            </a:endParaRP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補助期間預計進行商化工作項和產品里程碑，包括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技術可行性驗證及風險管控規劃</a:t>
            </a:r>
            <a:r>
              <a:rPr lang="en-US" sz="1300" kern="0">
                <a:latin typeface="Microsoft JhengHei"/>
                <a:ea typeface="Microsoft JhengHei"/>
              </a:rPr>
              <a:t> 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原型機發展階段規劃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300" kern="0">
                <a:latin typeface="Microsoft JhengHei"/>
                <a:ea typeface="Microsoft JhengHei"/>
              </a:rPr>
              <a:t>)</a:t>
            </a:r>
            <a:endParaRPr lang="en-US" sz="1500" kern="0">
              <a:latin typeface="MingLiu"/>
              <a:ea typeface="MingLiu"/>
            </a:endParaRP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300" kern="0">
                <a:latin typeface="Microsoft JhengHei"/>
                <a:ea typeface="Microsoft JhengHei"/>
              </a:rPr>
              <a:t>)</a:t>
            </a:r>
            <a:endParaRPr lang="en-US" sz="1500" kern="0">
              <a:latin typeface="MingLiu"/>
              <a:ea typeface="MingLiu"/>
            </a:endParaRPr>
          </a:p>
          <a:p>
            <a:pPr marL="0" lvl="1" indent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US" sz="1500" b="1" kern="0">
                <a:latin typeface="Microsoft JhengHei"/>
                <a:ea typeface="Microsoft JhengHei"/>
              </a:rPr>
              <a:t>(</a:t>
            </a:r>
            <a:r>
              <a:rPr lang="zh-TW" sz="1500" b="1" kern="0">
                <a:latin typeface="Microsoft JhengHei"/>
                <a:ea typeface="Microsoft JhengHei"/>
              </a:rPr>
              <a:t>三</a:t>
            </a:r>
            <a:r>
              <a:rPr lang="en-US" sz="1500" b="1" kern="0">
                <a:latin typeface="Microsoft JhengHei"/>
                <a:ea typeface="Microsoft JhengHei"/>
              </a:rPr>
              <a:t>)</a:t>
            </a:r>
            <a:r>
              <a:rPr lang="zh-TW" sz="1500" b="1" kern="0">
                <a:solidFill>
                  <a:srgbClr val="455F51"/>
                </a:solidFill>
                <a:latin typeface="Microsoft JhengHei"/>
                <a:ea typeface="Microsoft JhengHei"/>
              </a:rPr>
              <a:t>創業團隊組成</a:t>
            </a:r>
          </a:p>
          <a:p>
            <a:pPr marL="906463" lvl="1" indent="-45720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團隊創業準備度與成員組成完整性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en-US" sz="1300" kern="0">
                <a:latin typeface="Microsoft JhengHei"/>
                <a:ea typeface="Microsoft JhengHei"/>
              </a:rPr>
              <a:t>PI</a:t>
            </a:r>
            <a:r>
              <a:rPr lang="zh-TW" sz="1300" kern="0">
                <a:latin typeface="Microsoft JhengHei"/>
                <a:ea typeface="Microsoft JhengHei"/>
              </a:rPr>
              <a:t>創業決心及校內外團隊組成之規劃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萌芽案：團隊組成及</a:t>
            </a:r>
            <a:r>
              <a:rPr lang="en-US" sz="1300" kern="0">
                <a:latin typeface="Microsoft JhengHei"/>
                <a:ea typeface="Microsoft JhengHei"/>
              </a:rPr>
              <a:t>3</a:t>
            </a:r>
            <a:r>
              <a:rPr lang="zh-TW" sz="1300" kern="0">
                <a:latin typeface="Microsoft JhengHei"/>
                <a:ea typeface="Microsoft JhengHei"/>
              </a:rPr>
              <a:t>個月聘用</a:t>
            </a:r>
            <a:r>
              <a:rPr lang="en-US" sz="1300" kern="0">
                <a:latin typeface="Microsoft JhengHei"/>
                <a:ea typeface="Microsoft JhengHei"/>
              </a:rPr>
              <a:t>BD</a:t>
            </a:r>
            <a:r>
              <a:rPr lang="zh-TW" sz="1300" kern="0">
                <a:latin typeface="Microsoft JhengHei"/>
                <a:ea typeface="Microsoft JhengHei"/>
              </a:rPr>
              <a:t>人選規劃</a:t>
            </a:r>
            <a:endParaRPr lang="en-US" sz="1500" kern="0">
              <a:latin typeface="MingLiu"/>
              <a:ea typeface="MingLiu"/>
            </a:endParaRP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拔尖案：團隊組成及</a:t>
            </a:r>
            <a:r>
              <a:rPr lang="en-US" sz="1300" kern="0">
                <a:latin typeface="Microsoft JhengHei"/>
                <a:ea typeface="Microsoft JhengHei"/>
              </a:rPr>
              <a:t>3</a:t>
            </a:r>
            <a:r>
              <a:rPr lang="zh-TW" sz="1300" kern="0">
                <a:latin typeface="Microsoft JhengHei"/>
                <a:ea typeface="Microsoft JhengHei"/>
              </a:rPr>
              <a:t>個月聘用專任</a:t>
            </a:r>
            <a:r>
              <a:rPr lang="en-US" sz="1300" kern="0">
                <a:latin typeface="Microsoft JhengHei"/>
                <a:ea typeface="Microsoft JhengHei"/>
              </a:rPr>
              <a:t>CEO</a:t>
            </a:r>
            <a:r>
              <a:rPr lang="zh-TW" sz="1300" kern="0">
                <a:latin typeface="Microsoft JhengHei"/>
                <a:ea typeface="Microsoft JhengHei"/>
              </a:rPr>
              <a:t>或</a:t>
            </a:r>
            <a:r>
              <a:rPr lang="en-US" sz="1300" kern="0">
                <a:latin typeface="Microsoft JhengHei"/>
                <a:ea typeface="Microsoft JhengHei"/>
              </a:rPr>
              <a:t>COO</a:t>
            </a:r>
            <a:r>
              <a:rPr lang="zh-TW" sz="1300" kern="0">
                <a:latin typeface="Microsoft JhengHei"/>
                <a:ea typeface="Microsoft JhengHei"/>
              </a:rPr>
              <a:t>人選規劃</a:t>
            </a:r>
          </a:p>
        </p:txBody>
      </p:sp>
      <p:sp>
        <p:nvSpPr>
          <p:cNvPr id="4" name="Google Shape;302;p39">
            <a:extLst>
              <a:ext uri="{FF2B5EF4-FFF2-40B4-BE49-F238E27FC236}">
                <a16:creationId xmlns:a16="http://schemas.microsoft.com/office/drawing/2014/main" id="{07DC9624-1A1C-15DF-A865-7A33EEBEEF80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9611764-A3C4-48F0-903D-05267B7FAEC6}" type="slidenum">
              <a:t>2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8;p22">
            <a:extLst>
              <a:ext uri="{FF2B5EF4-FFF2-40B4-BE49-F238E27FC236}">
                <a16:creationId xmlns:a16="http://schemas.microsoft.com/office/drawing/2014/main" id="{55037A71-28D9-F481-E079-ACA6FCCF6A9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309;p22">
            <a:extLst>
              <a:ext uri="{FF2B5EF4-FFF2-40B4-BE49-F238E27FC236}">
                <a16:creationId xmlns:a16="http://schemas.microsoft.com/office/drawing/2014/main" id="{7F9022EB-B153-D240-7BBD-DCC3E96DE7A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具原創性之重大研發成果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原創性核心技術說明、重大研發成果證明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(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請提出</a:t>
            </a:r>
            <a:r>
              <a:rPr lang="zh-TW" altLang="en-US" sz="2000">
                <a:solidFill>
                  <a:srgbClr val="FF0000"/>
                </a:solidFill>
                <a:latin typeface="Microsoft JhengHei"/>
                <a:ea typeface="Microsoft JhengHei"/>
              </a:rPr>
              <a:t>相關實驗數據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，並填寫</a:t>
            </a:r>
            <a:r>
              <a:rPr lang="zh-TW" altLang="en-US" sz="2000">
                <a:solidFill>
                  <a:srgbClr val="FF0000"/>
                </a:solidFill>
                <a:latin typeface="Microsoft JhengHei"/>
                <a:ea typeface="Microsoft JhengHei"/>
              </a:rPr>
              <a:t>附件智財與論文說明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endParaRPr lang="en-US"/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可形成先期產業或重塑原有產業價值鏈之分析與說明</a:t>
            </a:r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本計畫運用之創業技術內容，須為政府補助計畫產出之研發成果，依科技基本法規定歸屬於執行機構所有者。</a:t>
            </a:r>
            <a:endParaRPr lang="en-US"/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請說明核心技術內容及相關實驗數據，並請列出已發表之關鍵期刊論文、研討會議、榮獲知名獎座等。</a:t>
            </a:r>
            <a:endParaRPr lang="en-US"/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請說明將運用於創業之技術內容智財布局規劃，包括專利、營業秘密等。</a:t>
            </a:r>
            <a:endParaRPr lang="en-US"/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310;p22">
            <a:extLst>
              <a:ext uri="{FF2B5EF4-FFF2-40B4-BE49-F238E27FC236}">
                <a16:creationId xmlns:a16="http://schemas.microsoft.com/office/drawing/2014/main" id="{62CD0E0B-3EBF-401C-8352-596CA8F0D704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47877A2-FCD6-483A-B000-8A5AEA310DDE}" type="slidenum">
              <a:t>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2;p4">
            <a:extLst>
              <a:ext uri="{FF2B5EF4-FFF2-40B4-BE49-F238E27FC236}">
                <a16:creationId xmlns:a16="http://schemas.microsoft.com/office/drawing/2014/main" id="{8FC7595C-E1A5-BB69-9BF9-C651CE6930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133;p4">
            <a:extLst>
              <a:ext uri="{FF2B5EF4-FFF2-40B4-BE49-F238E27FC236}">
                <a16:creationId xmlns:a16="http://schemas.microsoft.com/office/drawing/2014/main" id="{542CADAC-CB3F-231F-07BC-A30862047AF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0972800" cy="4922516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本計畫若為執行中之種子案或萌芽案，需針對「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前期執行狀況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」進行說明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請提出技術及商業發展里程碑之驗證結果及相關產出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 b="1">
                <a:latin typeface="Microsoft JhengHei"/>
                <a:ea typeface="Microsoft JhengHei"/>
              </a:rPr>
              <a:t>目前技術發展之成果，包括但不限於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技術可行性驗證及風險管控規劃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endParaRPr lang="en-US" sz="1800" kern="0">
              <a:solidFill>
                <a:srgbClr val="FF0000"/>
              </a:solidFill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原型機發展階段規劃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</a:p>
          <a:p>
            <a:pPr marL="210312" lvl="1" indent="0">
              <a:lnSpc>
                <a:spcPct val="100000"/>
              </a:lnSpc>
              <a:spcBef>
                <a:spcPts val="280"/>
              </a:spcBef>
              <a:buNone/>
            </a:pPr>
            <a:r>
              <a:rPr lang="en-US" sz="3200" kern="0">
                <a:solidFill>
                  <a:srgbClr val="455F51"/>
                </a:solidFill>
                <a:latin typeface="Microsoft JhengHei"/>
                <a:ea typeface="Microsoft JhengHei"/>
              </a:rPr>
              <a:t>-</a:t>
            </a:r>
            <a:r>
              <a:rPr lang="zh-TW" sz="2000" b="1" kern="0">
                <a:latin typeface="Microsoft JhengHei"/>
                <a:ea typeface="Microsoft JhengHei"/>
              </a:rPr>
              <a:t>目前商業發展之成果，包括但不限於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市場分析結果、競爭者分析之產出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產品設計發展之規劃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34;p4">
            <a:extLst>
              <a:ext uri="{FF2B5EF4-FFF2-40B4-BE49-F238E27FC236}">
                <a16:creationId xmlns:a16="http://schemas.microsoft.com/office/drawing/2014/main" id="{0AD020C9-A829-DC97-88AB-2E3EE4448141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6F49610-F4A3-4696-9BD7-2494125CE258}" type="slidenum">
              <a:t>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2;p4">
            <a:extLst>
              <a:ext uri="{FF2B5EF4-FFF2-40B4-BE49-F238E27FC236}">
                <a16:creationId xmlns:a16="http://schemas.microsoft.com/office/drawing/2014/main" id="{3F1EBC8F-E424-78D1-341B-E2CF9EE9F91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133;p4">
            <a:extLst>
              <a:ext uri="{FF2B5EF4-FFF2-40B4-BE49-F238E27FC236}">
                <a16:creationId xmlns:a16="http://schemas.microsoft.com/office/drawing/2014/main" id="{8CA0DFC7-B827-CB1D-685D-2AF82861DF1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0972800" cy="4922516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研發成果商品化規劃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請提出技術發展里程碑，例如：核心技術可行性驗證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原型機發展與相關法規認證等執行規劃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技術發展里程碑包括各階段目標與時程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技術或服務的發展進程里程碑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補助期間預計進行產品技術里程碑，包括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技術可行性驗證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原型機規格之發展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相關法規驗證等驗證指標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134;p4">
            <a:extLst>
              <a:ext uri="{FF2B5EF4-FFF2-40B4-BE49-F238E27FC236}">
                <a16:creationId xmlns:a16="http://schemas.microsoft.com/office/drawing/2014/main" id="{70286897-F744-8C53-0793-E42F4FEBFC9D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4FA09F-7411-469E-9586-C3BF0C682E4A}" type="slidenum">
              <a:t>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24;p26">
            <a:extLst>
              <a:ext uri="{FF2B5EF4-FFF2-40B4-BE49-F238E27FC236}">
                <a16:creationId xmlns:a16="http://schemas.microsoft.com/office/drawing/2014/main" id="{3DC96601-8D95-E59B-6444-45E5FE51F2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57346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二</a:t>
            </a:r>
            <a:r>
              <a:rPr lang="en-US" sz="4000" b="1"/>
              <a:t>)</a:t>
            </a:r>
            <a:r>
              <a:rPr lang="zh-TW" altLang="en-US" sz="4000" b="1"/>
              <a:t>商業發展規劃</a:t>
            </a:r>
            <a:r>
              <a:rPr lang="en-US" sz="4000" b="1"/>
              <a:t> </a:t>
            </a:r>
            <a:endParaRPr lang="en-US" sz="4000"/>
          </a:p>
        </p:txBody>
      </p:sp>
      <p:sp>
        <p:nvSpPr>
          <p:cNvPr id="3" name="Google Shape;325;p26">
            <a:extLst>
              <a:ext uri="{FF2B5EF4-FFF2-40B4-BE49-F238E27FC236}">
                <a16:creationId xmlns:a16="http://schemas.microsoft.com/office/drawing/2014/main" id="{313FA09E-F2EA-F726-38C1-D8F10377C8E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1420471" cy="4389120"/>
          </a:xfrm>
        </p:spPr>
        <p:txBody>
          <a:bodyPr>
            <a:noAutofit/>
          </a:bodyPr>
          <a:lstStyle/>
          <a:p>
            <a:pPr marL="274320" lvl="0" indent="-274320">
              <a:lnSpc>
                <a:spcPct val="17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產品市場供應鏈上下游分析與商品化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請說明產品市場供應鏈上下游、競爭者分析及產品競爭優勢等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含產品發展、市場進入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/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布局規劃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endParaRPr lang="en-US"/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請說明先期使用者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(early adopter)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或前瞻使用者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(lead user)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使用意願分析與商業模式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可形成先期產業或重塑原有產業價值鏈之分析與說明，包括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市場未被滿足的需求</a:t>
            </a:r>
            <a:r>
              <a:rPr lang="en-US" sz="1800" kern="0">
                <a:latin typeface="Microsoft JhengHei"/>
                <a:ea typeface="Microsoft JhengHei"/>
              </a:rPr>
              <a:t> (Unmet needs</a:t>
            </a:r>
            <a:r>
              <a:rPr lang="en-US" sz="1800" b="1" kern="0">
                <a:solidFill>
                  <a:srgbClr val="C00000"/>
                </a:solidFill>
                <a:latin typeface="Microsoft YaHei"/>
                <a:ea typeface="Microsoft YaHei"/>
              </a:rPr>
              <a:t> </a:t>
            </a:r>
            <a:r>
              <a:rPr lang="zh-TW" sz="1800" kern="0">
                <a:latin typeface="Microsoft JhengHei"/>
                <a:ea typeface="Microsoft JhengHei"/>
              </a:rPr>
              <a:t>，生醫類為</a:t>
            </a:r>
            <a:r>
              <a:rPr lang="en-US" sz="1800" kern="0">
                <a:latin typeface="Microsoft JhengHei"/>
                <a:ea typeface="Microsoft JhengHei"/>
              </a:rPr>
              <a:t> Unmet Clinical needs</a:t>
            </a:r>
            <a:r>
              <a:rPr lang="zh-TW" sz="1800" kern="0">
                <a:latin typeface="Microsoft JhengHei"/>
                <a:ea typeface="Microsoft JhengHei"/>
              </a:rPr>
              <a:t>以及通路策略</a:t>
            </a:r>
            <a:r>
              <a:rPr lang="en-US" sz="18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市場定位及規模預估</a:t>
            </a:r>
            <a:endParaRPr lang="en-US" sz="2800" kern="0">
              <a:latin typeface="MingLiu"/>
              <a:ea typeface="MingLiu"/>
            </a:endParaRP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早期商業發展策略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產品市場供應鏈上下游、競爭者分析及優勢等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含產品發展、市場進入</a:t>
            </a:r>
            <a:r>
              <a:rPr lang="en-US" sz="1800" kern="0">
                <a:latin typeface="Microsoft JhengHei"/>
                <a:ea typeface="Microsoft JhengHei"/>
              </a:rPr>
              <a:t>/</a:t>
            </a:r>
            <a:r>
              <a:rPr lang="zh-TW" sz="1800" kern="0">
                <a:latin typeface="Microsoft JhengHei"/>
                <a:ea typeface="Microsoft JhengHei"/>
              </a:rPr>
              <a:t>布局規劃</a:t>
            </a:r>
            <a:r>
              <a:rPr lang="en-US" sz="18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供應鏈下游先期使用者</a:t>
            </a:r>
            <a:r>
              <a:rPr lang="en-US" sz="1800" kern="0">
                <a:latin typeface="Microsoft JhengHei"/>
                <a:ea typeface="Microsoft JhengHei"/>
              </a:rPr>
              <a:t>(early adopter) </a:t>
            </a:r>
            <a:r>
              <a:rPr lang="zh-TW" sz="1800" kern="0">
                <a:latin typeface="Microsoft JhengHei"/>
                <a:ea typeface="Microsoft JhengHei"/>
              </a:rPr>
              <a:t>或前瞻使用者</a:t>
            </a:r>
            <a:r>
              <a:rPr lang="en-US" sz="1800" kern="0">
                <a:latin typeface="Microsoft JhengHei"/>
                <a:ea typeface="Microsoft JhengHei"/>
              </a:rPr>
              <a:t> (lead user) </a:t>
            </a:r>
            <a:r>
              <a:rPr lang="zh-TW" sz="1800" kern="0">
                <a:latin typeface="Microsoft JhengHei"/>
                <a:ea typeface="Microsoft JhengHei"/>
              </a:rPr>
              <a:t>使用意願及其需求和規格等分析</a:t>
            </a:r>
            <a:endParaRPr lang="en-US" sz="2800" kern="0">
              <a:latin typeface="MingLiu"/>
              <a:ea typeface="MingLiu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</a:t>
            </a:r>
            <a:br>
              <a:rPr lang="en-US" sz="2000">
                <a:latin typeface="Microsoft JhengHei"/>
                <a:ea typeface="Microsoft JhengHei"/>
              </a:rPr>
            </a:b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326;p26">
            <a:extLst>
              <a:ext uri="{FF2B5EF4-FFF2-40B4-BE49-F238E27FC236}">
                <a16:creationId xmlns:a16="http://schemas.microsoft.com/office/drawing/2014/main" id="{84EDE2C9-0E48-42D9-3CB1-835EAAD54FE6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1B72FC8-930F-456A-9734-2C158A62A05A}" type="slidenum">
              <a:t>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8;p6">
            <a:extLst>
              <a:ext uri="{FF2B5EF4-FFF2-40B4-BE49-F238E27FC236}">
                <a16:creationId xmlns:a16="http://schemas.microsoft.com/office/drawing/2014/main" id="{23B7BA83-AF86-7F73-075C-E57E859224B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74320" lvl="0" indent="-274320">
              <a:lnSpc>
                <a:spcPct val="17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商業發展里程碑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8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800">
                <a:solidFill>
                  <a:srgbClr val="455F51"/>
                </a:solidFill>
                <a:latin typeface="Microsoft JhengHei"/>
                <a:ea typeface="Microsoft JhengHei"/>
              </a:rPr>
              <a:t>請說明商業發展里程碑及階段性各階段預期完成之目標</a:t>
            </a:r>
            <a:endParaRPr lang="en-US" sz="3200">
              <a:latin typeface="Microsoft JhengHei"/>
              <a:ea typeface="Microsoft JhengHei"/>
            </a:endParaRP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商業發展里程碑，包括各階段目標與時程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創新產品或服務之商業發展規劃及獲利模式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後續商化發展或出場時程條件等規劃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補助期間預計進行商化工作項，包括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產品設計發展之規劃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</a:t>
            </a:r>
          </a:p>
        </p:txBody>
      </p:sp>
      <p:sp>
        <p:nvSpPr>
          <p:cNvPr id="3" name="Google Shape;149;p6">
            <a:extLst>
              <a:ext uri="{FF2B5EF4-FFF2-40B4-BE49-F238E27FC236}">
                <a16:creationId xmlns:a16="http://schemas.microsoft.com/office/drawing/2014/main" id="{286A61A6-3320-92E4-925E-24E1C77B44F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57346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二</a:t>
            </a:r>
            <a:r>
              <a:rPr lang="en-US" sz="4000" b="1"/>
              <a:t>)</a:t>
            </a:r>
            <a:r>
              <a:rPr lang="zh-TW" altLang="en-US" sz="4000" b="1"/>
              <a:t>商業發展規劃</a:t>
            </a:r>
            <a:r>
              <a:rPr lang="en-US" sz="4000" b="1"/>
              <a:t> </a:t>
            </a:r>
            <a:endParaRPr lang="en-US" sz="4000"/>
          </a:p>
        </p:txBody>
      </p:sp>
      <p:sp>
        <p:nvSpPr>
          <p:cNvPr id="4" name="Google Shape;150;p6">
            <a:extLst>
              <a:ext uri="{FF2B5EF4-FFF2-40B4-BE49-F238E27FC236}">
                <a16:creationId xmlns:a16="http://schemas.microsoft.com/office/drawing/2014/main" id="{6D3F08E2-B853-48E7-1F5F-E27396646FE6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7020594-C24D-4F9B-826C-15A94C215163}" type="slidenum">
              <a:t>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9;p40">
            <a:extLst>
              <a:ext uri="{FF2B5EF4-FFF2-40B4-BE49-F238E27FC236}">
                <a16:creationId xmlns:a16="http://schemas.microsoft.com/office/drawing/2014/main" id="{27487A1E-C9EC-DE4E-7553-F770E49FA9D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13418"/>
            <a:ext cx="10972800" cy="1143000"/>
          </a:xfrm>
        </p:spPr>
        <p:txBody>
          <a:bodyPr/>
          <a:lstStyle/>
          <a:p>
            <a:pPr marL="342900" lvl="0" indent="-342900">
              <a:buClr>
                <a:srgbClr val="455F51"/>
              </a:buClr>
              <a:buSzPts val="2500"/>
              <a:buFont typeface="Noto Sans Symbols"/>
              <a:buChar char="◆"/>
            </a:pPr>
            <a:r>
              <a:rPr lang="zh-TW" altLang="en-US" sz="2500" b="1"/>
              <a:t>創業里程碑</a:t>
            </a:r>
          </a:p>
        </p:txBody>
      </p:sp>
      <p:sp>
        <p:nvSpPr>
          <p:cNvPr id="3" name="Google Shape;340;p40">
            <a:extLst>
              <a:ext uri="{FF2B5EF4-FFF2-40B4-BE49-F238E27FC236}">
                <a16:creationId xmlns:a16="http://schemas.microsoft.com/office/drawing/2014/main" id="{03960726-4FD2-BA9A-F847-3C8B2EE400F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556418"/>
            <a:ext cx="10972800" cy="5086523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zh-TW" altLang="en-US" sz="1800" b="1">
                <a:latin typeface="Microsoft JhengHei"/>
                <a:ea typeface="Microsoft JhengHei"/>
              </a:rPr>
              <a:t>規劃結案後至少三年以上，公司創業重大里程碑，含產品開發、技術發展、專利、商業佈局、市場佈局規劃</a:t>
            </a:r>
          </a:p>
        </p:txBody>
      </p:sp>
      <p:grpSp>
        <p:nvGrpSpPr>
          <p:cNvPr id="4" name="Google Shape;341;p40">
            <a:extLst>
              <a:ext uri="{FF2B5EF4-FFF2-40B4-BE49-F238E27FC236}">
                <a16:creationId xmlns:a16="http://schemas.microsoft.com/office/drawing/2014/main" id="{E315F73A-7C5D-86D4-7ADC-99E8BED106F7}"/>
              </a:ext>
            </a:extLst>
          </p:cNvPr>
          <p:cNvGrpSpPr/>
          <p:nvPr/>
        </p:nvGrpSpPr>
        <p:grpSpPr>
          <a:xfrm>
            <a:off x="695328" y="1962421"/>
            <a:ext cx="10801350" cy="4680521"/>
            <a:chOff x="695328" y="1962421"/>
            <a:chExt cx="10801350" cy="4680521"/>
          </a:xfrm>
        </p:grpSpPr>
        <p:sp>
          <p:nvSpPr>
            <p:cNvPr id="5" name="Google Shape;342;p40">
              <a:extLst>
                <a:ext uri="{FF2B5EF4-FFF2-40B4-BE49-F238E27FC236}">
                  <a16:creationId xmlns:a16="http://schemas.microsoft.com/office/drawing/2014/main" id="{BDF63369-2B3F-5473-C287-295EFA5F3BA1}"/>
                </a:ext>
              </a:extLst>
            </p:cNvPr>
            <p:cNvSpPr/>
            <p:nvPr/>
          </p:nvSpPr>
          <p:spPr>
            <a:xfrm>
              <a:off x="9331424" y="2240078"/>
              <a:ext cx="2165253" cy="4386468"/>
            </a:xfrm>
            <a:prstGeom prst="rect">
              <a:avLst/>
            </a:prstGeom>
            <a:solidFill>
              <a:srgbClr val="E7F2D3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0" i="0" u="none" strike="noStrike" kern="0" cap="none" spc="0" baseline="0">
                <a:solidFill>
                  <a:srgbClr val="FFFFFF"/>
                </a:solidFill>
                <a:uFillTx/>
                <a:latin typeface="Arial"/>
                <a:ea typeface="Arial"/>
                <a:cs typeface="Arial"/>
              </a:endParaRPr>
            </a:p>
          </p:txBody>
        </p:sp>
        <p:sp>
          <p:nvSpPr>
            <p:cNvPr id="6" name="Google Shape;343;p40">
              <a:extLst>
                <a:ext uri="{FF2B5EF4-FFF2-40B4-BE49-F238E27FC236}">
                  <a16:creationId xmlns:a16="http://schemas.microsoft.com/office/drawing/2014/main" id="{46DE5838-1CFA-FC57-3D83-D24234F34A64}"/>
                </a:ext>
              </a:extLst>
            </p:cNvPr>
            <p:cNvSpPr/>
            <p:nvPr/>
          </p:nvSpPr>
          <p:spPr>
            <a:xfrm>
              <a:off x="5013371" y="2256474"/>
              <a:ext cx="2159026" cy="4386468"/>
            </a:xfrm>
            <a:prstGeom prst="rect">
              <a:avLst/>
            </a:prstGeom>
            <a:solidFill>
              <a:srgbClr val="E7F2D3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0" i="0" u="none" strike="noStrike" kern="0" cap="none" spc="0" baseline="0">
                <a:solidFill>
                  <a:srgbClr val="FFFFFF"/>
                </a:solidFill>
                <a:uFillTx/>
                <a:latin typeface="Arial"/>
                <a:ea typeface="Arial"/>
                <a:cs typeface="Arial"/>
              </a:endParaRPr>
            </a:p>
          </p:txBody>
        </p:sp>
        <p:sp>
          <p:nvSpPr>
            <p:cNvPr id="7" name="Google Shape;344;p40">
              <a:extLst>
                <a:ext uri="{FF2B5EF4-FFF2-40B4-BE49-F238E27FC236}">
                  <a16:creationId xmlns:a16="http://schemas.microsoft.com/office/drawing/2014/main" id="{5DB6F44F-EAD7-9E91-DD38-5FF5D3F82BE3}"/>
                </a:ext>
              </a:extLst>
            </p:cNvPr>
            <p:cNvSpPr/>
            <p:nvPr/>
          </p:nvSpPr>
          <p:spPr>
            <a:xfrm>
              <a:off x="695328" y="2256474"/>
              <a:ext cx="2159026" cy="4386468"/>
            </a:xfrm>
            <a:prstGeom prst="rect">
              <a:avLst/>
            </a:prstGeom>
            <a:solidFill>
              <a:srgbClr val="E7F2D3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0" i="0" u="none" strike="noStrike" kern="0" cap="none" spc="0" baseline="0">
                <a:solidFill>
                  <a:srgbClr val="FFFFFF"/>
                </a:solidFill>
                <a:uFillTx/>
                <a:latin typeface="Arial"/>
                <a:ea typeface="Arial"/>
                <a:cs typeface="Arial"/>
              </a:endParaRPr>
            </a:p>
          </p:txBody>
        </p:sp>
        <p:grpSp>
          <p:nvGrpSpPr>
            <p:cNvPr id="8" name="Google Shape;345;p40">
              <a:extLst>
                <a:ext uri="{FF2B5EF4-FFF2-40B4-BE49-F238E27FC236}">
                  <a16:creationId xmlns:a16="http://schemas.microsoft.com/office/drawing/2014/main" id="{5A46E0C7-5B59-42F4-3368-7F51C2285324}"/>
                </a:ext>
              </a:extLst>
            </p:cNvPr>
            <p:cNvGrpSpPr/>
            <p:nvPr/>
          </p:nvGrpSpPr>
          <p:grpSpPr>
            <a:xfrm>
              <a:off x="695328" y="1962421"/>
              <a:ext cx="10801350" cy="581000"/>
              <a:chOff x="695328" y="1962421"/>
              <a:chExt cx="10801350" cy="581000"/>
            </a:xfrm>
          </p:grpSpPr>
          <p:cxnSp>
            <p:nvCxnSpPr>
              <p:cNvPr id="9" name="Google Shape;346;p40">
                <a:extLst>
                  <a:ext uri="{FF2B5EF4-FFF2-40B4-BE49-F238E27FC236}">
                    <a16:creationId xmlns:a16="http://schemas.microsoft.com/office/drawing/2014/main" id="{3E220E2A-D539-8D0C-66DF-C807783AFAF7}"/>
                  </a:ext>
                </a:extLst>
              </p:cNvPr>
              <p:cNvCxnSpPr/>
              <p:nvPr/>
            </p:nvCxnSpPr>
            <p:spPr>
              <a:xfrm>
                <a:off x="695328" y="2240078"/>
                <a:ext cx="10801350" cy="25686"/>
              </a:xfrm>
              <a:prstGeom prst="straightConnector1">
                <a:avLst/>
              </a:prstGeom>
              <a:noFill/>
              <a:ln w="38103" cap="flat">
                <a:solidFill>
                  <a:srgbClr val="8AB833"/>
                </a:solidFill>
                <a:prstDash val="solid"/>
                <a:miter/>
                <a:tailEnd type="arrow"/>
              </a:ln>
            </p:spPr>
          </p:cxnSp>
          <p:sp>
            <p:nvSpPr>
              <p:cNvPr id="10" name="Google Shape;347;p40">
                <a:extLst>
                  <a:ext uri="{FF2B5EF4-FFF2-40B4-BE49-F238E27FC236}">
                    <a16:creationId xmlns:a16="http://schemas.microsoft.com/office/drawing/2014/main" id="{F129286B-B483-CA0D-D8CA-E9A1B04B3B87}"/>
                  </a:ext>
                </a:extLst>
              </p:cNvPr>
              <p:cNvSpPr/>
              <p:nvPr/>
            </p:nvSpPr>
            <p:spPr>
              <a:xfrm>
                <a:off x="695328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1" name="Google Shape;348;p40">
                <a:extLst>
                  <a:ext uri="{FF2B5EF4-FFF2-40B4-BE49-F238E27FC236}">
                    <a16:creationId xmlns:a16="http://schemas.microsoft.com/office/drawing/2014/main" id="{F1669710-177E-A8D0-B616-285DC5EAE96A}"/>
                  </a:ext>
                </a:extLst>
              </p:cNvPr>
              <p:cNvSpPr/>
              <p:nvPr/>
            </p:nvSpPr>
            <p:spPr>
              <a:xfrm>
                <a:off x="2854354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2" name="Google Shape;349;p40">
                <a:extLst>
                  <a:ext uri="{FF2B5EF4-FFF2-40B4-BE49-F238E27FC236}">
                    <a16:creationId xmlns:a16="http://schemas.microsoft.com/office/drawing/2014/main" id="{E44FE170-426A-A856-4C45-09DF579E269F}"/>
                  </a:ext>
                </a:extLst>
              </p:cNvPr>
              <p:cNvSpPr/>
              <p:nvPr/>
            </p:nvSpPr>
            <p:spPr>
              <a:xfrm>
                <a:off x="5013371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3" name="Google Shape;350;p40">
                <a:extLst>
                  <a:ext uri="{FF2B5EF4-FFF2-40B4-BE49-F238E27FC236}">
                    <a16:creationId xmlns:a16="http://schemas.microsoft.com/office/drawing/2014/main" id="{FC294B57-E0AF-C072-597D-9155F509873B}"/>
                  </a:ext>
                </a:extLst>
              </p:cNvPr>
              <p:cNvSpPr/>
              <p:nvPr/>
            </p:nvSpPr>
            <p:spPr>
              <a:xfrm>
                <a:off x="7172398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4" name="Google Shape;351;p40">
                <a:extLst>
                  <a:ext uri="{FF2B5EF4-FFF2-40B4-BE49-F238E27FC236}">
                    <a16:creationId xmlns:a16="http://schemas.microsoft.com/office/drawing/2014/main" id="{F11898B1-FDFE-E0DC-D744-6DCF333FB918}"/>
                  </a:ext>
                </a:extLst>
              </p:cNvPr>
              <p:cNvSpPr/>
              <p:nvPr/>
            </p:nvSpPr>
            <p:spPr>
              <a:xfrm>
                <a:off x="9331424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</p:grpSp>
      </p:grpSp>
      <p:graphicFrame>
        <p:nvGraphicFramePr>
          <p:cNvPr id="15" name="Google Shape;352;p40">
            <a:extLst>
              <a:ext uri="{FF2B5EF4-FFF2-40B4-BE49-F238E27FC236}">
                <a16:creationId xmlns:a16="http://schemas.microsoft.com/office/drawing/2014/main" id="{6B5AA436-CA2D-DE43-47A8-EE954A0B914F}"/>
              </a:ext>
            </a:extLst>
          </p:cNvPr>
          <p:cNvGraphicFramePr>
            <a:graphicFrameLocks noGrp="1"/>
          </p:cNvGraphicFramePr>
          <p:nvPr/>
        </p:nvGraphicFramePr>
        <p:xfrm>
          <a:off x="695328" y="2581570"/>
          <a:ext cx="2016297" cy="2765218"/>
        </p:xfrm>
        <a:graphic>
          <a:graphicData uri="http://schemas.openxmlformats.org/drawingml/2006/table">
            <a:tbl>
              <a:tblPr>
                <a:effectLst/>
                <a:tableStyleId>{0B0478A1-E7A2-40FA-8C62-FAAF4445C138}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1852951262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1586281246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計畫擷取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283715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完成原型產品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6370113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成立公司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824399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完成首輪募資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982559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925215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030276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753934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7150027"/>
                  </a:ext>
                </a:extLst>
              </a:tr>
            </a:tbl>
          </a:graphicData>
        </a:graphic>
      </p:graphicFrame>
      <p:graphicFrame>
        <p:nvGraphicFramePr>
          <p:cNvPr id="16" name="Google Shape;353;p40">
            <a:extLst>
              <a:ext uri="{FF2B5EF4-FFF2-40B4-BE49-F238E27FC236}">
                <a16:creationId xmlns:a16="http://schemas.microsoft.com/office/drawing/2014/main" id="{A4C95A97-3D9D-0C7D-304D-ED50F9B31184}"/>
              </a:ext>
            </a:extLst>
          </p:cNvPr>
          <p:cNvGraphicFramePr>
            <a:graphicFrameLocks noGrp="1"/>
          </p:cNvGraphicFramePr>
          <p:nvPr/>
        </p:nvGraphicFramePr>
        <p:xfrm>
          <a:off x="2860499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{0B0478A1-E7A2-40FA-8C62-FAAF4445C138}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1571269329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1609122308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853686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8939940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4234249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05062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115040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925283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720237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038031"/>
                  </a:ext>
                </a:extLst>
              </a:tr>
            </a:tbl>
          </a:graphicData>
        </a:graphic>
      </p:graphicFrame>
      <p:graphicFrame>
        <p:nvGraphicFramePr>
          <p:cNvPr id="17" name="Google Shape;354;p40">
            <a:extLst>
              <a:ext uri="{FF2B5EF4-FFF2-40B4-BE49-F238E27FC236}">
                <a16:creationId xmlns:a16="http://schemas.microsoft.com/office/drawing/2014/main" id="{07EA708C-93A9-7655-962F-08F85E392B80}"/>
              </a:ext>
            </a:extLst>
          </p:cNvPr>
          <p:cNvGraphicFramePr>
            <a:graphicFrameLocks noGrp="1"/>
          </p:cNvGraphicFramePr>
          <p:nvPr/>
        </p:nvGraphicFramePr>
        <p:xfrm>
          <a:off x="5013371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{0B0478A1-E7A2-40FA-8C62-FAAF4445C138}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1336533019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3143566015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623890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4711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04772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972783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620947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375402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456218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043507"/>
                  </a:ext>
                </a:extLst>
              </a:tr>
            </a:tbl>
          </a:graphicData>
        </a:graphic>
      </p:graphicFrame>
      <p:graphicFrame>
        <p:nvGraphicFramePr>
          <p:cNvPr id="18" name="Google Shape;355;p40">
            <a:extLst>
              <a:ext uri="{FF2B5EF4-FFF2-40B4-BE49-F238E27FC236}">
                <a16:creationId xmlns:a16="http://schemas.microsoft.com/office/drawing/2014/main" id="{CAA1B50E-B176-95CA-3FCD-F2F19413C3E8}"/>
              </a:ext>
            </a:extLst>
          </p:cNvPr>
          <p:cNvGraphicFramePr>
            <a:graphicFrameLocks noGrp="1"/>
          </p:cNvGraphicFramePr>
          <p:nvPr/>
        </p:nvGraphicFramePr>
        <p:xfrm>
          <a:off x="7151440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{0B0478A1-E7A2-40FA-8C62-FAAF4445C138}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960608623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3518874476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193306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468406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943022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6895955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0367275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797785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016187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443740"/>
                  </a:ext>
                </a:extLst>
              </a:tr>
            </a:tbl>
          </a:graphicData>
        </a:graphic>
      </p:graphicFrame>
      <p:graphicFrame>
        <p:nvGraphicFramePr>
          <p:cNvPr id="19" name="Google Shape;356;p40">
            <a:extLst>
              <a:ext uri="{FF2B5EF4-FFF2-40B4-BE49-F238E27FC236}">
                <a16:creationId xmlns:a16="http://schemas.microsoft.com/office/drawing/2014/main" id="{92F882BE-9473-C62E-F0ED-FA4B34ADD51A}"/>
              </a:ext>
            </a:extLst>
          </p:cNvPr>
          <p:cNvGraphicFramePr>
            <a:graphicFrameLocks noGrp="1"/>
          </p:cNvGraphicFramePr>
          <p:nvPr/>
        </p:nvGraphicFramePr>
        <p:xfrm>
          <a:off x="9331424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{0B0478A1-E7A2-40FA-8C62-FAAF4445C138}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3273418566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3479779576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354466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804824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110465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4336609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056913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34390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810760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2346493"/>
                  </a:ext>
                </a:extLst>
              </a:tr>
            </a:tbl>
          </a:graphicData>
        </a:graphic>
      </p:graphicFrame>
      <p:sp>
        <p:nvSpPr>
          <p:cNvPr id="20" name="Google Shape;357;p40">
            <a:extLst>
              <a:ext uri="{FF2B5EF4-FFF2-40B4-BE49-F238E27FC236}">
                <a16:creationId xmlns:a16="http://schemas.microsoft.com/office/drawing/2014/main" id="{022751C4-E22B-B4B0-D7F4-F21581DFC825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BDA4EC2-1C7A-4961-9864-0D3B177B20AB}" type="slidenum">
              <a:t>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2;p41">
            <a:extLst>
              <a:ext uri="{FF2B5EF4-FFF2-40B4-BE49-F238E27FC236}">
                <a16:creationId xmlns:a16="http://schemas.microsoft.com/office/drawing/2014/main" id="{EAAD529C-520B-3BC9-A995-99641CE4573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77848"/>
            <a:ext cx="10972800" cy="1143000"/>
          </a:xfrm>
        </p:spPr>
        <p:txBody>
          <a:bodyPr/>
          <a:lstStyle/>
          <a:p>
            <a:pPr marL="342900" lvl="0" indent="-342900">
              <a:buClr>
                <a:srgbClr val="455F51"/>
              </a:buClr>
              <a:buSzPts val="2500"/>
              <a:buFont typeface="Noto Sans Symbols"/>
              <a:buChar char="◆"/>
            </a:pPr>
            <a:r>
              <a:rPr lang="zh-TW" altLang="en-US" sz="2500" b="1"/>
              <a:t>預計公司經營模式</a:t>
            </a:r>
            <a:endParaRPr lang="en-US"/>
          </a:p>
        </p:txBody>
      </p:sp>
      <p:graphicFrame>
        <p:nvGraphicFramePr>
          <p:cNvPr id="3" name="Google Shape;363;p41">
            <a:extLst>
              <a:ext uri="{FF2B5EF4-FFF2-40B4-BE49-F238E27FC236}">
                <a16:creationId xmlns:a16="http://schemas.microsoft.com/office/drawing/2014/main" id="{1B2981A9-A93C-24B1-D25A-C944B085A249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827629"/>
          <a:ext cx="10801386" cy="2970611"/>
        </p:xfrm>
        <a:graphic>
          <a:graphicData uri="http://schemas.openxmlformats.org/drawingml/2006/table">
            <a:tbl>
              <a:tblPr>
                <a:effectLst/>
                <a:tableStyleId>{0B0478A1-E7A2-40FA-8C62-FAAF4445C138}</a:tableStyleId>
              </a:tblPr>
              <a:tblGrid>
                <a:gridCol w="2304324">
                  <a:extLst>
                    <a:ext uri="{9D8B030D-6E8A-4147-A177-3AD203B41FA5}">
                      <a16:colId xmlns:a16="http://schemas.microsoft.com/office/drawing/2014/main" val="2971877997"/>
                    </a:ext>
                  </a:extLst>
                </a:gridCol>
                <a:gridCol w="2832354">
                  <a:extLst>
                    <a:ext uri="{9D8B030D-6E8A-4147-A177-3AD203B41FA5}">
                      <a16:colId xmlns:a16="http://schemas.microsoft.com/office/drawing/2014/main" val="1922638075"/>
                    </a:ext>
                  </a:extLst>
                </a:gridCol>
                <a:gridCol w="1128104">
                  <a:extLst>
                    <a:ext uri="{9D8B030D-6E8A-4147-A177-3AD203B41FA5}">
                      <a16:colId xmlns:a16="http://schemas.microsoft.com/office/drawing/2014/main" val="3151177184"/>
                    </a:ext>
                  </a:extLst>
                </a:gridCol>
                <a:gridCol w="1704249">
                  <a:extLst>
                    <a:ext uri="{9D8B030D-6E8A-4147-A177-3AD203B41FA5}">
                      <a16:colId xmlns:a16="http://schemas.microsoft.com/office/drawing/2014/main" val="1965523843"/>
                    </a:ext>
                  </a:extLst>
                </a:gridCol>
                <a:gridCol w="2832354">
                  <a:extLst>
                    <a:ext uri="{9D8B030D-6E8A-4147-A177-3AD203B41FA5}">
                      <a16:colId xmlns:a16="http://schemas.microsoft.com/office/drawing/2014/main" val="1632577010"/>
                    </a:ext>
                  </a:extLst>
                </a:gridCol>
              </a:tblGrid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預計出場型式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成立並經營新創公司（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Spin-off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團隊被其他公司購併（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M&amp;A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71840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預計成立公司類型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股份有限公司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閉鎖型公司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其他：</a:t>
                      </a:r>
                      <a:r>
                        <a:rPr lang="en-US" sz="1800" u="sng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    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476988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預計設立地點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境內公司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境外公司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4755858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預計員工人數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80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3970218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團隊預計現金出資額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80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2538232"/>
                  </a:ext>
                </a:extLst>
              </a:tr>
            </a:tbl>
          </a:graphicData>
        </a:graphic>
      </p:graphicFrame>
      <p:sp>
        <p:nvSpPr>
          <p:cNvPr id="4" name="Google Shape;364;p41">
            <a:extLst>
              <a:ext uri="{FF2B5EF4-FFF2-40B4-BE49-F238E27FC236}">
                <a16:creationId xmlns:a16="http://schemas.microsoft.com/office/drawing/2014/main" id="{4F8CB8B5-4182-5707-289E-2DE48EEFE45F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E9E271C-3E86-4BEC-9CE2-34AD8141DB9F}" type="slidenum">
              <a:t>9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9;p42">
            <a:extLst>
              <a:ext uri="{FF2B5EF4-FFF2-40B4-BE49-F238E27FC236}">
                <a16:creationId xmlns:a16="http://schemas.microsoft.com/office/drawing/2014/main" id="{3786E971-7E56-2DFF-774B-1CCDC85A02B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三</a:t>
            </a:r>
            <a:r>
              <a:rPr lang="en-US" sz="4000" b="1"/>
              <a:t>)</a:t>
            </a:r>
            <a:r>
              <a:rPr lang="zh-TW" altLang="en-US" sz="4000" b="1"/>
              <a:t>創業團隊組成</a:t>
            </a:r>
            <a:endParaRPr lang="en-US"/>
          </a:p>
        </p:txBody>
      </p:sp>
      <p:sp>
        <p:nvSpPr>
          <p:cNvPr id="3" name="Google Shape;370;p42">
            <a:extLst>
              <a:ext uri="{FF2B5EF4-FFF2-40B4-BE49-F238E27FC236}">
                <a16:creationId xmlns:a16="http://schemas.microsoft.com/office/drawing/2014/main" id="{9C7F88EF-8871-E039-7571-8196E764D6E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請說明預計新創團隊之成員與職掌（務必包括計畫主持人、技術開發人員、具業界經驗商業發展人員）</a:t>
            </a:r>
          </a:p>
          <a:p>
            <a:pPr marL="906463" lvl="1" indent="-45720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團隊創業準備度與成員組成完整性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en-US" sz="1800" kern="0">
                <a:latin typeface="Microsoft JhengHei"/>
                <a:ea typeface="Microsoft JhengHei"/>
              </a:rPr>
              <a:t>PI</a:t>
            </a:r>
            <a:r>
              <a:rPr lang="zh-TW" sz="1800" kern="0">
                <a:latin typeface="Microsoft JhengHei"/>
                <a:ea typeface="Microsoft JhengHei"/>
              </a:rPr>
              <a:t>創業決心及校內外團隊組成之規劃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拔尖案：團隊組成及</a:t>
            </a:r>
            <a:r>
              <a:rPr lang="en-US" sz="1800" kern="0">
                <a:latin typeface="Microsoft JhengHei"/>
                <a:ea typeface="Microsoft JhengHei"/>
              </a:rPr>
              <a:t>3</a:t>
            </a:r>
            <a:r>
              <a:rPr lang="zh-TW" sz="1800" kern="0">
                <a:latin typeface="Microsoft JhengHei"/>
                <a:ea typeface="Microsoft JhengHei"/>
              </a:rPr>
              <a:t>個月聘用專任</a:t>
            </a:r>
            <a:r>
              <a:rPr lang="en-US" sz="1800" kern="0">
                <a:latin typeface="Microsoft JhengHei"/>
                <a:ea typeface="Microsoft JhengHei"/>
              </a:rPr>
              <a:t>CEO</a:t>
            </a:r>
            <a:r>
              <a:rPr lang="zh-TW" sz="1800" kern="0">
                <a:latin typeface="Microsoft JhengHei"/>
                <a:ea typeface="Microsoft JhengHei"/>
              </a:rPr>
              <a:t>或</a:t>
            </a:r>
            <a:r>
              <a:rPr lang="en-US" sz="1800" kern="0">
                <a:latin typeface="Microsoft JhengHei"/>
                <a:ea typeface="Microsoft JhengHei"/>
              </a:rPr>
              <a:t>COO</a:t>
            </a:r>
            <a:r>
              <a:rPr lang="zh-TW" sz="1800" kern="0">
                <a:latin typeface="Microsoft JhengHei"/>
                <a:ea typeface="Microsoft JhengHei"/>
              </a:rPr>
              <a:t>人選規劃</a:t>
            </a:r>
          </a:p>
          <a:p>
            <a:pPr marL="0" lvl="0" indent="0">
              <a:lnSpc>
                <a:spcPct val="150000"/>
              </a:lnSpc>
              <a:spcBef>
                <a:spcPts val="500"/>
              </a:spcBef>
              <a:buNone/>
            </a:pPr>
            <a:endParaRPr lang="en-US" sz="2500" b="1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371;p42">
            <a:extLst>
              <a:ext uri="{FF2B5EF4-FFF2-40B4-BE49-F238E27FC236}">
                <a16:creationId xmlns:a16="http://schemas.microsoft.com/office/drawing/2014/main" id="{B27E98D5-05B8-037D-B96B-C2CEFAD11603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56D8A1A-C613-47A1-8D2D-2181CF290479}" type="slidenum">
              <a:t>10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7;p44">
            <a:extLst>
              <a:ext uri="{FF2B5EF4-FFF2-40B4-BE49-F238E27FC236}">
                <a16:creationId xmlns:a16="http://schemas.microsoft.com/office/drawing/2014/main" id="{9D78F7ED-D390-F4E4-D562-90546DDA8A01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graphicFrame>
        <p:nvGraphicFramePr>
          <p:cNvPr id="3" name="Google Shape;378;p44">
            <a:extLst>
              <a:ext uri="{FF2B5EF4-FFF2-40B4-BE49-F238E27FC236}">
                <a16:creationId xmlns:a16="http://schemas.microsoft.com/office/drawing/2014/main" id="{4C7D5A19-F766-0CE6-6D98-48115FEA94A9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098057"/>
          <a:ext cx="10972800" cy="3801224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{24E871A2-E4DB-49A5-B73F-1C0BB7392C14}</a:tableStyleId>
              </a:tblPr>
              <a:tblGrid>
                <a:gridCol w="2107472">
                  <a:extLst>
                    <a:ext uri="{9D8B030D-6E8A-4147-A177-3AD203B41FA5}">
                      <a16:colId xmlns:a16="http://schemas.microsoft.com/office/drawing/2014/main" val="1716224928"/>
                    </a:ext>
                  </a:extLst>
                </a:gridCol>
                <a:gridCol w="3100245">
                  <a:extLst>
                    <a:ext uri="{9D8B030D-6E8A-4147-A177-3AD203B41FA5}">
                      <a16:colId xmlns:a16="http://schemas.microsoft.com/office/drawing/2014/main" val="86635820"/>
                    </a:ext>
                  </a:extLst>
                </a:gridCol>
                <a:gridCol w="2978328">
                  <a:extLst>
                    <a:ext uri="{9D8B030D-6E8A-4147-A177-3AD203B41FA5}">
                      <a16:colId xmlns:a16="http://schemas.microsoft.com/office/drawing/2014/main" val="764991594"/>
                    </a:ext>
                  </a:extLst>
                </a:gridCol>
                <a:gridCol w="2786752">
                  <a:extLst>
                    <a:ext uri="{9D8B030D-6E8A-4147-A177-3AD203B41FA5}">
                      <a16:colId xmlns:a16="http://schemas.microsoft.com/office/drawing/2014/main" val="853662523"/>
                    </a:ext>
                  </a:extLst>
                </a:gridCol>
              </a:tblGrid>
              <a:tr h="1354948"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關鍵技術項目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團隊現行技術進度</a:t>
                      </a:r>
                      <a:endParaRPr lang="en-US" sz="1400" u="none" strike="noStrike" cap="none"/>
                    </a:p>
                  </a:txBody>
                  <a:tcPr marL="47621" marR="47621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技術目標及指標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56747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299205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5408844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5835375"/>
                  </a:ext>
                </a:extLst>
              </a:tr>
            </a:tbl>
          </a:graphicData>
        </a:graphic>
      </p:graphicFrame>
      <p:sp>
        <p:nvSpPr>
          <p:cNvPr id="4" name="Google Shape;379;p44">
            <a:extLst>
              <a:ext uri="{FF2B5EF4-FFF2-40B4-BE49-F238E27FC236}">
                <a16:creationId xmlns:a16="http://schemas.microsoft.com/office/drawing/2014/main" id="{A67ECF9F-EE36-DBC2-290F-EF655CA9AB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>
            <a:noAutofit/>
          </a:bodyPr>
          <a:lstStyle/>
          <a:p>
            <a:pPr marL="68580" lvl="0">
              <a:lnSpc>
                <a:spcPct val="150000"/>
              </a:lnSpc>
            </a:pPr>
            <a:r>
              <a:rPr lang="zh-TW" altLang="en-US" sz="3600" b="1"/>
              <a:t>產品化關鍵技術研發進度</a:t>
            </a:r>
            <a:r>
              <a:rPr lang="en-US" sz="3600" b="1"/>
              <a:t> 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需對應查核點項目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3200" b="1">
              <a:solidFill>
                <a:srgbClr val="000000"/>
              </a:solidFill>
            </a:endParaRPr>
          </a:p>
        </p:txBody>
      </p:sp>
      <p:sp>
        <p:nvSpPr>
          <p:cNvPr id="5" name="Google Shape;380;p44">
            <a:extLst>
              <a:ext uri="{FF2B5EF4-FFF2-40B4-BE49-F238E27FC236}">
                <a16:creationId xmlns:a16="http://schemas.microsoft.com/office/drawing/2014/main" id="{2E3592A2-5003-3F5D-15A0-76C86CF8F4C2}"/>
              </a:ext>
            </a:extLst>
          </p:cNvPr>
          <p:cNvSpPr txBox="1"/>
          <p:nvPr/>
        </p:nvSpPr>
        <p:spPr>
          <a:xfrm>
            <a:off x="847996" y="5259976"/>
            <a:ext cx="10804074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註：本頁應說明團隊現行所掌握之關鍵技術進度，以及為利研發成果商業化，本計劃預計完成之具體、可驗證之技術目標及指標，如功能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/spec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精進、產率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良率提升、完成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測試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試驗、完成系統雛形、完成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試量產等。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所列技術目標及指標應對應技術查核點。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延續案應對照補充說明與前期之關鍵技術差異，以及這些差異對商業化之必要性。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6;p45">
            <a:extLst>
              <a:ext uri="{FF2B5EF4-FFF2-40B4-BE49-F238E27FC236}">
                <a16:creationId xmlns:a16="http://schemas.microsoft.com/office/drawing/2014/main" id="{4F785FF9-FB29-4C54-087A-A48326628E2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graphicFrame>
        <p:nvGraphicFramePr>
          <p:cNvPr id="3" name="Google Shape;387;p45">
            <a:extLst>
              <a:ext uri="{FF2B5EF4-FFF2-40B4-BE49-F238E27FC236}">
                <a16:creationId xmlns:a16="http://schemas.microsoft.com/office/drawing/2014/main" id="{198157A1-8F66-6D74-7EC3-EC020DF9BA25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098057"/>
          <a:ext cx="10972800" cy="3801224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{24E871A2-E4DB-49A5-B73F-1C0BB7392C14}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1930350726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809039744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3376281089"/>
                    </a:ext>
                  </a:extLst>
                </a:gridCol>
              </a:tblGrid>
              <a:tr h="1354948"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工作項目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本計劃預計完成之成果</a:t>
                      </a:r>
                      <a:endParaRPr lang="en-US" sz="1400" u="none" strike="noStrike" cap="none"/>
                    </a:p>
                  </a:txBody>
                  <a:tcPr marL="47621" marR="47621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6671479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801187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7459740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7581266"/>
                  </a:ext>
                </a:extLst>
              </a:tr>
            </a:tbl>
          </a:graphicData>
        </a:graphic>
      </p:graphicFrame>
      <p:sp>
        <p:nvSpPr>
          <p:cNvPr id="4" name="Google Shape;388;p45">
            <a:extLst>
              <a:ext uri="{FF2B5EF4-FFF2-40B4-BE49-F238E27FC236}">
                <a16:creationId xmlns:a16="http://schemas.microsoft.com/office/drawing/2014/main" id="{D0380F4F-116D-5627-1FD2-10ECB004A0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>
            <a:noAutofit/>
          </a:bodyPr>
          <a:lstStyle/>
          <a:p>
            <a:pPr marL="68580" lvl="0">
              <a:lnSpc>
                <a:spcPct val="150000"/>
              </a:lnSpc>
            </a:pPr>
            <a:r>
              <a:rPr lang="zh-TW" altLang="en-US" sz="3600" b="1"/>
              <a:t>科研成果之商品化進度</a:t>
            </a:r>
            <a:r>
              <a:rPr lang="en-US" sz="3600" b="1"/>
              <a:t> 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需對應查核點項目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3200" b="1">
              <a:solidFill>
                <a:srgbClr val="000000"/>
              </a:solidFill>
            </a:endParaRPr>
          </a:p>
        </p:txBody>
      </p:sp>
      <p:sp>
        <p:nvSpPr>
          <p:cNvPr id="5" name="Google Shape;389;p45">
            <a:extLst>
              <a:ext uri="{FF2B5EF4-FFF2-40B4-BE49-F238E27FC236}">
                <a16:creationId xmlns:a16="http://schemas.microsoft.com/office/drawing/2014/main" id="{350F09B4-9567-4F68-A6A7-9F46CBD3B47F}"/>
              </a:ext>
            </a:extLst>
          </p:cNvPr>
          <p:cNvSpPr txBox="1"/>
          <p:nvPr/>
        </p:nvSpPr>
        <p:spPr>
          <a:xfrm>
            <a:off x="830576" y="5134740"/>
            <a:ext cx="10568936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註：本頁應說明為利研發成果商業化，本計劃預計完成之進度，如完成多少潛在客戶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合作夥伴洽談、簽訂多少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MOU/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訂單、開發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客戶、完成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法規驗證或諮詢、完成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取證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或申請送件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智財評估、完成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參展等。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所列工作項目與成果應對應商業查核點。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延續案應對照補充說明與前期之工作項目差異，以及這些差異對商業化之必要性。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5;p46">
            <a:extLst>
              <a:ext uri="{FF2B5EF4-FFF2-40B4-BE49-F238E27FC236}">
                <a16:creationId xmlns:a16="http://schemas.microsoft.com/office/drawing/2014/main" id="{A9FF716E-E2BC-0968-CF6B-19870ECF6E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0029" y="136519"/>
            <a:ext cx="10972800" cy="708102"/>
          </a:xfrm>
        </p:spPr>
        <p:txBody>
          <a:bodyPr/>
          <a:lstStyle/>
          <a:p>
            <a:pPr lvl="0"/>
            <a:r>
              <a:rPr lang="en-US" sz="3600" b="1"/>
              <a:t>(</a:t>
            </a:r>
            <a:r>
              <a:rPr lang="zh-TW" altLang="en-US" sz="3600" b="1"/>
              <a:t>四</a:t>
            </a:r>
            <a:r>
              <a:rPr lang="en-US" sz="3600" b="1"/>
              <a:t>)</a:t>
            </a:r>
            <a:r>
              <a:rPr lang="zh-TW" altLang="en-US" sz="3600" b="1"/>
              <a:t>自提查核點</a:t>
            </a:r>
            <a:r>
              <a:rPr lang="en-US" sz="3600" b="1"/>
              <a:t>(</a:t>
            </a:r>
            <a:r>
              <a:rPr lang="zh-TW" altLang="en-US" sz="3600" b="1"/>
              <a:t>拔尖</a:t>
            </a:r>
            <a:r>
              <a:rPr lang="en-US" sz="3600" b="1"/>
              <a:t>)</a:t>
            </a:r>
            <a:r>
              <a:rPr lang="en-US" sz="3600" b="1">
                <a:solidFill>
                  <a:srgbClr val="FF0000"/>
                </a:solidFill>
              </a:rPr>
              <a:t> </a:t>
            </a:r>
            <a:r>
              <a:rPr lang="en-US" sz="2400" b="1">
                <a:solidFill>
                  <a:srgbClr val="FF0000"/>
                </a:solidFill>
              </a:rPr>
              <a:t>(</a:t>
            </a:r>
            <a:r>
              <a:rPr lang="zh-TW" altLang="en-US" sz="2400" b="1">
                <a:solidFill>
                  <a:srgbClr val="FF0000"/>
                </a:solidFill>
              </a:rPr>
              <a:t>預估申請經費總和需為個案經費表之總和</a:t>
            </a:r>
            <a:r>
              <a:rPr lang="en-US" sz="2400" b="1">
                <a:solidFill>
                  <a:srgbClr val="FF0000"/>
                </a:solidFill>
              </a:rPr>
              <a:t>)</a:t>
            </a:r>
            <a:endParaRPr lang="en-US" sz="3600" b="1"/>
          </a:p>
        </p:txBody>
      </p:sp>
      <p:graphicFrame>
        <p:nvGraphicFramePr>
          <p:cNvPr id="3" name="Google Shape;396;p46">
            <a:extLst>
              <a:ext uri="{FF2B5EF4-FFF2-40B4-BE49-F238E27FC236}">
                <a16:creationId xmlns:a16="http://schemas.microsoft.com/office/drawing/2014/main" id="{71E0A887-4361-95F0-E030-7996327031FD}"/>
              </a:ext>
            </a:extLst>
          </p:cNvPr>
          <p:cNvGraphicFramePr>
            <a:graphicFrameLocks noGrp="1"/>
          </p:cNvGraphicFramePr>
          <p:nvPr/>
        </p:nvGraphicFramePr>
        <p:xfrm>
          <a:off x="118954" y="960440"/>
          <a:ext cx="11990682" cy="5760994"/>
        </p:xfrm>
        <a:graphic>
          <a:graphicData uri="http://schemas.openxmlformats.org/drawingml/2006/table">
            <a:tbl>
              <a:tblPr firstRow="1" bandRow="1">
                <a:effectLst/>
                <a:tableStyleId>{93296810-A885-4BE3-A3E7-6D5BEEA58F35}</a:tableStyleId>
              </a:tblPr>
              <a:tblGrid>
                <a:gridCol w="1015304">
                  <a:extLst>
                    <a:ext uri="{9D8B030D-6E8A-4147-A177-3AD203B41FA5}">
                      <a16:colId xmlns:a16="http://schemas.microsoft.com/office/drawing/2014/main" val="3646138746"/>
                    </a:ext>
                  </a:extLst>
                </a:gridCol>
                <a:gridCol w="1165924">
                  <a:extLst>
                    <a:ext uri="{9D8B030D-6E8A-4147-A177-3AD203B41FA5}">
                      <a16:colId xmlns:a16="http://schemas.microsoft.com/office/drawing/2014/main" val="1762356689"/>
                    </a:ext>
                  </a:extLst>
                </a:gridCol>
                <a:gridCol w="2690576">
                  <a:extLst>
                    <a:ext uri="{9D8B030D-6E8A-4147-A177-3AD203B41FA5}">
                      <a16:colId xmlns:a16="http://schemas.microsoft.com/office/drawing/2014/main" val="1012992141"/>
                    </a:ext>
                  </a:extLst>
                </a:gridCol>
                <a:gridCol w="4965100">
                  <a:extLst>
                    <a:ext uri="{9D8B030D-6E8A-4147-A177-3AD203B41FA5}">
                      <a16:colId xmlns:a16="http://schemas.microsoft.com/office/drawing/2014/main" val="1927645381"/>
                    </a:ext>
                  </a:extLst>
                </a:gridCol>
                <a:gridCol w="2153777">
                  <a:extLst>
                    <a:ext uri="{9D8B030D-6E8A-4147-A177-3AD203B41FA5}">
                      <a16:colId xmlns:a16="http://schemas.microsoft.com/office/drawing/2014/main" val="3855418900"/>
                    </a:ext>
                  </a:extLst>
                </a:gridCol>
              </a:tblGrid>
              <a:tr h="116609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時 </a:t>
                      </a:r>
                      <a:r>
                        <a:rPr lang="en-US" sz="2000" u="none" strike="noStrike" cap="none"/>
                        <a:t>  </a:t>
                      </a:r>
                      <a:r>
                        <a:rPr lang="zh-TW" sz="2000" u="none" strike="noStrike" cap="none"/>
                        <a:t>間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項目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辦理事項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預估申請經費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396825119"/>
                  </a:ext>
                </a:extLst>
              </a:tr>
              <a:tr h="1148724">
                <a:tc rowSpan="4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期中前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須完成之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</a:t>
                      </a:r>
                      <a:r>
                        <a:rPr lang="zh-TW" sz="2000" u="none" strike="noStrike" cap="none"/>
                        <a:t>預計</a:t>
                      </a: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6</a:t>
                      </a:r>
                      <a:r>
                        <a:rPr lang="zh-TW" sz="2000" u="none" strike="noStrike" cap="none"/>
                        <a:t>月</a:t>
                      </a:r>
                      <a:r>
                        <a:rPr lang="en-US" sz="2000" u="none" strike="noStrike" cap="none"/>
                        <a:t>)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商業查核點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：市場規模與板塊分析報告一份</a:t>
                      </a:r>
                      <a:r>
                        <a:rPr lang="en-US" sz="1800" u="none" strike="noStrike" cap="none"/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07142482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</a:t>
                      </a:r>
                      <a:r>
                        <a:rPr lang="en-US" sz="1800" u="none" strike="noStrike" cap="none"/>
                        <a:t>TA</a:t>
                      </a:r>
                      <a:r>
                        <a:rPr lang="zh-TW" sz="1800" u="none" strike="noStrike" cap="none"/>
                        <a:t>擬定與產品定位分析報告一份</a:t>
                      </a:r>
                      <a:r>
                        <a:rPr lang="en-US" sz="1800" u="none" strike="noStrike" cap="none"/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57142083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技術查核點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：完成原型機設計</a:t>
                      </a:r>
                      <a:r>
                        <a:rPr lang="en-US" sz="1800" u="none" strike="noStrike" cap="none"/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制訂及完成原型機規格設計（包含設計圖與相關零組件之明確規格，並清楚定義原型機功能規格）</a:t>
                      </a:r>
                      <a:r>
                        <a:rPr lang="en-US" sz="1600" u="none" strike="noStrike" cap="none"/>
                        <a:t> </a:t>
                      </a:r>
                      <a:endParaRPr lang="en-US" sz="16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542325891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：完成原型機功能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規格驗證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完成原型機預期用途之功能驗證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驗證試驗須包含至少三次獨立測試及具代表性之功能比對，相關功能驗證需有明確之允收標準，並註記是否由第三方具</a:t>
                      </a:r>
                      <a:r>
                        <a:rPr lang="en-US" sz="1600" u="none" strike="noStrike" cap="none"/>
                        <a:t>TOF</a:t>
                      </a:r>
                      <a:r>
                        <a:rPr lang="zh-TW" sz="1600" u="none" strike="noStrike" cap="none"/>
                        <a:t>認證實驗室來執行相關驗證報告產出</a:t>
                      </a:r>
                      <a:r>
                        <a:rPr lang="en-US" sz="1600" u="none" strike="noStrike" cap="none"/>
                        <a:t>)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91494116"/>
                  </a:ext>
                </a:extLst>
              </a:tr>
            </a:tbl>
          </a:graphicData>
        </a:graphic>
      </p:graphicFrame>
      <p:sp>
        <p:nvSpPr>
          <p:cNvPr id="4" name="Google Shape;397;p46">
            <a:extLst>
              <a:ext uri="{FF2B5EF4-FFF2-40B4-BE49-F238E27FC236}">
                <a16:creationId xmlns:a16="http://schemas.microsoft.com/office/drawing/2014/main" id="{429BF255-6832-BDAA-2A80-BB50063F8FD0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A94CE98-0F3D-417D-B9A6-82D404AC9550}" type="slidenum">
              <a:t>13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03;p47">
            <a:extLst>
              <a:ext uri="{FF2B5EF4-FFF2-40B4-BE49-F238E27FC236}">
                <a16:creationId xmlns:a16="http://schemas.microsoft.com/office/drawing/2014/main" id="{4B4A26F5-CC30-0F7C-5E17-F43CB39F4AA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0029" y="136519"/>
            <a:ext cx="10972800" cy="708102"/>
          </a:xfrm>
        </p:spPr>
        <p:txBody>
          <a:bodyPr/>
          <a:lstStyle/>
          <a:p>
            <a:pPr lvl="0"/>
            <a:r>
              <a:rPr lang="en-US" sz="3600" b="1"/>
              <a:t>(</a:t>
            </a:r>
            <a:r>
              <a:rPr lang="zh-TW" altLang="en-US" sz="3600" b="1"/>
              <a:t>四</a:t>
            </a:r>
            <a:r>
              <a:rPr lang="en-US" sz="3600" b="1"/>
              <a:t>)</a:t>
            </a:r>
            <a:r>
              <a:rPr lang="zh-TW" altLang="en-US" sz="3600" b="1"/>
              <a:t>自提查核點</a:t>
            </a:r>
            <a:r>
              <a:rPr lang="en-US" sz="3600" b="1"/>
              <a:t>(</a:t>
            </a:r>
            <a:r>
              <a:rPr lang="zh-TW" altLang="en-US" sz="3600" b="1"/>
              <a:t>拔尖</a:t>
            </a:r>
            <a:r>
              <a:rPr lang="en-US" sz="3600" b="1"/>
              <a:t>)</a:t>
            </a:r>
            <a:r>
              <a:rPr lang="en-US" sz="3600" b="1">
                <a:solidFill>
                  <a:srgbClr val="FF0000"/>
                </a:solidFill>
              </a:rPr>
              <a:t> </a:t>
            </a:r>
            <a:r>
              <a:rPr lang="en-US" sz="2400" b="1">
                <a:solidFill>
                  <a:srgbClr val="FF0000"/>
                </a:solidFill>
              </a:rPr>
              <a:t>(</a:t>
            </a:r>
            <a:r>
              <a:rPr lang="zh-TW" altLang="en-US" sz="2400" b="1">
                <a:solidFill>
                  <a:srgbClr val="FF0000"/>
                </a:solidFill>
              </a:rPr>
              <a:t>預估申請經費總和需為個案經費表之總和</a:t>
            </a:r>
            <a:r>
              <a:rPr lang="en-US" sz="2400" b="1">
                <a:solidFill>
                  <a:srgbClr val="FF0000"/>
                </a:solidFill>
              </a:rPr>
              <a:t>)</a:t>
            </a:r>
            <a:endParaRPr lang="en-US" sz="3600" b="1"/>
          </a:p>
        </p:txBody>
      </p:sp>
      <p:graphicFrame>
        <p:nvGraphicFramePr>
          <p:cNvPr id="3" name="Google Shape;404;p47">
            <a:extLst>
              <a:ext uri="{FF2B5EF4-FFF2-40B4-BE49-F238E27FC236}">
                <a16:creationId xmlns:a16="http://schemas.microsoft.com/office/drawing/2014/main" id="{579079E4-D2E8-7C08-F3B0-67EB0FDFC7EA}"/>
              </a:ext>
            </a:extLst>
          </p:cNvPr>
          <p:cNvGraphicFramePr>
            <a:graphicFrameLocks noGrp="1"/>
          </p:cNvGraphicFramePr>
          <p:nvPr/>
        </p:nvGraphicFramePr>
        <p:xfrm>
          <a:off x="118954" y="960440"/>
          <a:ext cx="11990682" cy="5760994"/>
        </p:xfrm>
        <a:graphic>
          <a:graphicData uri="http://schemas.openxmlformats.org/drawingml/2006/table">
            <a:tbl>
              <a:tblPr firstRow="1" bandRow="1">
                <a:effectLst/>
                <a:tableStyleId>{93296810-A885-4BE3-A3E7-6D5BEEA58F35}</a:tableStyleId>
              </a:tblPr>
              <a:tblGrid>
                <a:gridCol w="1015304">
                  <a:extLst>
                    <a:ext uri="{9D8B030D-6E8A-4147-A177-3AD203B41FA5}">
                      <a16:colId xmlns:a16="http://schemas.microsoft.com/office/drawing/2014/main" val="1001962356"/>
                    </a:ext>
                  </a:extLst>
                </a:gridCol>
                <a:gridCol w="1165924">
                  <a:extLst>
                    <a:ext uri="{9D8B030D-6E8A-4147-A177-3AD203B41FA5}">
                      <a16:colId xmlns:a16="http://schemas.microsoft.com/office/drawing/2014/main" val="2958748348"/>
                    </a:ext>
                  </a:extLst>
                </a:gridCol>
                <a:gridCol w="2690576">
                  <a:extLst>
                    <a:ext uri="{9D8B030D-6E8A-4147-A177-3AD203B41FA5}">
                      <a16:colId xmlns:a16="http://schemas.microsoft.com/office/drawing/2014/main" val="3067842361"/>
                    </a:ext>
                  </a:extLst>
                </a:gridCol>
                <a:gridCol w="4965100">
                  <a:extLst>
                    <a:ext uri="{9D8B030D-6E8A-4147-A177-3AD203B41FA5}">
                      <a16:colId xmlns:a16="http://schemas.microsoft.com/office/drawing/2014/main" val="1582774351"/>
                    </a:ext>
                  </a:extLst>
                </a:gridCol>
                <a:gridCol w="2153777">
                  <a:extLst>
                    <a:ext uri="{9D8B030D-6E8A-4147-A177-3AD203B41FA5}">
                      <a16:colId xmlns:a16="http://schemas.microsoft.com/office/drawing/2014/main" val="2064109402"/>
                    </a:ext>
                  </a:extLst>
                </a:gridCol>
              </a:tblGrid>
              <a:tr h="116609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時 </a:t>
                      </a:r>
                      <a:r>
                        <a:rPr lang="en-US" sz="2000" u="none" strike="noStrike" cap="none"/>
                        <a:t>  </a:t>
                      </a:r>
                      <a:r>
                        <a:rPr lang="zh-TW" sz="2000" u="none" strike="noStrike" cap="none"/>
                        <a:t>間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  <a:endParaRPr lang="en-US" sz="20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項目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辦理事項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預估申請經費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4276983248"/>
                  </a:ext>
                </a:extLst>
              </a:tr>
              <a:tr h="1148724">
                <a:tc rowSpan="4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期末前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須完成之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查核點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</a:t>
                      </a:r>
                      <a:r>
                        <a:rPr lang="zh-TW" sz="2000" u="none" strike="noStrike" cap="none"/>
                        <a:t>預計</a:t>
                      </a: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12</a:t>
                      </a:r>
                      <a:r>
                        <a:rPr lang="zh-TW" sz="2000" u="none" strike="noStrike" cap="none"/>
                        <a:t>月</a:t>
                      </a:r>
                      <a:r>
                        <a:rPr lang="en-US" sz="2000" u="none" strike="noStrike" cap="none"/>
                        <a:t>)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商業查核點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：競爭者分析與智財佈局</a:t>
                      </a:r>
                      <a:r>
                        <a:rPr lang="en-US" sz="1800" u="none" strike="noStrike" cap="none"/>
                        <a:t> (</a:t>
                      </a:r>
                      <a:r>
                        <a:rPr lang="zh-TW" sz="1800" u="none" strike="noStrike" cap="none"/>
                        <a:t>含</a:t>
                      </a:r>
                      <a:r>
                        <a:rPr lang="en-US" sz="1800" u="none" strike="noStrike" cap="none"/>
                        <a:t>FTO</a:t>
                      </a:r>
                      <a:r>
                        <a:rPr lang="zh-TW" sz="1800" u="none" strike="noStrike" cap="none"/>
                        <a:t>報告</a:t>
                      </a:r>
                      <a:r>
                        <a:rPr lang="en-US" sz="1800" u="none" strike="noStrike" cap="none"/>
                        <a:t>) </a:t>
                      </a:r>
                      <a:r>
                        <a:rPr lang="zh-TW" sz="1800" u="none" strike="noStrike" cap="none"/>
                        <a:t>報告一份</a:t>
                      </a:r>
                      <a:endParaRPr lang="en-US" sz="1400" u="none" strike="noStrike" cap="none"/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828963715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：完整的商業營運計畫書一份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648166035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技術查核點</a:t>
                      </a:r>
                      <a:endParaRPr lang="en-US" sz="20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：完成原型機試量產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完成原型機試量產一批（共計ＸＸ個原型機）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092054265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EX</a:t>
                      </a:r>
                      <a:r>
                        <a:rPr lang="zh-TW" sz="1800" u="none" strike="noStrike" cap="none"/>
                        <a:t>：</a:t>
                      </a:r>
                      <a:r>
                        <a:rPr lang="en-US" sz="1800" u="none" strike="noStrike" cap="none"/>
                        <a:t>FDA 513(g)</a:t>
                      </a:r>
                      <a:r>
                        <a:rPr lang="zh-TW" sz="1800" u="none" strike="noStrike" cap="none"/>
                        <a:t>送件申請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完成</a:t>
                      </a:r>
                      <a:r>
                        <a:rPr lang="en-US" sz="1800" u="none" strike="noStrike" cap="none"/>
                        <a:t>513(g)</a:t>
                      </a:r>
                      <a:r>
                        <a:rPr lang="zh-TW" sz="1800" u="none" strike="noStrike" cap="none"/>
                        <a:t>送件申請</a:t>
                      </a:r>
                      <a:r>
                        <a:rPr lang="en-US" sz="1800" u="none" strike="noStrike" cap="none"/>
                        <a:t> </a:t>
                      </a:r>
                      <a:endParaRPr lang="en-US" sz="1800" b="1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727764265"/>
                  </a:ext>
                </a:extLst>
              </a:tr>
            </a:tbl>
          </a:graphicData>
        </a:graphic>
      </p:graphicFrame>
      <p:sp>
        <p:nvSpPr>
          <p:cNvPr id="4" name="Google Shape;405;p47">
            <a:extLst>
              <a:ext uri="{FF2B5EF4-FFF2-40B4-BE49-F238E27FC236}">
                <a16:creationId xmlns:a16="http://schemas.microsoft.com/office/drawing/2014/main" id="{3027DE7B-324E-1CC3-C5CB-52DBA33B0845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8DD451D-7227-4C55-9B22-0288E1F46B69}" type="slidenum">
              <a:t>14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1;p48">
            <a:extLst>
              <a:ext uri="{FF2B5EF4-FFF2-40B4-BE49-F238E27FC236}">
                <a16:creationId xmlns:a16="http://schemas.microsoft.com/office/drawing/2014/main" id="{220D6577-1B88-800B-E801-2F3534721BF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9208" y="99852"/>
            <a:ext cx="11954106" cy="738295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五</a:t>
            </a:r>
            <a:r>
              <a:rPr lang="en-US" sz="4000" b="1"/>
              <a:t>)</a:t>
            </a:r>
            <a:r>
              <a:rPr lang="zh-TW" altLang="en-US" sz="4000" b="1"/>
              <a:t>個案經費表</a:t>
            </a:r>
            <a:r>
              <a:rPr lang="en-US" sz="3000" b="1"/>
              <a:t>(</a:t>
            </a:r>
            <a:r>
              <a:rPr lang="zh-TW" altLang="en-US" sz="2000" b="1">
                <a:solidFill>
                  <a:srgbClr val="FF0000"/>
                </a:solidFill>
              </a:rPr>
              <a:t>經費請詳述工作項目及預估經費，拔尖案總額以</a:t>
            </a:r>
            <a:r>
              <a:rPr lang="en-US" sz="2000" b="1">
                <a:solidFill>
                  <a:srgbClr val="FF0000"/>
                </a:solidFill>
              </a:rPr>
              <a:t>1500</a:t>
            </a:r>
            <a:r>
              <a:rPr lang="zh-TW" altLang="en-US" sz="2000" b="1">
                <a:solidFill>
                  <a:srgbClr val="FF0000"/>
                </a:solidFill>
              </a:rPr>
              <a:t>萬為原則</a:t>
            </a:r>
            <a:r>
              <a:rPr lang="en-US" sz="3000" b="1"/>
              <a:t>) </a:t>
            </a:r>
            <a:endParaRPr lang="en-US" sz="3000"/>
          </a:p>
        </p:txBody>
      </p:sp>
      <p:sp>
        <p:nvSpPr>
          <p:cNvPr id="3" name="Google Shape;412;p48">
            <a:extLst>
              <a:ext uri="{FF2B5EF4-FFF2-40B4-BE49-F238E27FC236}">
                <a16:creationId xmlns:a16="http://schemas.microsoft.com/office/drawing/2014/main" id="{D937E70E-AE23-7DB8-F209-F9F2F334FF7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spcBef>
                <a:spcPts val="0"/>
              </a:spcBef>
              <a:buSzPts val="2470"/>
            </a:pPr>
            <a:r>
              <a:rPr lang="zh-TW" altLang="en-US"/>
              <a:t>此會議目標的簡要概述：</a:t>
            </a:r>
          </a:p>
          <a:p>
            <a:pPr marL="640080" lvl="1" indent="-246888">
              <a:lnSpc>
                <a:spcPct val="100000"/>
              </a:lnSpc>
              <a:spcBef>
                <a:spcPts val="480"/>
              </a:spcBef>
              <a:buClr>
                <a:srgbClr val="2A4F1C"/>
              </a:buClr>
              <a:buSzPts val="2040"/>
              <a:buFont typeface="Noto Sans Symbols"/>
              <a:buChar char="⚫"/>
            </a:pPr>
            <a:r>
              <a:rPr lang="zh-TW" kern="0">
                <a:latin typeface="MingLiu"/>
                <a:ea typeface="MingLiu"/>
              </a:rPr>
              <a:t>議程</a:t>
            </a:r>
          </a:p>
          <a:p>
            <a:pPr marL="640080" lvl="1" indent="-246888">
              <a:lnSpc>
                <a:spcPct val="100000"/>
              </a:lnSpc>
              <a:spcBef>
                <a:spcPts val="480"/>
              </a:spcBef>
              <a:buClr>
                <a:srgbClr val="2A4F1C"/>
              </a:buClr>
              <a:buSzPts val="2040"/>
              <a:buFont typeface="Noto Sans Symbols"/>
              <a:buChar char="⚫"/>
            </a:pPr>
            <a:r>
              <a:rPr lang="zh-TW" kern="0">
                <a:latin typeface="MingLiu"/>
                <a:ea typeface="MingLiu"/>
              </a:rPr>
              <a:t>預期結果</a:t>
            </a:r>
          </a:p>
        </p:txBody>
      </p:sp>
      <p:graphicFrame>
        <p:nvGraphicFramePr>
          <p:cNvPr id="4" name="Google Shape;413;p48">
            <a:extLst>
              <a:ext uri="{FF2B5EF4-FFF2-40B4-BE49-F238E27FC236}">
                <a16:creationId xmlns:a16="http://schemas.microsoft.com/office/drawing/2014/main" id="{4A0C5D4C-1D66-287D-B60A-F0B27441AF7F}"/>
              </a:ext>
            </a:extLst>
          </p:cNvPr>
          <p:cNvGraphicFramePr>
            <a:graphicFrameLocks noGrp="1"/>
          </p:cNvGraphicFramePr>
          <p:nvPr/>
        </p:nvGraphicFramePr>
        <p:xfrm>
          <a:off x="89208" y="869896"/>
          <a:ext cx="11954106" cy="5321177"/>
        </p:xfrm>
        <a:graphic>
          <a:graphicData uri="http://schemas.openxmlformats.org/drawingml/2006/table">
            <a:tbl>
              <a:tblPr firstRow="1" bandRow="1">
                <a:effectLst/>
                <a:tableStyleId>{93296810-A885-4BE3-A3E7-6D5BEEA58F35}</a:tableStyleId>
              </a:tblPr>
              <a:tblGrid>
                <a:gridCol w="3844704">
                  <a:extLst>
                    <a:ext uri="{9D8B030D-6E8A-4147-A177-3AD203B41FA5}">
                      <a16:colId xmlns:a16="http://schemas.microsoft.com/office/drawing/2014/main" val="4016346825"/>
                    </a:ext>
                  </a:extLst>
                </a:gridCol>
                <a:gridCol w="3535500">
                  <a:extLst>
                    <a:ext uri="{9D8B030D-6E8A-4147-A177-3AD203B41FA5}">
                      <a16:colId xmlns:a16="http://schemas.microsoft.com/office/drawing/2014/main" val="2904193201"/>
                    </a:ext>
                  </a:extLst>
                </a:gridCol>
                <a:gridCol w="4573901">
                  <a:extLst>
                    <a:ext uri="{9D8B030D-6E8A-4147-A177-3AD203B41FA5}">
                      <a16:colId xmlns:a16="http://schemas.microsoft.com/office/drawing/2014/main" val="1275303602"/>
                    </a:ext>
                  </a:extLst>
                </a:gridCol>
              </a:tblGrid>
              <a:tr h="41070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補助項目</a:t>
                      </a:r>
                      <a:r>
                        <a:rPr lang="en-US" sz="2000" u="none" strike="noStrike" cap="none"/>
                        <a:t> \ </a:t>
                      </a:r>
                      <a:r>
                        <a:rPr lang="zh-TW" sz="2000" u="none" strike="noStrike" cap="none"/>
                        <a:t>執行年次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2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1</a:t>
                      </a:r>
                      <a:r>
                        <a:rPr lang="zh-TW" sz="2000" u="none" strike="noStrike" cap="none"/>
                        <a:t>月至</a:t>
                      </a:r>
                      <a:r>
                        <a:rPr lang="en-US" sz="2000" u="none" strike="noStrike" cap="none"/>
                        <a:t>115</a:t>
                      </a:r>
                      <a:r>
                        <a:rPr lang="zh-TW" sz="2000" u="none" strike="noStrike" cap="none"/>
                        <a:t>年</a:t>
                      </a:r>
                      <a:r>
                        <a:rPr lang="en-US" sz="2000" u="none" strike="noStrike" cap="none"/>
                        <a:t>12</a:t>
                      </a:r>
                      <a:r>
                        <a:rPr lang="zh-TW" sz="2000" u="none" strike="noStrike" cap="none"/>
                        <a:t>月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6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備註：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51204599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1.</a:t>
                      </a:r>
                      <a:r>
                        <a:rPr lang="zh-TW" sz="2000" u="none" strike="noStrike" cap="none"/>
                        <a:t>業務費</a:t>
                      </a: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16880205"/>
                  </a:ext>
                </a:extLst>
              </a:tr>
              <a:tr h="616049">
                <a:tc>
                  <a:txBody>
                    <a:bodyPr/>
                    <a:lstStyle/>
                    <a:p>
                      <a:pPr marL="1409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(1)</a:t>
                      </a:r>
                      <a:r>
                        <a:rPr lang="zh-TW" sz="2000" u="none" strike="noStrike" cap="none"/>
                        <a:t>研究人力費</a:t>
                      </a:r>
                      <a:endParaRPr lang="en-US" sz="2000" b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-634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例如：專任人員○名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全職</a:t>
                      </a:r>
                      <a:r>
                        <a:rPr lang="en-US" sz="1600" u="none" strike="noStrike" cap="none"/>
                        <a:t>CEO</a:t>
                      </a:r>
                      <a:r>
                        <a:rPr lang="zh-TW" sz="1600" u="none" strike="noStrike" cap="none"/>
                        <a:t>或</a:t>
                      </a:r>
                      <a:r>
                        <a:rPr lang="en-US" sz="1600" u="none" strike="noStrike" cap="none"/>
                        <a:t>COO)</a:t>
                      </a:r>
                      <a:r>
                        <a:rPr lang="zh-TW" sz="1600" u="none" strike="noStrike" cap="none"/>
                        <a:t>、兼任人員 ○名、國外顧問○名</a:t>
                      </a:r>
                      <a:r>
                        <a:rPr lang="en-US" sz="1600" u="none" strike="noStrike" cap="none"/>
                        <a:t>(○○○/○○</a:t>
                      </a:r>
                      <a:r>
                        <a:rPr lang="zh-TW" sz="1600" u="none" strike="noStrike" cap="none"/>
                        <a:t>單位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94904874"/>
                  </a:ext>
                </a:extLst>
              </a:tr>
              <a:tr h="821396"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(2)</a:t>
                      </a:r>
                      <a:r>
                        <a:rPr lang="zh-TW" sz="2000" u="none" strike="noStrike" cap="none"/>
                        <a:t>耗材、物品、圖書、研究 </a:t>
                      </a:r>
                      <a:br>
                        <a:rPr lang="en-US" sz="2000" u="none" strike="noStrike" cap="none"/>
                      </a:br>
                      <a:r>
                        <a:rPr lang="zh-TW" sz="2000" u="none" strike="noStrike" cap="none"/>
                        <a:t>設備使用費及雜項費用</a:t>
                      </a: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請配合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四</a:t>
                      </a:r>
                      <a:r>
                        <a:rPr lang="en-US" sz="1600" u="none" strike="noStrike" cap="none"/>
                        <a:t>)</a:t>
                      </a:r>
                      <a:r>
                        <a:rPr lang="zh-TW" sz="1600" u="none" strike="noStrike" cap="none"/>
                        <a:t>自提查核點，合理編列經費項目</a:t>
                      </a:r>
                      <a:endParaRPr lang="en-US" sz="16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02472722"/>
                  </a:ext>
                </a:extLst>
              </a:tr>
              <a:tr h="61604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2.</a:t>
                      </a:r>
                      <a:r>
                        <a:rPr lang="zh-TW" sz="2000" u="none" strike="noStrike" cap="none"/>
                        <a:t>研究設備費</a:t>
                      </a: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原則不予編列，有特殊需求請於會議審時提出，經委員審查同意方可例外編列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extLst>
                  <a:ext uri="{0D108BD9-81ED-4DB2-BD59-A6C34878D82A}">
                    <a16:rowId xmlns:a16="http://schemas.microsoft.com/office/drawing/2014/main" val="2519486992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3.</a:t>
                      </a:r>
                      <a:r>
                        <a:rPr lang="zh-TW" sz="2000" u="none" strike="noStrike" cap="none"/>
                        <a:t>國外差旅費</a:t>
                      </a: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rowSpan="4"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本項若為團隊發展新創必要需求，請詳述規劃地點與內容及執行效益，且必須列為查核點項目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extLst>
                  <a:ext uri="{0D108BD9-81ED-4DB2-BD59-A6C34878D82A}">
                    <a16:rowId xmlns:a16="http://schemas.microsoft.com/office/drawing/2014/main" val="294658845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142244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(1).</a:t>
                      </a:r>
                      <a:r>
                        <a:rPr lang="zh-TW" sz="2000" u="none" strike="noStrike" cap="none"/>
                        <a:t>參與國際展覽</a:t>
                      </a:r>
                      <a:r>
                        <a:rPr lang="en-US" sz="2000" u="none" strike="noStrike" cap="none"/>
                        <a:t> </a:t>
                      </a: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101481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1301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(2).</a:t>
                      </a:r>
                      <a:r>
                        <a:rPr lang="zh-TW" sz="2000" u="none" strike="noStrike" cap="none"/>
                        <a:t>出席國際會議</a:t>
                      </a:r>
                      <a:r>
                        <a:rPr lang="en-US" sz="2000" u="none" strike="noStrike" cap="none"/>
                        <a:t> </a:t>
                      </a: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7258444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1301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(3).</a:t>
                      </a:r>
                      <a:r>
                        <a:rPr lang="zh-TW" sz="2000" u="none" strike="noStrike" cap="none"/>
                        <a:t>出國參訪及考察</a:t>
                      </a:r>
                      <a:endParaRPr lang="en-US" sz="2000" b="0" i="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7011853"/>
                  </a:ext>
                </a:extLst>
              </a:tr>
              <a:tr h="3927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4.</a:t>
                      </a:r>
                      <a:r>
                        <a:rPr lang="zh-TW" sz="2000" u="none" strike="noStrike" cap="none"/>
                        <a:t>管理費</a:t>
                      </a: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以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業務費</a:t>
                      </a:r>
                      <a:r>
                        <a:rPr lang="en-US" sz="1600" u="none" strike="noStrike" cap="none"/>
                        <a:t>-</a:t>
                      </a:r>
                      <a:r>
                        <a:rPr lang="zh-TW" sz="1600" u="none" strike="noStrike" cap="none"/>
                        <a:t>主持人費</a:t>
                      </a:r>
                      <a:r>
                        <a:rPr lang="en-US" sz="1600" u="none" strike="noStrike" cap="none"/>
                        <a:t>-</a:t>
                      </a:r>
                      <a:r>
                        <a:rPr lang="zh-TW" sz="1600" u="none" strike="noStrike" cap="none"/>
                        <a:t>國外差旅費</a:t>
                      </a:r>
                      <a:r>
                        <a:rPr lang="en-US" sz="1600" u="none" strike="noStrike" cap="none"/>
                        <a:t>)X15%</a:t>
                      </a:r>
                      <a:r>
                        <a:rPr lang="zh-TW" sz="1600" u="none" strike="noStrike" cap="none"/>
                        <a:t>為上限。</a:t>
                      </a:r>
                      <a:endParaRPr lang="en-US" sz="1600" b="0" i="0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15508885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6986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/>
                        <a:t>合</a:t>
                      </a:r>
                      <a:r>
                        <a:rPr lang="en-US" sz="2000" u="none" strike="noStrike" cap="none"/>
                        <a:t>	</a:t>
                      </a:r>
                      <a:r>
                        <a:rPr lang="zh-TW" sz="2000" u="none" strike="noStrike" cap="none"/>
                        <a:t>計</a:t>
                      </a: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u="none" strike="noStrike" cap="none"/>
                        <a:t>0</a:t>
                      </a: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17775" marR="17775" marT="0" marB="0" anchor="ctr"/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＊經費編列請參閱國科會補助科創計畫第</a:t>
                      </a:r>
                      <a:r>
                        <a:rPr lang="en-US" sz="1600" u="none" strike="noStrike" cap="none"/>
                        <a:t>6</a:t>
                      </a:r>
                      <a:r>
                        <a:rPr lang="zh-TW" sz="1600" u="none" strike="noStrike" cap="none"/>
                        <a:t>點</a:t>
                      </a:r>
                      <a:endParaRPr lang="en-US" sz="16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23049705"/>
                  </a:ext>
                </a:extLst>
              </a:tr>
            </a:tbl>
          </a:graphicData>
        </a:graphic>
      </p:graphicFrame>
      <p:sp>
        <p:nvSpPr>
          <p:cNvPr id="5" name="Google Shape;414;p48">
            <a:extLst>
              <a:ext uri="{FF2B5EF4-FFF2-40B4-BE49-F238E27FC236}">
                <a16:creationId xmlns:a16="http://schemas.microsoft.com/office/drawing/2014/main" id="{A3147755-6A8B-EA58-EF50-F360B722C849}"/>
              </a:ext>
            </a:extLst>
          </p:cNvPr>
          <p:cNvSpPr/>
          <p:nvPr/>
        </p:nvSpPr>
        <p:spPr>
          <a:xfrm>
            <a:off x="609603" y="6222793"/>
            <a:ext cx="11214101" cy="64628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</a:p>
        </p:txBody>
      </p:sp>
      <p:sp>
        <p:nvSpPr>
          <p:cNvPr id="6" name="Google Shape;415;p48">
            <a:extLst>
              <a:ext uri="{FF2B5EF4-FFF2-40B4-BE49-F238E27FC236}">
                <a16:creationId xmlns:a16="http://schemas.microsoft.com/office/drawing/2014/main" id="{8EA5E299-BC63-576C-A2C8-FD2D47BFA4C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DBCE9A9-7A07-4AE8-9015-FB19A793D3A7}" type="slidenum">
              <a:t>15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21;p49">
            <a:extLst>
              <a:ext uri="{FF2B5EF4-FFF2-40B4-BE49-F238E27FC236}">
                <a16:creationId xmlns:a16="http://schemas.microsoft.com/office/drawing/2014/main" id="{0156B341-877D-F8E2-BB81-23B6D3FB4D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758302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二、本計畫「智財清單」</a:t>
            </a:r>
            <a:endParaRPr lang="en-US" sz="4000" b="1">
              <a:latin typeface="PMingLiu"/>
              <a:ea typeface="PMingLiu"/>
            </a:endParaRPr>
          </a:p>
        </p:txBody>
      </p:sp>
      <p:sp>
        <p:nvSpPr>
          <p:cNvPr id="3" name="Google Shape;422;p49">
            <a:extLst>
              <a:ext uri="{FF2B5EF4-FFF2-40B4-BE49-F238E27FC236}">
                <a16:creationId xmlns:a16="http://schemas.microsoft.com/office/drawing/2014/main" id="{9F6FFD3D-D6E0-C855-4DD1-7C6FD8523DD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82702" y="1437089"/>
            <a:ext cx="11182353" cy="672714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本計畫「專利布局」之說明</a:t>
            </a:r>
          </a:p>
        </p:txBody>
      </p:sp>
      <p:sp>
        <p:nvSpPr>
          <p:cNvPr id="4" name="Google Shape;423;p49">
            <a:extLst>
              <a:ext uri="{FF2B5EF4-FFF2-40B4-BE49-F238E27FC236}">
                <a16:creationId xmlns:a16="http://schemas.microsoft.com/office/drawing/2014/main" id="{6322C07D-6E03-B1A0-52B2-DD365FE5409D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01F2ED4-FC4B-4E33-A1B3-1B0302264375}" type="slidenum">
              <a:t>16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424;p49">
            <a:extLst>
              <a:ext uri="{FF2B5EF4-FFF2-40B4-BE49-F238E27FC236}">
                <a16:creationId xmlns:a16="http://schemas.microsoft.com/office/drawing/2014/main" id="{899F3131-C5A1-CCB2-8FC9-7CA83D47B34D}"/>
              </a:ext>
            </a:extLst>
          </p:cNvPr>
          <p:cNvGraphicFramePr>
            <a:graphicFrameLocks noGrp="1"/>
          </p:cNvGraphicFramePr>
          <p:nvPr/>
        </p:nvGraphicFramePr>
        <p:xfrm>
          <a:off x="504821" y="2379652"/>
          <a:ext cx="11161477" cy="1835511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584621">
                  <a:extLst>
                    <a:ext uri="{9D8B030D-6E8A-4147-A177-3AD203B41FA5}">
                      <a16:colId xmlns:a16="http://schemas.microsoft.com/office/drawing/2014/main" val="1045282283"/>
                    </a:ext>
                  </a:extLst>
                </a:gridCol>
                <a:gridCol w="1133325">
                  <a:extLst>
                    <a:ext uri="{9D8B030D-6E8A-4147-A177-3AD203B41FA5}">
                      <a16:colId xmlns:a16="http://schemas.microsoft.com/office/drawing/2014/main" val="2146056548"/>
                    </a:ext>
                  </a:extLst>
                </a:gridCol>
                <a:gridCol w="832625">
                  <a:extLst>
                    <a:ext uri="{9D8B030D-6E8A-4147-A177-3AD203B41FA5}">
                      <a16:colId xmlns:a16="http://schemas.microsoft.com/office/drawing/2014/main" val="4214505649"/>
                    </a:ext>
                  </a:extLst>
                </a:gridCol>
                <a:gridCol w="1283625">
                  <a:extLst>
                    <a:ext uri="{9D8B030D-6E8A-4147-A177-3AD203B41FA5}">
                      <a16:colId xmlns:a16="http://schemas.microsoft.com/office/drawing/2014/main" val="1847709084"/>
                    </a:ext>
                  </a:extLst>
                </a:gridCol>
                <a:gridCol w="1066803">
                  <a:extLst>
                    <a:ext uri="{9D8B030D-6E8A-4147-A177-3AD203B41FA5}">
                      <a16:colId xmlns:a16="http://schemas.microsoft.com/office/drawing/2014/main" val="1794870583"/>
                    </a:ext>
                  </a:extLst>
                </a:gridCol>
                <a:gridCol w="511725">
                  <a:extLst>
                    <a:ext uri="{9D8B030D-6E8A-4147-A177-3AD203B41FA5}">
                      <a16:colId xmlns:a16="http://schemas.microsoft.com/office/drawing/2014/main" val="2752177294"/>
                    </a:ext>
                  </a:extLst>
                </a:gridCol>
                <a:gridCol w="954578">
                  <a:extLst>
                    <a:ext uri="{9D8B030D-6E8A-4147-A177-3AD203B41FA5}">
                      <a16:colId xmlns:a16="http://schemas.microsoft.com/office/drawing/2014/main" val="94177354"/>
                    </a:ext>
                  </a:extLst>
                </a:gridCol>
                <a:gridCol w="1375879">
                  <a:extLst>
                    <a:ext uri="{9D8B030D-6E8A-4147-A177-3AD203B41FA5}">
                      <a16:colId xmlns:a16="http://schemas.microsoft.com/office/drawing/2014/main" val="3638185096"/>
                    </a:ext>
                  </a:extLst>
                </a:gridCol>
                <a:gridCol w="2162071">
                  <a:extLst>
                    <a:ext uri="{9D8B030D-6E8A-4147-A177-3AD203B41FA5}">
                      <a16:colId xmlns:a16="http://schemas.microsoft.com/office/drawing/2014/main" val="1094531110"/>
                    </a:ext>
                  </a:extLst>
                </a:gridCol>
                <a:gridCol w="1256221">
                  <a:extLst>
                    <a:ext uri="{9D8B030D-6E8A-4147-A177-3AD203B41FA5}">
                      <a16:colId xmlns:a16="http://schemas.microsoft.com/office/drawing/2014/main" val="96948788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證書號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有效日期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專利授權狀態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若已授權需說明專屬或非專屬授權、授權範圍、地區、金額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2455843126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年月日</a:t>
                      </a:r>
                      <a:r>
                        <a:rPr lang="en-US" sz="1200" u="none" strike="noStrike" cap="none"/>
                        <a:t>~</a:t>
                      </a:r>
                      <a:r>
                        <a:rPr lang="zh-TW" sz="1200" u="none" strike="noStrike" cap="none"/>
                        <a:t>年月日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</a:t>
                      </a:r>
                      <a:r>
                        <a:rPr lang="zh-TW" sz="1200" u="none" strike="noStrike" cap="none"/>
                        <a:t>大學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台灣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王小明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尚未授權予任何人使用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485048779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204367092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437994978"/>
                  </a:ext>
                </a:extLst>
              </a:tr>
            </a:tbl>
          </a:graphicData>
        </a:graphic>
      </p:graphicFrame>
      <p:sp>
        <p:nvSpPr>
          <p:cNvPr id="6" name="Google Shape;425;p49">
            <a:extLst>
              <a:ext uri="{FF2B5EF4-FFF2-40B4-BE49-F238E27FC236}">
                <a16:creationId xmlns:a16="http://schemas.microsoft.com/office/drawing/2014/main" id="{55FC401A-4CDA-180F-369F-1E0911C4AEB6}"/>
              </a:ext>
            </a:extLst>
          </p:cNvPr>
          <p:cNvSpPr txBox="1"/>
          <p:nvPr/>
        </p:nvSpPr>
        <p:spPr>
          <a:xfrm>
            <a:off x="9234141" y="1963491"/>
            <a:ext cx="2664515" cy="338556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*所有智財比例總和為100%</a:t>
            </a:r>
          </a:p>
        </p:txBody>
      </p:sp>
      <p:graphicFrame>
        <p:nvGraphicFramePr>
          <p:cNvPr id="7" name="Google Shape;426;p49">
            <a:extLst>
              <a:ext uri="{FF2B5EF4-FFF2-40B4-BE49-F238E27FC236}">
                <a16:creationId xmlns:a16="http://schemas.microsoft.com/office/drawing/2014/main" id="{BABFD13F-7C56-8FC7-C8AA-3D168DA6B712}"/>
              </a:ext>
            </a:extLst>
          </p:cNvPr>
          <p:cNvGraphicFramePr>
            <a:graphicFrameLocks noGrp="1"/>
          </p:cNvGraphicFramePr>
          <p:nvPr/>
        </p:nvGraphicFramePr>
        <p:xfrm>
          <a:off x="515273" y="4841930"/>
          <a:ext cx="11161477" cy="1835511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584621">
                  <a:extLst>
                    <a:ext uri="{9D8B030D-6E8A-4147-A177-3AD203B41FA5}">
                      <a16:colId xmlns:a16="http://schemas.microsoft.com/office/drawing/2014/main" val="3866890466"/>
                    </a:ext>
                  </a:extLst>
                </a:gridCol>
                <a:gridCol w="1133325">
                  <a:extLst>
                    <a:ext uri="{9D8B030D-6E8A-4147-A177-3AD203B41FA5}">
                      <a16:colId xmlns:a16="http://schemas.microsoft.com/office/drawing/2014/main" val="4057456634"/>
                    </a:ext>
                  </a:extLst>
                </a:gridCol>
                <a:gridCol w="832625">
                  <a:extLst>
                    <a:ext uri="{9D8B030D-6E8A-4147-A177-3AD203B41FA5}">
                      <a16:colId xmlns:a16="http://schemas.microsoft.com/office/drawing/2014/main" val="4272585907"/>
                    </a:ext>
                  </a:extLst>
                </a:gridCol>
                <a:gridCol w="1283625">
                  <a:extLst>
                    <a:ext uri="{9D8B030D-6E8A-4147-A177-3AD203B41FA5}">
                      <a16:colId xmlns:a16="http://schemas.microsoft.com/office/drawing/2014/main" val="2363569314"/>
                    </a:ext>
                  </a:extLst>
                </a:gridCol>
                <a:gridCol w="1066803">
                  <a:extLst>
                    <a:ext uri="{9D8B030D-6E8A-4147-A177-3AD203B41FA5}">
                      <a16:colId xmlns:a16="http://schemas.microsoft.com/office/drawing/2014/main" val="1179207884"/>
                    </a:ext>
                  </a:extLst>
                </a:gridCol>
                <a:gridCol w="511725">
                  <a:extLst>
                    <a:ext uri="{9D8B030D-6E8A-4147-A177-3AD203B41FA5}">
                      <a16:colId xmlns:a16="http://schemas.microsoft.com/office/drawing/2014/main" val="4162574972"/>
                    </a:ext>
                  </a:extLst>
                </a:gridCol>
                <a:gridCol w="954578">
                  <a:extLst>
                    <a:ext uri="{9D8B030D-6E8A-4147-A177-3AD203B41FA5}">
                      <a16:colId xmlns:a16="http://schemas.microsoft.com/office/drawing/2014/main" val="697616818"/>
                    </a:ext>
                  </a:extLst>
                </a:gridCol>
                <a:gridCol w="1375879">
                  <a:extLst>
                    <a:ext uri="{9D8B030D-6E8A-4147-A177-3AD203B41FA5}">
                      <a16:colId xmlns:a16="http://schemas.microsoft.com/office/drawing/2014/main" val="873750305"/>
                    </a:ext>
                  </a:extLst>
                </a:gridCol>
                <a:gridCol w="2162071">
                  <a:extLst>
                    <a:ext uri="{9D8B030D-6E8A-4147-A177-3AD203B41FA5}">
                      <a16:colId xmlns:a16="http://schemas.microsoft.com/office/drawing/2014/main" val="3056036349"/>
                    </a:ext>
                  </a:extLst>
                </a:gridCol>
                <a:gridCol w="1256221">
                  <a:extLst>
                    <a:ext uri="{9D8B030D-6E8A-4147-A177-3AD203B41FA5}">
                      <a16:colId xmlns:a16="http://schemas.microsoft.com/office/drawing/2014/main" val="2941957995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專利授權狀態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若已授權需說明專屬或非專屬授權、授權範圍、地區、金額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3527243233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年月日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</a:t>
                      </a:r>
                      <a:r>
                        <a:rPr lang="zh-TW" sz="1200" u="none" strike="noStrike" cap="none"/>
                        <a:t>大學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台灣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王小明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尚未授權予任何人使用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073998970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409025765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289559705"/>
                  </a:ext>
                </a:extLst>
              </a:tr>
            </a:tbl>
          </a:graphicData>
        </a:graphic>
      </p:graphicFrame>
      <p:sp>
        <p:nvSpPr>
          <p:cNvPr id="8" name="Google Shape;427;p49">
            <a:extLst>
              <a:ext uri="{FF2B5EF4-FFF2-40B4-BE49-F238E27FC236}">
                <a16:creationId xmlns:a16="http://schemas.microsoft.com/office/drawing/2014/main" id="{1A7D7920-D6F8-DCDB-D564-2CE8F9883414}"/>
              </a:ext>
            </a:extLst>
          </p:cNvPr>
          <p:cNvSpPr/>
          <p:nvPr/>
        </p:nvSpPr>
        <p:spPr>
          <a:xfrm>
            <a:off x="482702" y="4403622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已申請未核准之專利清單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428;p49">
            <a:extLst>
              <a:ext uri="{FF2B5EF4-FFF2-40B4-BE49-F238E27FC236}">
                <a16:creationId xmlns:a16="http://schemas.microsoft.com/office/drawing/2014/main" id="{4AB41918-520E-4A76-21BF-AA969CE98A92}"/>
              </a:ext>
            </a:extLst>
          </p:cNvPr>
          <p:cNvSpPr/>
          <p:nvPr/>
        </p:nvSpPr>
        <p:spPr>
          <a:xfrm>
            <a:off x="482702" y="1922736"/>
            <a:ext cx="10591696" cy="50783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已核准之專利清單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34;p50">
            <a:extLst>
              <a:ext uri="{FF2B5EF4-FFF2-40B4-BE49-F238E27FC236}">
                <a16:creationId xmlns:a16="http://schemas.microsoft.com/office/drawing/2014/main" id="{8403A3E5-DA9B-B805-9E27-81D6407AF8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758302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二、本計畫「智財清單」</a:t>
            </a:r>
            <a:endParaRPr lang="en-US" sz="4000" b="1">
              <a:latin typeface="PMingLiu"/>
              <a:ea typeface="PMingLiu"/>
            </a:endParaRPr>
          </a:p>
        </p:txBody>
      </p:sp>
      <p:sp>
        <p:nvSpPr>
          <p:cNvPr id="3" name="Google Shape;435;p50">
            <a:extLst>
              <a:ext uri="{FF2B5EF4-FFF2-40B4-BE49-F238E27FC236}">
                <a16:creationId xmlns:a16="http://schemas.microsoft.com/office/drawing/2014/main" id="{9E3D673C-8930-D171-1FAC-BBD19901A9E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82702" y="1437089"/>
            <a:ext cx="11182353" cy="672714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本計畫「營業秘密」、「專利申請」之說明</a:t>
            </a:r>
          </a:p>
        </p:txBody>
      </p:sp>
      <p:sp>
        <p:nvSpPr>
          <p:cNvPr id="4" name="Google Shape;436;p50">
            <a:extLst>
              <a:ext uri="{FF2B5EF4-FFF2-40B4-BE49-F238E27FC236}">
                <a16:creationId xmlns:a16="http://schemas.microsoft.com/office/drawing/2014/main" id="{C3256B1C-6608-27BC-731E-E37B264AA3AF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32F7768-99A3-4DE5-9D69-33F82F4A5C96}" type="slidenum">
              <a:t>17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437;p50">
            <a:extLst>
              <a:ext uri="{FF2B5EF4-FFF2-40B4-BE49-F238E27FC236}">
                <a16:creationId xmlns:a16="http://schemas.microsoft.com/office/drawing/2014/main" id="{B7614ADD-09C9-655B-9CF7-26129F2D7462}"/>
              </a:ext>
            </a:extLst>
          </p:cNvPr>
          <p:cNvGraphicFramePr>
            <a:graphicFrameLocks noGrp="1"/>
          </p:cNvGraphicFramePr>
          <p:nvPr/>
        </p:nvGraphicFramePr>
        <p:xfrm>
          <a:off x="504821" y="2436784"/>
          <a:ext cx="11077590" cy="2068308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2134520">
                  <a:extLst>
                    <a:ext uri="{9D8B030D-6E8A-4147-A177-3AD203B41FA5}">
                      <a16:colId xmlns:a16="http://schemas.microsoft.com/office/drawing/2014/main" val="480624069"/>
                    </a:ext>
                  </a:extLst>
                </a:gridCol>
                <a:gridCol w="1761747">
                  <a:extLst>
                    <a:ext uri="{9D8B030D-6E8A-4147-A177-3AD203B41FA5}">
                      <a16:colId xmlns:a16="http://schemas.microsoft.com/office/drawing/2014/main" val="3352732915"/>
                    </a:ext>
                  </a:extLst>
                </a:gridCol>
                <a:gridCol w="2649199">
                  <a:extLst>
                    <a:ext uri="{9D8B030D-6E8A-4147-A177-3AD203B41FA5}">
                      <a16:colId xmlns:a16="http://schemas.microsoft.com/office/drawing/2014/main" val="4245130436"/>
                    </a:ext>
                  </a:extLst>
                </a:gridCol>
                <a:gridCol w="2166122">
                  <a:extLst>
                    <a:ext uri="{9D8B030D-6E8A-4147-A177-3AD203B41FA5}">
                      <a16:colId xmlns:a16="http://schemas.microsoft.com/office/drawing/2014/main" val="1086609092"/>
                    </a:ext>
                  </a:extLst>
                </a:gridCol>
                <a:gridCol w="2366000">
                  <a:extLst>
                    <a:ext uri="{9D8B030D-6E8A-4147-A177-3AD203B41FA5}">
                      <a16:colId xmlns:a16="http://schemas.microsoft.com/office/drawing/2014/main" val="1616559761"/>
                    </a:ext>
                  </a:extLst>
                </a:gridCol>
              </a:tblGrid>
              <a:tr h="47997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營業秘密名稱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技術內容開發人員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營業秘密已採取合理之保密措施自評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1607065172"/>
                  </a:ext>
                </a:extLst>
              </a:tr>
              <a:tr h="704426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例：限制可接觸營業秘密人員身份、文件標明『機密』或『限閱』等註記、營業秘密存放地點及妥善管理措施</a:t>
                      </a:r>
                      <a:r>
                        <a:rPr lang="en-US" sz="1200" u="none" strike="noStrike" cap="none"/>
                        <a:t> (</a:t>
                      </a:r>
                      <a:r>
                        <a:rPr lang="zh-TW" sz="1200" u="none" strike="noStrike" cap="none"/>
                        <a:t>上鎖</a:t>
                      </a:r>
                      <a:r>
                        <a:rPr lang="en-US" sz="1200" u="none" strike="noStrike" cap="none"/>
                        <a:t>/</a:t>
                      </a:r>
                      <a:r>
                        <a:rPr lang="zh-TW" sz="1200" u="none" strike="noStrike" cap="none"/>
                        <a:t>設定密碼</a:t>
                      </a:r>
                      <a:r>
                        <a:rPr lang="en-US" sz="1200" u="none" strike="noStrike" cap="none"/>
                        <a:t>/</a:t>
                      </a:r>
                      <a:r>
                        <a:rPr lang="zh-TW" sz="1200" u="none" strike="noStrike" cap="none"/>
                        <a:t>非通常可接觸地點等</a:t>
                      </a:r>
                      <a:r>
                        <a:rPr lang="en-US" sz="1200" u="none" strike="noStrike" cap="none"/>
                        <a:t>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41283606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163212811"/>
                  </a:ext>
                </a:extLst>
              </a:tr>
              <a:tr h="35074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534578770"/>
                  </a:ext>
                </a:extLst>
              </a:tr>
            </a:tbl>
          </a:graphicData>
        </a:graphic>
      </p:graphicFrame>
      <p:sp>
        <p:nvSpPr>
          <p:cNvPr id="6" name="Google Shape;438;p50">
            <a:extLst>
              <a:ext uri="{FF2B5EF4-FFF2-40B4-BE49-F238E27FC236}">
                <a16:creationId xmlns:a16="http://schemas.microsoft.com/office/drawing/2014/main" id="{7287C07B-C488-3C07-A3F6-0487BDE27FF3}"/>
              </a:ext>
            </a:extLst>
          </p:cNvPr>
          <p:cNvSpPr txBox="1"/>
          <p:nvPr/>
        </p:nvSpPr>
        <p:spPr>
          <a:xfrm>
            <a:off x="9234141" y="1963491"/>
            <a:ext cx="2664515" cy="338556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*所有智財比例總和為100%</a:t>
            </a:r>
          </a:p>
        </p:txBody>
      </p:sp>
      <p:graphicFrame>
        <p:nvGraphicFramePr>
          <p:cNvPr id="7" name="Google Shape;439;p50">
            <a:extLst>
              <a:ext uri="{FF2B5EF4-FFF2-40B4-BE49-F238E27FC236}">
                <a16:creationId xmlns:a16="http://schemas.microsoft.com/office/drawing/2014/main" id="{3DC655B7-1A68-1753-FCAB-4C0E58597F4E}"/>
              </a:ext>
            </a:extLst>
          </p:cNvPr>
          <p:cNvGraphicFramePr>
            <a:graphicFrameLocks noGrp="1"/>
          </p:cNvGraphicFramePr>
          <p:nvPr/>
        </p:nvGraphicFramePr>
        <p:xfrm>
          <a:off x="515273" y="4957483"/>
          <a:ext cx="11077599" cy="1609106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804571">
                  <a:extLst>
                    <a:ext uri="{9D8B030D-6E8A-4147-A177-3AD203B41FA5}">
                      <a16:colId xmlns:a16="http://schemas.microsoft.com/office/drawing/2014/main" val="325664188"/>
                    </a:ext>
                  </a:extLst>
                </a:gridCol>
                <a:gridCol w="1779175">
                  <a:extLst>
                    <a:ext uri="{9D8B030D-6E8A-4147-A177-3AD203B41FA5}">
                      <a16:colId xmlns:a16="http://schemas.microsoft.com/office/drawing/2014/main" val="2633773923"/>
                    </a:ext>
                  </a:extLst>
                </a:gridCol>
                <a:gridCol w="1171648">
                  <a:extLst>
                    <a:ext uri="{9D8B030D-6E8A-4147-A177-3AD203B41FA5}">
                      <a16:colId xmlns:a16="http://schemas.microsoft.com/office/drawing/2014/main" val="52567870"/>
                    </a:ext>
                  </a:extLst>
                </a:gridCol>
                <a:gridCol w="1058829">
                  <a:extLst>
                    <a:ext uri="{9D8B030D-6E8A-4147-A177-3AD203B41FA5}">
                      <a16:colId xmlns:a16="http://schemas.microsoft.com/office/drawing/2014/main" val="2997694080"/>
                    </a:ext>
                  </a:extLst>
                </a:gridCol>
                <a:gridCol w="1145624">
                  <a:extLst>
                    <a:ext uri="{9D8B030D-6E8A-4147-A177-3AD203B41FA5}">
                      <a16:colId xmlns:a16="http://schemas.microsoft.com/office/drawing/2014/main" val="131868976"/>
                    </a:ext>
                  </a:extLst>
                </a:gridCol>
                <a:gridCol w="1252673">
                  <a:extLst>
                    <a:ext uri="{9D8B030D-6E8A-4147-A177-3AD203B41FA5}">
                      <a16:colId xmlns:a16="http://schemas.microsoft.com/office/drawing/2014/main" val="2756210788"/>
                    </a:ext>
                  </a:extLst>
                </a:gridCol>
                <a:gridCol w="2136175">
                  <a:extLst>
                    <a:ext uri="{9D8B030D-6E8A-4147-A177-3AD203B41FA5}">
                      <a16:colId xmlns:a16="http://schemas.microsoft.com/office/drawing/2014/main" val="3317446900"/>
                    </a:ext>
                  </a:extLst>
                </a:gridCol>
                <a:gridCol w="1728901">
                  <a:extLst>
                    <a:ext uri="{9D8B030D-6E8A-4147-A177-3AD203B41FA5}">
                      <a16:colId xmlns:a16="http://schemas.microsoft.com/office/drawing/2014/main" val="2722076503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專利類別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預計專利申請名稱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預計申請日期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預計認列發明人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佔此計畫申請標的之技術佔比</a:t>
                      </a:r>
                      <a:r>
                        <a:rPr lang="en-US" sz="1200" u="none" strike="noStrike" cap="none"/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1026825428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xxxxxxxxx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年月日</a:t>
                      </a: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630901748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815525606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428170316"/>
                  </a:ext>
                </a:extLst>
              </a:tr>
            </a:tbl>
          </a:graphicData>
        </a:graphic>
      </p:graphicFrame>
      <p:sp>
        <p:nvSpPr>
          <p:cNvPr id="8" name="Google Shape;440;p50">
            <a:extLst>
              <a:ext uri="{FF2B5EF4-FFF2-40B4-BE49-F238E27FC236}">
                <a16:creationId xmlns:a16="http://schemas.microsoft.com/office/drawing/2014/main" id="{798B9578-6143-B936-4961-005A94555837}"/>
              </a:ext>
            </a:extLst>
          </p:cNvPr>
          <p:cNvSpPr/>
          <p:nvPr/>
        </p:nvSpPr>
        <p:spPr>
          <a:xfrm>
            <a:off x="482702" y="451917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尚未申請，但計畫執行期間內將會申請之專利清單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441;p50">
            <a:extLst>
              <a:ext uri="{FF2B5EF4-FFF2-40B4-BE49-F238E27FC236}">
                <a16:creationId xmlns:a16="http://schemas.microsoft.com/office/drawing/2014/main" id="{4184C0F8-35AF-4016-EBF8-693EF7F1EBBD}"/>
              </a:ext>
            </a:extLst>
          </p:cNvPr>
          <p:cNvSpPr/>
          <p:nvPr/>
        </p:nvSpPr>
        <p:spPr>
          <a:xfrm>
            <a:off x="482702" y="1922736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營業秘密自評</a:t>
            </a:r>
            <a:r>
              <a:rPr lang="en-US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若無則免</a:t>
            </a:r>
            <a:r>
              <a:rPr lang="en-US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7;p51">
            <a:extLst>
              <a:ext uri="{FF2B5EF4-FFF2-40B4-BE49-F238E27FC236}">
                <a16:creationId xmlns:a16="http://schemas.microsoft.com/office/drawing/2014/main" id="{3BD24EBC-F169-A2EE-E553-44632BAB176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11197"/>
            <a:ext cx="10972800" cy="736329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附件一、計畫主持人過往研究成果</a:t>
            </a:r>
            <a:endParaRPr lang="en-US" sz="4000" b="1"/>
          </a:p>
        </p:txBody>
      </p:sp>
      <p:sp>
        <p:nvSpPr>
          <p:cNvPr id="3" name="Google Shape;448;p51">
            <a:extLst>
              <a:ext uri="{FF2B5EF4-FFF2-40B4-BE49-F238E27FC236}">
                <a16:creationId xmlns:a16="http://schemas.microsoft.com/office/drawing/2014/main" id="{3C319775-6D4C-9B6E-F477-7350AA6C7F5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7747" y="1054083"/>
            <a:ext cx="11182353" cy="607984"/>
          </a:xfrm>
        </p:spPr>
        <p:txBody>
          <a:bodyPr/>
          <a:lstStyle/>
          <a:p>
            <a:pPr marL="274320" lvl="0" indent="-274320">
              <a:lnSpc>
                <a:spcPct val="14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過往相關計畫補助狀況</a:t>
            </a:r>
          </a:p>
        </p:txBody>
      </p:sp>
      <p:sp>
        <p:nvSpPr>
          <p:cNvPr id="4" name="Google Shape;449;p51">
            <a:extLst>
              <a:ext uri="{FF2B5EF4-FFF2-40B4-BE49-F238E27FC236}">
                <a16:creationId xmlns:a16="http://schemas.microsoft.com/office/drawing/2014/main" id="{6294F742-5C64-C2E7-48F5-63FE3A430D10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10F0AB2-E0B2-4BC4-8A31-4E45A6232C61}" type="slidenum">
              <a:t>18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450;p51">
            <a:extLst>
              <a:ext uri="{FF2B5EF4-FFF2-40B4-BE49-F238E27FC236}">
                <a16:creationId xmlns:a16="http://schemas.microsoft.com/office/drawing/2014/main" id="{EEC79A39-FACB-D70F-2B50-10D4159D6164}"/>
              </a:ext>
            </a:extLst>
          </p:cNvPr>
          <p:cNvGraphicFramePr>
            <a:graphicFrameLocks noGrp="1"/>
          </p:cNvGraphicFramePr>
          <p:nvPr/>
        </p:nvGraphicFramePr>
        <p:xfrm>
          <a:off x="189573" y="2294211"/>
          <a:ext cx="11816004" cy="3901004"/>
        </p:xfrm>
        <a:graphic>
          <a:graphicData uri="http://schemas.openxmlformats.org/drawingml/2006/table">
            <a:tbl>
              <a:tblPr>
                <a:effectLst/>
                <a:tableStyleId>{93296810-A885-4BE3-A3E7-6D5BEEA58F35}</a:tableStyleId>
              </a:tblPr>
              <a:tblGrid>
                <a:gridCol w="3531376">
                  <a:extLst>
                    <a:ext uri="{9D8B030D-6E8A-4147-A177-3AD203B41FA5}">
                      <a16:colId xmlns:a16="http://schemas.microsoft.com/office/drawing/2014/main" val="3274832199"/>
                    </a:ext>
                  </a:extLst>
                </a:gridCol>
                <a:gridCol w="1178222">
                  <a:extLst>
                    <a:ext uri="{9D8B030D-6E8A-4147-A177-3AD203B41FA5}">
                      <a16:colId xmlns:a16="http://schemas.microsoft.com/office/drawing/2014/main" val="3555908237"/>
                    </a:ext>
                  </a:extLst>
                </a:gridCol>
                <a:gridCol w="1389028">
                  <a:extLst>
                    <a:ext uri="{9D8B030D-6E8A-4147-A177-3AD203B41FA5}">
                      <a16:colId xmlns:a16="http://schemas.microsoft.com/office/drawing/2014/main" val="2567157341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2474841937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1629713472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576864043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3606620151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4237050989"/>
                    </a:ext>
                  </a:extLst>
                </a:gridCol>
              </a:tblGrid>
              <a:tr h="1121676"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計畫名稱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（本部補助者請註明編號）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計畫內擔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任之工作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起迄年月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補助或</a:t>
                      </a:r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委託機構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執行情形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預期</a:t>
                      </a:r>
                      <a:r>
                        <a:rPr lang="en-US" sz="1600" u="none" strike="noStrike" cap="none"/>
                        <a:t>KPI</a:t>
                      </a:r>
                      <a:r>
                        <a:rPr lang="zh-TW" sz="1600" u="none" strike="noStrike" cap="none"/>
                        <a:t>設定</a:t>
                      </a:r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若無則填寫無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實際</a:t>
                      </a:r>
                      <a:r>
                        <a:rPr lang="en-US" sz="1800" u="none" strike="noStrike" cap="none"/>
                        <a:t>KPI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達成情形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核定經費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/>
                        <a:t>總額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54264652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/>
                        <a:t>  </a:t>
                      </a:r>
                      <a:r>
                        <a:rPr lang="zh-TW" sz="1500" u="none" strike="noStrike" cap="none"/>
                        <a:t>○○○○○○○○○個案</a:t>
                      </a:r>
                    </a:p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/>
                        <a:t> (106-○○○-○-○○○-○○○-)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主持人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○</a:t>
                      </a:r>
                      <a:r>
                        <a:rPr lang="en-US" sz="1500" u="none" strike="noStrike" cap="none"/>
                        <a:t>/○/○-○/○/○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國科會</a:t>
                      </a: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已結案</a:t>
                      </a:r>
                      <a:r>
                        <a:rPr lang="en-US" sz="1500" u="none" strike="noStrike" cap="none"/>
                        <a:t>/</a:t>
                      </a:r>
                      <a:r>
                        <a:rPr lang="zh-TW" sz="1500" u="none" strike="noStrike" cap="none"/>
                        <a:t>執行中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/>
                        <a:t>000,000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321099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73363048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2209202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36770644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186874865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216424555"/>
                  </a:ext>
                </a:extLst>
              </a:tr>
            </a:tbl>
          </a:graphicData>
        </a:graphic>
      </p:graphicFrame>
      <p:sp>
        <p:nvSpPr>
          <p:cNvPr id="6" name="Google Shape;451;p51">
            <a:extLst>
              <a:ext uri="{FF2B5EF4-FFF2-40B4-BE49-F238E27FC236}">
                <a16:creationId xmlns:a16="http://schemas.microsoft.com/office/drawing/2014/main" id="{BA00799A-BF87-B0E2-F362-487EC13BC5AC}"/>
              </a:ext>
            </a:extLst>
          </p:cNvPr>
          <p:cNvSpPr txBox="1"/>
          <p:nvPr/>
        </p:nvSpPr>
        <p:spPr>
          <a:xfrm>
            <a:off x="7803571" y="1194279"/>
            <a:ext cx="4202033" cy="427500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 各學門自由型計畫無須填寫</a:t>
            </a:r>
            <a:r>
              <a:rPr lang="en-US" sz="1600" b="0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KPI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7" name="Google Shape;452;p51">
            <a:extLst>
              <a:ext uri="{FF2B5EF4-FFF2-40B4-BE49-F238E27FC236}">
                <a16:creationId xmlns:a16="http://schemas.microsoft.com/office/drawing/2014/main" id="{6E1DEB6A-70C0-BC01-E07D-F9C83C12D0C1}"/>
              </a:ext>
            </a:extLst>
          </p:cNvPr>
          <p:cNvSpPr txBox="1"/>
          <p:nvPr/>
        </p:nvSpPr>
        <p:spPr>
          <a:xfrm>
            <a:off x="443932" y="1669996"/>
            <a:ext cx="11278173" cy="646334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請務必詳實填寫所有與本計畫相關之研究計畫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(</a:t>
            </a: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含國內外、大陸地區及港澳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)</a:t>
            </a: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，不限於本會計畫。若涉及國外、大陸地區及港澳，請依各該主管機關相關法令規定辦理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8" name="Google Shape;453;p51">
            <a:extLst>
              <a:ext uri="{FF2B5EF4-FFF2-40B4-BE49-F238E27FC236}">
                <a16:creationId xmlns:a16="http://schemas.microsoft.com/office/drawing/2014/main" id="{DEFF0A23-4E3C-14E2-9F24-8254DDC3124B}"/>
              </a:ext>
            </a:extLst>
          </p:cNvPr>
          <p:cNvSpPr txBox="1"/>
          <p:nvPr/>
        </p:nvSpPr>
        <p:spPr>
          <a:xfrm>
            <a:off x="583624" y="6293696"/>
            <a:ext cx="9436672" cy="369335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註：上表計畫補助狀況請務必同步於本會學術研發服務網更新，以利查對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59;p52">
            <a:extLst>
              <a:ext uri="{FF2B5EF4-FFF2-40B4-BE49-F238E27FC236}">
                <a16:creationId xmlns:a16="http://schemas.microsoft.com/office/drawing/2014/main" id="{632A6064-9BBD-62B5-EEE2-F85455F2FE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附件一、計畫主持人過往研究成果</a:t>
            </a:r>
            <a:r>
              <a:rPr lang="en-US" sz="4000" b="1">
                <a:solidFill>
                  <a:srgbClr val="FF0000"/>
                </a:solidFill>
              </a:rPr>
              <a:t>(</a:t>
            </a:r>
            <a:r>
              <a:rPr lang="zh-TW" altLang="en-US" sz="4000" b="1">
                <a:solidFill>
                  <a:srgbClr val="FF0000"/>
                </a:solidFill>
              </a:rPr>
              <a:t>續</a:t>
            </a:r>
            <a:r>
              <a:rPr lang="en-US" sz="4000" b="1">
                <a:solidFill>
                  <a:srgbClr val="FF0000"/>
                </a:solidFill>
              </a:rPr>
              <a:t>)</a:t>
            </a:r>
            <a:endParaRPr lang="en-US" sz="4000" b="1">
              <a:latin typeface="PMingLiu"/>
              <a:ea typeface="PMingLiu"/>
            </a:endParaRPr>
          </a:p>
        </p:txBody>
      </p:sp>
      <p:sp>
        <p:nvSpPr>
          <p:cNvPr id="3" name="Google Shape;460;p52">
            <a:extLst>
              <a:ext uri="{FF2B5EF4-FFF2-40B4-BE49-F238E27FC236}">
                <a16:creationId xmlns:a16="http://schemas.microsoft.com/office/drawing/2014/main" id="{7DCAE1C2-5557-F816-9708-2FEB0EDFD84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830034"/>
            <a:ext cx="11182353" cy="683742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本計畫核心技術相關「關鍵論文」，請條列說明</a:t>
            </a:r>
          </a:p>
        </p:txBody>
      </p:sp>
      <p:graphicFrame>
        <p:nvGraphicFramePr>
          <p:cNvPr id="4" name="Google Shape;461;p52">
            <a:extLst>
              <a:ext uri="{FF2B5EF4-FFF2-40B4-BE49-F238E27FC236}">
                <a16:creationId xmlns:a16="http://schemas.microsoft.com/office/drawing/2014/main" id="{4BDE9FB6-F93A-CB5F-C2D3-5B79845DA8CA}"/>
              </a:ext>
            </a:extLst>
          </p:cNvPr>
          <p:cNvGraphicFramePr>
            <a:graphicFrameLocks noGrp="1"/>
          </p:cNvGraphicFramePr>
          <p:nvPr/>
        </p:nvGraphicFramePr>
        <p:xfrm>
          <a:off x="703703" y="2997275"/>
          <a:ext cx="10878699" cy="2630161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1740103">
                  <a:extLst>
                    <a:ext uri="{9D8B030D-6E8A-4147-A177-3AD203B41FA5}">
                      <a16:colId xmlns:a16="http://schemas.microsoft.com/office/drawing/2014/main" val="4225094321"/>
                    </a:ext>
                  </a:extLst>
                </a:gridCol>
                <a:gridCol w="1974445">
                  <a:extLst>
                    <a:ext uri="{9D8B030D-6E8A-4147-A177-3AD203B41FA5}">
                      <a16:colId xmlns:a16="http://schemas.microsoft.com/office/drawing/2014/main" val="2891163448"/>
                    </a:ext>
                  </a:extLst>
                </a:gridCol>
                <a:gridCol w="1537472">
                  <a:extLst>
                    <a:ext uri="{9D8B030D-6E8A-4147-A177-3AD203B41FA5}">
                      <a16:colId xmlns:a16="http://schemas.microsoft.com/office/drawing/2014/main" val="3184298"/>
                    </a:ext>
                  </a:extLst>
                </a:gridCol>
                <a:gridCol w="1942103">
                  <a:extLst>
                    <a:ext uri="{9D8B030D-6E8A-4147-A177-3AD203B41FA5}">
                      <a16:colId xmlns:a16="http://schemas.microsoft.com/office/drawing/2014/main" val="3832426576"/>
                    </a:ext>
                  </a:extLst>
                </a:gridCol>
                <a:gridCol w="1836901">
                  <a:extLst>
                    <a:ext uri="{9D8B030D-6E8A-4147-A177-3AD203B41FA5}">
                      <a16:colId xmlns:a16="http://schemas.microsoft.com/office/drawing/2014/main" val="3726452479"/>
                    </a:ext>
                  </a:extLst>
                </a:gridCol>
                <a:gridCol w="1847673">
                  <a:extLst>
                    <a:ext uri="{9D8B030D-6E8A-4147-A177-3AD203B41FA5}">
                      <a16:colId xmlns:a16="http://schemas.microsoft.com/office/drawing/2014/main" val="1861820"/>
                    </a:ext>
                  </a:extLst>
                </a:gridCol>
              </a:tblGrid>
              <a:tr h="6757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論文名稱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論文主要作者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（按原出版之次序，通訊作者請加註*）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出版年、月份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/>
                        <a:t>期刊</a:t>
                      </a:r>
                      <a:r>
                        <a:rPr lang="en-US" sz="1500" u="none" strike="noStrike" cap="none"/>
                        <a:t>/</a:t>
                      </a:r>
                      <a:r>
                        <a:rPr lang="zh-TW" sz="1500" u="none" strike="noStrike" cap="none"/>
                        <a:t>會議名稱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（專書出版社，起迄頁數）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重點摘要說明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/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/>
                        <a:t>(</a:t>
                      </a:r>
                      <a:r>
                        <a:rPr lang="zh-TW" sz="1200" u="none" strike="noStrike" cap="none"/>
                        <a:t>部會、計畫名稱及計畫編號</a:t>
                      </a:r>
                      <a:r>
                        <a:rPr lang="en-US" sz="1200" u="none" strike="noStrike" cap="none"/>
                        <a:t>)</a:t>
                      </a:r>
                      <a:endParaRPr lang="en-US" sz="12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1579632659"/>
                  </a:ext>
                </a:extLst>
              </a:tr>
              <a:tr h="32835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750700240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714774182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548105644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580838279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1768198066"/>
                  </a:ext>
                </a:extLst>
              </a:tr>
            </a:tbl>
          </a:graphicData>
        </a:graphic>
      </p:graphicFrame>
      <p:sp>
        <p:nvSpPr>
          <p:cNvPr id="5" name="Google Shape;462;p52">
            <a:extLst>
              <a:ext uri="{FF2B5EF4-FFF2-40B4-BE49-F238E27FC236}">
                <a16:creationId xmlns:a16="http://schemas.microsoft.com/office/drawing/2014/main" id="{55EEE498-A93A-59E4-36DA-0BE6E9D11BD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B5565DC-640D-4750-986E-0069754BD98E}" type="slidenum">
              <a:t>19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6" name="Google Shape;463;p52">
            <a:extLst>
              <a:ext uri="{FF2B5EF4-FFF2-40B4-BE49-F238E27FC236}">
                <a16:creationId xmlns:a16="http://schemas.microsoft.com/office/drawing/2014/main" id="{51FA9172-4448-3210-5E2D-295F82614DDB}"/>
              </a:ext>
            </a:extLst>
          </p:cNvPr>
          <p:cNvSpPr/>
          <p:nvPr/>
        </p:nvSpPr>
        <p:spPr>
          <a:xfrm>
            <a:off x="904926" y="2359965"/>
            <a:ext cx="10591696" cy="50783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包括已發表之相關期刊論文、研討會議、榮獲知名獎座等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68;p53">
            <a:extLst>
              <a:ext uri="{FF2B5EF4-FFF2-40B4-BE49-F238E27FC236}">
                <a16:creationId xmlns:a16="http://schemas.microsoft.com/office/drawing/2014/main" id="{DA6AA7CD-03E6-7F97-0F7B-D2BE6ED3E7B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205109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附件二、本計畫「智財調查」</a:t>
            </a:r>
            <a:endParaRPr lang="en-US" sz="4000"/>
          </a:p>
        </p:txBody>
      </p:sp>
      <p:sp>
        <p:nvSpPr>
          <p:cNvPr id="3" name="Google Shape;469;p53">
            <a:extLst>
              <a:ext uri="{FF2B5EF4-FFF2-40B4-BE49-F238E27FC236}">
                <a16:creationId xmlns:a16="http://schemas.microsoft.com/office/drawing/2014/main" id="{B2EB7D02-D766-C152-E87C-2764EC5D3A6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59602" y="1506858"/>
            <a:ext cx="10972800" cy="5088151"/>
          </a:xfrm>
        </p:spPr>
        <p:txBody>
          <a:bodyPr/>
          <a:lstStyle/>
          <a:p>
            <a:pPr marL="274320" lvl="0" indent="-274320">
              <a:lnSpc>
                <a:spcPct val="83448"/>
              </a:lnSpc>
              <a:spcBef>
                <a:spcPts val="0"/>
              </a:spcBef>
              <a:buSzPct val="95000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技術權利限制處理規劃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本計畫規劃運用於創業之技術內容，若有已授權第三方使用，或其他合約上限制等情事，請提出相關文件並說明後續處理之規劃，請參閱附件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274320" lvl="1" indent="-274320">
              <a:lnSpc>
                <a:spcPct val="83448"/>
              </a:lnSpc>
              <a:spcBef>
                <a:spcPts val="450"/>
              </a:spcBef>
              <a:buClr>
                <a:srgbClr val="626A19"/>
              </a:buClr>
              <a:buSzPct val="95000"/>
              <a:buFont typeface="Noto Sans Symbols"/>
              <a:buChar char="◆"/>
            </a:pPr>
            <a:r>
              <a:rPr lang="en-US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PI</a:t>
            </a: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或</a:t>
            </a:r>
            <a:r>
              <a:rPr lang="en-US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CoPI</a:t>
            </a: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據實揭露義務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曾向</a:t>
            </a:r>
            <a:r>
              <a:rPr lang="en-US" sz="2000" kern="0">
                <a:latin typeface="Microsoft JhengHei"/>
                <a:ea typeface="Microsoft JhengHei"/>
              </a:rPr>
              <a:t>(</a:t>
            </a:r>
            <a:r>
              <a:rPr lang="zh-TW" sz="2000" kern="0">
                <a:latin typeface="Microsoft JhengHei"/>
                <a:ea typeface="Microsoft JhengHei"/>
              </a:rPr>
              <a:t>含申請中</a:t>
            </a:r>
            <a:r>
              <a:rPr lang="en-US" sz="2000" kern="0">
                <a:latin typeface="Microsoft JhengHei"/>
                <a:ea typeface="Microsoft JhengHei"/>
              </a:rPr>
              <a:t>)</a:t>
            </a:r>
            <a:r>
              <a:rPr lang="zh-TW" sz="2000" kern="0">
                <a:latin typeface="Microsoft JhengHei"/>
                <a:ea typeface="Microsoft JhengHei"/>
              </a:rPr>
              <a:t>政府提出補助以成立新創公司為結案條件，或補助新創技術商業化為目標之計畫申請者，個案主持人須據實揭露，請參閱附件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應詳細說明二者間之技術區分及競合關係， 若有共通性智財布局，其處理方案及運用規劃為何</a:t>
            </a:r>
            <a:r>
              <a:rPr lang="en-US" sz="2000" kern="0">
                <a:latin typeface="Microsoft JhengHei"/>
                <a:ea typeface="Microsoft JhengHei"/>
              </a:rPr>
              <a:t>?</a:t>
            </a:r>
            <a:endParaRPr lang="en-US" sz="2000" kern="0">
              <a:latin typeface="MingLiu"/>
              <a:ea typeface="MingLiu"/>
            </a:endParaRPr>
          </a:p>
          <a:p>
            <a:pPr marL="274320" lvl="1" indent="-274320">
              <a:lnSpc>
                <a:spcPct val="83448"/>
              </a:lnSpc>
              <a:spcBef>
                <a:spcPts val="450"/>
              </a:spcBef>
              <a:buClr>
                <a:srgbClr val="626A19"/>
              </a:buClr>
              <a:buSzPct val="95000"/>
              <a:buFont typeface="Noto Sans Symbols"/>
              <a:buChar char="◆"/>
            </a:pP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跨單位及共同發明人協議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若有與其他單位智財共有情形，應取得通過補助個案需運用智財權所有發明人之權益分配協議，及共有單位之智財協議</a:t>
            </a:r>
            <a:r>
              <a:rPr lang="en-US" sz="2000" kern="0">
                <a:latin typeface="Microsoft JhengHei"/>
                <a:ea typeface="Microsoft JhengHei"/>
              </a:rPr>
              <a:t>(</a:t>
            </a:r>
            <a:r>
              <a:rPr lang="zh-TW" sz="2000" kern="0">
                <a:latin typeface="Microsoft JhengHei"/>
                <a:ea typeface="Microsoft JhengHei"/>
              </a:rPr>
              <a:t>包含同意由執行機構統籌處理技術作價、在執行機構技術股分配比例內約定雙方技術股占比等</a:t>
            </a:r>
            <a:r>
              <a:rPr lang="en-US" sz="2000" kern="0">
                <a:latin typeface="Microsoft JhengHei"/>
                <a:ea typeface="Microsoft JhengHei"/>
              </a:rPr>
              <a:t>)</a:t>
            </a:r>
            <a:r>
              <a:rPr lang="zh-TW" sz="2000" kern="0">
                <a:latin typeface="Microsoft JhengHei"/>
                <a:ea typeface="Microsoft JhengHei"/>
              </a:rPr>
              <a:t>，並提出證明文件，於個案出場時依前揭協議進行技術股分配事宜，請參閱附件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b="1" kern="0">
                <a:solidFill>
                  <a:srgbClr val="FF0000"/>
                </a:solidFill>
                <a:latin typeface="Microsoft JhengHei"/>
                <a:ea typeface="Microsoft JhengHei"/>
              </a:rPr>
              <a:t>此證明文件請上傳於申請系統中</a:t>
            </a:r>
            <a:endParaRPr lang="en-US" sz="2000" kern="0">
              <a:latin typeface="Microsoft JhengHei"/>
              <a:ea typeface="Microsoft JhengHei"/>
            </a:endParaRPr>
          </a:p>
        </p:txBody>
      </p:sp>
      <p:sp>
        <p:nvSpPr>
          <p:cNvPr id="4" name="Google Shape;470;p53">
            <a:extLst>
              <a:ext uri="{FF2B5EF4-FFF2-40B4-BE49-F238E27FC236}">
                <a16:creationId xmlns:a16="http://schemas.microsoft.com/office/drawing/2014/main" id="{6D496D4F-2F1C-A46D-DA90-9048A42CDA92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8D67B39-0CF8-4E82-AB5D-D71FDE789357}" type="slidenum">
              <a:t>20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5;p43">
            <a:extLst>
              <a:ext uri="{FF2B5EF4-FFF2-40B4-BE49-F238E27FC236}">
                <a16:creationId xmlns:a16="http://schemas.microsoft.com/office/drawing/2014/main" id="{CEBA7006-99D3-3855-5DC3-9E8C7756CA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5328" y="0"/>
            <a:ext cx="10972800" cy="1143000"/>
          </a:xfrm>
        </p:spPr>
        <p:txBody>
          <a:bodyPr/>
          <a:lstStyle/>
          <a:p>
            <a:pPr marL="571500" lvl="0" indent="-571500">
              <a:buClr>
                <a:srgbClr val="455F51"/>
              </a:buClr>
              <a:buSzPts val="2500"/>
              <a:buFont typeface="Noto Sans Symbols"/>
              <a:buChar char="◆"/>
            </a:pPr>
            <a:r>
              <a:rPr lang="zh-TW" altLang="en-US" sz="2500" b="1"/>
              <a:t>商業模式匯總</a:t>
            </a:r>
            <a:r>
              <a:rPr lang="zh-TW" altLang="en-US" sz="2500" b="1">
                <a:solidFill>
                  <a:srgbClr val="595959"/>
                </a:solidFill>
              </a:rPr>
              <a:t>（各團隊必填，新藥團隊選填）</a:t>
            </a:r>
            <a:endParaRPr lang="en-US"/>
          </a:p>
        </p:txBody>
      </p:sp>
      <p:graphicFrame>
        <p:nvGraphicFramePr>
          <p:cNvPr id="3" name="Google Shape;476;p43">
            <a:extLst>
              <a:ext uri="{FF2B5EF4-FFF2-40B4-BE49-F238E27FC236}">
                <a16:creationId xmlns:a16="http://schemas.microsoft.com/office/drawing/2014/main" id="{8CCC7A89-E098-C434-A020-7BAC6CD480A7}"/>
              </a:ext>
            </a:extLst>
          </p:cNvPr>
          <p:cNvGraphicFramePr>
            <a:graphicFrameLocks noGrp="1"/>
          </p:cNvGraphicFramePr>
          <p:nvPr/>
        </p:nvGraphicFramePr>
        <p:xfrm>
          <a:off x="695328" y="1280845"/>
          <a:ext cx="10801386" cy="5193353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2160279">
                  <a:extLst>
                    <a:ext uri="{9D8B030D-6E8A-4147-A177-3AD203B41FA5}">
                      <a16:colId xmlns:a16="http://schemas.microsoft.com/office/drawing/2014/main" val="793055881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3468237436"/>
                    </a:ext>
                  </a:extLst>
                </a:gridCol>
                <a:gridCol w="1056698">
                  <a:extLst>
                    <a:ext uri="{9D8B030D-6E8A-4147-A177-3AD203B41FA5}">
                      <a16:colId xmlns:a16="http://schemas.microsoft.com/office/drawing/2014/main" val="3473437934"/>
                    </a:ext>
                  </a:extLst>
                </a:gridCol>
                <a:gridCol w="1103571">
                  <a:extLst>
                    <a:ext uri="{9D8B030D-6E8A-4147-A177-3AD203B41FA5}">
                      <a16:colId xmlns:a16="http://schemas.microsoft.com/office/drawing/2014/main" val="3568314357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269353772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2451374193"/>
                    </a:ext>
                  </a:extLst>
                </a:gridCol>
              </a:tblGrid>
              <a:tr h="64955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Partners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（關鍵合作夥伴）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Activities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（關鍵活動）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Value Proposition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（價值主張）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Customer Relationships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（顧客關係）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Customer Segments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（目標客層）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extLst>
                  <a:ext uri="{0D108BD9-81ED-4DB2-BD59-A6C34878D82A}">
                    <a16:rowId xmlns:a16="http://schemas.microsoft.com/office/drawing/2014/main" val="125910228"/>
                  </a:ext>
                </a:extLst>
              </a:tr>
              <a:tr h="927997">
                <a:tc rowSpan="3">
                  <a:txBody>
                    <a:bodyPr/>
                    <a:lstStyle/>
                    <a:p>
                      <a:pPr marL="198004" marR="0" lvl="0" indent="-10909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>
                  <a:txBody>
                    <a:bodyPr/>
                    <a:lstStyle/>
                    <a:p>
                      <a:pPr marL="198004" marR="0" lvl="0" indent="-10909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rowSpan="3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extLst>
                  <a:ext uri="{0D108BD9-81ED-4DB2-BD59-A6C34878D82A}">
                    <a16:rowId xmlns:a16="http://schemas.microsoft.com/office/drawing/2014/main" val="2965843301"/>
                  </a:ext>
                </a:extLst>
              </a:tr>
              <a:tr h="6119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Resources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（關鍵資源）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Channels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（通路）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3248652"/>
                  </a:ext>
                </a:extLst>
              </a:tr>
              <a:tr h="11109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409153"/>
                  </a:ext>
                </a:extLst>
              </a:tr>
              <a:tr h="464954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Cost Structure </a:t>
                      </a:r>
                      <a:r>
                        <a:rPr lang="zh-TW" sz="1400" u="none" strike="noStrike" cap="none"/>
                        <a:t>（成本結構）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Revenue Streams </a:t>
                      </a:r>
                      <a:r>
                        <a:rPr lang="zh-TW" sz="1400" u="none" strike="noStrike" cap="none"/>
                        <a:t>（收益流）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9234238"/>
                  </a:ext>
                </a:extLst>
              </a:tr>
              <a:tr h="1427927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544014"/>
                  </a:ext>
                </a:extLst>
              </a:tr>
            </a:tbl>
          </a:graphicData>
        </a:graphic>
      </p:graphicFrame>
      <p:sp>
        <p:nvSpPr>
          <p:cNvPr id="4" name="Google Shape;477;p43">
            <a:extLst>
              <a:ext uri="{FF2B5EF4-FFF2-40B4-BE49-F238E27FC236}">
                <a16:creationId xmlns:a16="http://schemas.microsoft.com/office/drawing/2014/main" id="{E7DFA303-7DDD-50D9-5E14-93ED2ADF8E2C}"/>
              </a:ext>
            </a:extLst>
          </p:cNvPr>
          <p:cNvSpPr txBox="1"/>
          <p:nvPr/>
        </p:nvSpPr>
        <p:spPr>
          <a:xfrm>
            <a:off x="695328" y="6484412"/>
            <a:ext cx="10670974" cy="4275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註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595959"/>
                </a:solidFill>
                <a:uFillTx/>
                <a:latin typeface="Microsoft JhengHei"/>
                <a:ea typeface="Microsoft JhengHei"/>
                <a:cs typeface="Microsoft JhengHei"/>
              </a:rPr>
              <a:t>商業模式匯總說明（含建議撰寫順序）可參考附件二</a:t>
            </a:r>
          </a:p>
        </p:txBody>
      </p:sp>
      <p:sp>
        <p:nvSpPr>
          <p:cNvPr id="5" name="Google Shape;478;p43">
            <a:extLst>
              <a:ext uri="{FF2B5EF4-FFF2-40B4-BE49-F238E27FC236}">
                <a16:creationId xmlns:a16="http://schemas.microsoft.com/office/drawing/2014/main" id="{70C0DEFA-B252-4D3C-D2D8-66FD13CEC22E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28F8117-ABBA-40B5-9317-EC2CA7830E76}" type="slidenum">
              <a:t>21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84;p9">
            <a:extLst>
              <a:ext uri="{FF2B5EF4-FFF2-40B4-BE49-F238E27FC236}">
                <a16:creationId xmlns:a16="http://schemas.microsoft.com/office/drawing/2014/main" id="{D94538FD-6BA0-4A9B-E107-F85ADA1D6AC1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14B161-432E-41EC-A515-564C6763B782}" type="slidenum">
              <a:t>22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3" name="Google Shape;485;p9">
            <a:extLst>
              <a:ext uri="{FF2B5EF4-FFF2-40B4-BE49-F238E27FC236}">
                <a16:creationId xmlns:a16="http://schemas.microsoft.com/office/drawing/2014/main" id="{082978EC-489B-DA6B-3FB9-1BB8BF8B77EE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18862"/>
          <a:ext cx="10539822" cy="5121179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{E8B1032C-EA38-4F05-BA0D-38AFFFC7BED3}</a:tableStyleId>
              </a:tblPr>
              <a:tblGrid>
                <a:gridCol w="1236552">
                  <a:extLst>
                    <a:ext uri="{9D8B030D-6E8A-4147-A177-3AD203B41FA5}">
                      <a16:colId xmlns:a16="http://schemas.microsoft.com/office/drawing/2014/main" val="532054271"/>
                    </a:ext>
                  </a:extLst>
                </a:gridCol>
                <a:gridCol w="4078772">
                  <a:extLst>
                    <a:ext uri="{9D8B030D-6E8A-4147-A177-3AD203B41FA5}">
                      <a16:colId xmlns:a16="http://schemas.microsoft.com/office/drawing/2014/main" val="3904060610"/>
                    </a:ext>
                  </a:extLst>
                </a:gridCol>
                <a:gridCol w="1833152">
                  <a:extLst>
                    <a:ext uri="{9D8B030D-6E8A-4147-A177-3AD203B41FA5}">
                      <a16:colId xmlns:a16="http://schemas.microsoft.com/office/drawing/2014/main" val="1876786363"/>
                    </a:ext>
                  </a:extLst>
                </a:gridCol>
                <a:gridCol w="1695672">
                  <a:extLst>
                    <a:ext uri="{9D8B030D-6E8A-4147-A177-3AD203B41FA5}">
                      <a16:colId xmlns:a16="http://schemas.microsoft.com/office/drawing/2014/main" val="3089945949"/>
                    </a:ext>
                  </a:extLst>
                </a:gridCol>
                <a:gridCol w="1695672">
                  <a:extLst>
                    <a:ext uri="{9D8B030D-6E8A-4147-A177-3AD203B41FA5}">
                      <a16:colId xmlns:a16="http://schemas.microsoft.com/office/drawing/2014/main" val="393198393"/>
                    </a:ext>
                  </a:extLst>
                </a:gridCol>
              </a:tblGrid>
              <a:tr h="711128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項目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細項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產品目前狀況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可接受範圍</a:t>
                      </a:r>
                    </a:p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（競爭者）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最佳範圍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（目標）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94569862"/>
                  </a:ext>
                </a:extLst>
              </a:tr>
              <a:tr h="317177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產品描述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類別（小分子、胜肽、單株抗體、細胞療法等）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40520489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藥物作用標的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8413602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藥物作用機制 （</a:t>
                      </a:r>
                      <a:r>
                        <a:rPr lang="en-US" sz="1400" u="none" strike="noStrike" cap="none"/>
                        <a:t>mechanism of action, MOA</a:t>
                      </a:r>
                      <a:r>
                        <a:rPr lang="zh-TW" sz="1400" u="none" strike="noStrike" cap="none"/>
                        <a:t>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0745029"/>
                  </a:ext>
                </a:extLst>
              </a:tr>
              <a:tr h="317177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用途與用法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適應症（如果多於一個，標明優先開發者）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29964989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目標病患族群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28220652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現有療法（包括：手術、生活型態、或替代療法）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13954138"/>
                  </a:ext>
                </a:extLst>
              </a:tr>
              <a:tr h="317177">
                <a:tc rowSpan="2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候選藥物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標的專一性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15102186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有效性（體外、細胞、體內實驗）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03006568"/>
                  </a:ext>
                </a:extLst>
              </a:tr>
              <a:tr h="317177">
                <a:tc rowSpan="2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臨床前試驗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疾病動物模式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61407784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安全性</a:t>
                      </a:r>
                      <a:r>
                        <a:rPr lang="en-US" sz="1400" u="none" strike="noStrike" cap="none"/>
                        <a:t>/</a:t>
                      </a:r>
                      <a:r>
                        <a:rPr lang="zh-TW" sz="1400" u="none" strike="noStrike" cap="none"/>
                        <a:t>毒性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10746371"/>
                  </a:ext>
                </a:extLst>
              </a:tr>
              <a:tr h="317177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臨床藥理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吸收、分佈、代謝、排泄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67301426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血中半衰期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87753551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藥效（標的被活化或抑制程度）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90693251"/>
                  </a:ext>
                </a:extLst>
              </a:tr>
              <a:tr h="28674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蛋白質結合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55758502"/>
                  </a:ext>
                </a:extLst>
              </a:tr>
            </a:tbl>
          </a:graphicData>
        </a:graphic>
      </p:graphicFrame>
      <p:sp>
        <p:nvSpPr>
          <p:cNvPr id="4" name="Google Shape;486;p9">
            <a:extLst>
              <a:ext uri="{FF2B5EF4-FFF2-40B4-BE49-F238E27FC236}">
                <a16:creationId xmlns:a16="http://schemas.microsoft.com/office/drawing/2014/main" id="{BB45569F-3158-3162-FB60-0D1722B8066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01925"/>
            <a:ext cx="10972800" cy="625559"/>
          </a:xfrm>
        </p:spPr>
        <p:txBody>
          <a:bodyPr anchor="ctr"/>
          <a:lstStyle/>
          <a:p>
            <a:pPr lvl="0"/>
            <a:r>
              <a:rPr lang="en-US" sz="2800" b="1"/>
              <a:t>Target Product Profile 1/2 </a:t>
            </a:r>
            <a:r>
              <a:rPr lang="zh-TW" altLang="en-US" sz="2800" b="1"/>
              <a:t>新藥類填寫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91;p10">
            <a:extLst>
              <a:ext uri="{FF2B5EF4-FFF2-40B4-BE49-F238E27FC236}">
                <a16:creationId xmlns:a16="http://schemas.microsoft.com/office/drawing/2014/main" id="{DD425DF3-5446-2D0B-AD6D-6A7AEAC7DD8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sp>
        <p:nvSpPr>
          <p:cNvPr id="3" name="Google Shape;492;p10">
            <a:extLst>
              <a:ext uri="{FF2B5EF4-FFF2-40B4-BE49-F238E27FC236}">
                <a16:creationId xmlns:a16="http://schemas.microsoft.com/office/drawing/2014/main" id="{7E004CE8-3AA3-1B15-1004-C6A4E0620722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DCB1E7E-3775-48F1-A3AF-A5F11A04D6AD}" type="slidenum">
              <a:t>23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4" name="Google Shape;493;p10">
            <a:extLst>
              <a:ext uri="{FF2B5EF4-FFF2-40B4-BE49-F238E27FC236}">
                <a16:creationId xmlns:a16="http://schemas.microsoft.com/office/drawing/2014/main" id="{1FB184F3-7EF2-17F1-5F99-B43326CE8BC0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27485"/>
          <a:ext cx="10529453" cy="5289237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{E8B1032C-EA38-4F05-BA0D-38AFFFC7BED3}</a:tableStyleId>
              </a:tblPr>
              <a:tblGrid>
                <a:gridCol w="1235427">
                  <a:extLst>
                    <a:ext uri="{9D8B030D-6E8A-4147-A177-3AD203B41FA5}">
                      <a16:colId xmlns:a16="http://schemas.microsoft.com/office/drawing/2014/main" val="3748509599"/>
                    </a:ext>
                  </a:extLst>
                </a:gridCol>
                <a:gridCol w="4074273">
                  <a:extLst>
                    <a:ext uri="{9D8B030D-6E8A-4147-A177-3AD203B41FA5}">
                      <a16:colId xmlns:a16="http://schemas.microsoft.com/office/drawing/2014/main" val="3382416044"/>
                    </a:ext>
                  </a:extLst>
                </a:gridCol>
                <a:gridCol w="1831497">
                  <a:extLst>
                    <a:ext uri="{9D8B030D-6E8A-4147-A177-3AD203B41FA5}">
                      <a16:colId xmlns:a16="http://schemas.microsoft.com/office/drawing/2014/main" val="1779896768"/>
                    </a:ext>
                  </a:extLst>
                </a:gridCol>
                <a:gridCol w="1694127">
                  <a:extLst>
                    <a:ext uri="{9D8B030D-6E8A-4147-A177-3AD203B41FA5}">
                      <a16:colId xmlns:a16="http://schemas.microsoft.com/office/drawing/2014/main" val="2998174438"/>
                    </a:ext>
                  </a:extLst>
                </a:gridCol>
                <a:gridCol w="1694127">
                  <a:extLst>
                    <a:ext uri="{9D8B030D-6E8A-4147-A177-3AD203B41FA5}">
                      <a16:colId xmlns:a16="http://schemas.microsoft.com/office/drawing/2014/main" val="3346143947"/>
                    </a:ext>
                  </a:extLst>
                </a:gridCol>
              </a:tblGrid>
              <a:tr h="427628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項目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細項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產品目前狀況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可接受範圍</a:t>
                      </a:r>
                    </a:p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（競爭者）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最佳範圍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（目標）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37588895"/>
                  </a:ext>
                </a:extLst>
              </a:tr>
              <a:tr h="174879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劑量與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投藥方式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劑量、給藥頻率等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47438293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投藥方式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461727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劑型（</a:t>
                      </a:r>
                      <a:r>
                        <a:rPr lang="en-US" sz="1400" u="none" strike="noStrike" cap="none"/>
                        <a:t>excipients</a:t>
                      </a:r>
                      <a:r>
                        <a:rPr lang="zh-TW" sz="1400" u="none" strike="noStrike" cap="none"/>
                        <a:t>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55459340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保存期限、儲存環境等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8315949"/>
                  </a:ext>
                </a:extLst>
              </a:tr>
              <a:tr h="174879">
                <a:tc rowSpan="2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人體安全性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與毒性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了解專一性與非專一性安全性考量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78314297"/>
                  </a:ext>
                </a:extLst>
              </a:tr>
              <a:tr h="1993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療效與毒性安全劑量範圍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78249916"/>
                  </a:ext>
                </a:extLst>
              </a:tr>
              <a:tr h="174879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法規考量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臨床發展途徑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16880012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同適應症藥品的臨床試驗前例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08880333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是否可採用孤兒藥、快速通道等快速通關路徑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864446"/>
                  </a:ext>
                </a:extLst>
              </a:tr>
              <a:tr h="174879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智慧財產權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可實施性評估（</a:t>
                      </a:r>
                      <a:r>
                        <a:rPr lang="en-US" sz="1400" u="none" strike="noStrike" cap="none"/>
                        <a:t>freedom to operate</a:t>
                      </a:r>
                      <a:r>
                        <a:rPr lang="zh-TW" sz="1400" u="none" strike="noStrike" cap="none"/>
                        <a:t>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36562451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新專利佈局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5102445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預期出場方式（技轉或成立新創公司）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87737046"/>
                  </a:ext>
                </a:extLst>
              </a:tr>
              <a:tr h="174879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財務考量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物料成本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45909469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預計售價與現有療法比價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3719442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研發成本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86249246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預期投資收益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10420872"/>
                  </a:ext>
                </a:extLst>
              </a:tr>
            </a:tbl>
          </a:graphicData>
        </a:graphic>
      </p:graphicFrame>
      <p:sp>
        <p:nvSpPr>
          <p:cNvPr id="5" name="Google Shape;494;p10">
            <a:extLst>
              <a:ext uri="{FF2B5EF4-FFF2-40B4-BE49-F238E27FC236}">
                <a16:creationId xmlns:a16="http://schemas.microsoft.com/office/drawing/2014/main" id="{7B07E2C0-90B9-5113-865C-A3C0C9BC493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01925"/>
            <a:ext cx="10972800" cy="625559"/>
          </a:xfrm>
        </p:spPr>
        <p:txBody>
          <a:bodyPr anchor="ctr"/>
          <a:lstStyle/>
          <a:p>
            <a:pPr lvl="0"/>
            <a:r>
              <a:rPr lang="en-US" sz="2800" b="1"/>
              <a:t>Target Product Profile 2/2 </a:t>
            </a:r>
            <a:r>
              <a:rPr lang="zh-TW" altLang="en-US" sz="2800" b="1"/>
              <a:t>新藥類填寫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0;p11">
            <a:extLst>
              <a:ext uri="{FF2B5EF4-FFF2-40B4-BE49-F238E27FC236}">
                <a16:creationId xmlns:a16="http://schemas.microsoft.com/office/drawing/2014/main" id="{1EE03B13-AB4C-DEBD-D455-8AD0015C3A5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sp>
        <p:nvSpPr>
          <p:cNvPr id="3" name="Google Shape;501;p11">
            <a:extLst>
              <a:ext uri="{FF2B5EF4-FFF2-40B4-BE49-F238E27FC236}">
                <a16:creationId xmlns:a16="http://schemas.microsoft.com/office/drawing/2014/main" id="{C972711A-5434-E25C-BD75-C9564CE3503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AC84C2E-A46C-40AB-A44C-B14467F0A042}" type="slidenum">
              <a:t>24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4" name="Google Shape;502;p11">
            <a:extLst>
              <a:ext uri="{FF2B5EF4-FFF2-40B4-BE49-F238E27FC236}">
                <a16:creationId xmlns:a16="http://schemas.microsoft.com/office/drawing/2014/main" id="{F2BE714D-B461-B967-BE88-F2F7BFD31177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19639"/>
          <a:ext cx="10519074" cy="5106302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{E8B1032C-EA38-4F05-BA0D-38AFFFC7BED3}</a:tableStyleId>
              </a:tblPr>
              <a:tblGrid>
                <a:gridCol w="1234851">
                  <a:extLst>
                    <a:ext uri="{9D8B030D-6E8A-4147-A177-3AD203B41FA5}">
                      <a16:colId xmlns:a16="http://schemas.microsoft.com/office/drawing/2014/main" val="3898653777"/>
                    </a:ext>
                  </a:extLst>
                </a:gridCol>
                <a:gridCol w="4070424">
                  <a:extLst>
                    <a:ext uri="{9D8B030D-6E8A-4147-A177-3AD203B41FA5}">
                      <a16:colId xmlns:a16="http://schemas.microsoft.com/office/drawing/2014/main" val="3888919983"/>
                    </a:ext>
                  </a:extLst>
                </a:gridCol>
                <a:gridCol w="1829403">
                  <a:extLst>
                    <a:ext uri="{9D8B030D-6E8A-4147-A177-3AD203B41FA5}">
                      <a16:colId xmlns:a16="http://schemas.microsoft.com/office/drawing/2014/main" val="3408819280"/>
                    </a:ext>
                  </a:extLst>
                </a:gridCol>
                <a:gridCol w="1692197">
                  <a:extLst>
                    <a:ext uri="{9D8B030D-6E8A-4147-A177-3AD203B41FA5}">
                      <a16:colId xmlns:a16="http://schemas.microsoft.com/office/drawing/2014/main" val="3288451566"/>
                    </a:ext>
                  </a:extLst>
                </a:gridCol>
                <a:gridCol w="1692197">
                  <a:extLst>
                    <a:ext uri="{9D8B030D-6E8A-4147-A177-3AD203B41FA5}">
                      <a16:colId xmlns:a16="http://schemas.microsoft.com/office/drawing/2014/main" val="2328670921"/>
                    </a:ext>
                  </a:extLst>
                </a:gridCol>
              </a:tblGrid>
              <a:tr h="648199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項目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細項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產品目前狀況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最終產品規格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目標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1" i="0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47621" marR="47621" marT="0" marB="0"/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競爭者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類似品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1" i="0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48342079"/>
                  </a:ext>
                </a:extLst>
              </a:tr>
              <a:tr h="265047">
                <a:tc row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產品描述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器材的概述，包括預期用途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08122109"/>
                  </a:ext>
                </a:extLst>
              </a:tr>
              <a:tr h="3020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器材的操作原理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60390985"/>
                  </a:ext>
                </a:extLst>
              </a:tr>
              <a:tr h="3020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器材的分類與適用的分級規定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98113622"/>
                  </a:ext>
                </a:extLst>
              </a:tr>
              <a:tr h="3020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新穎性能的說明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49277253"/>
                  </a:ext>
                </a:extLst>
              </a:tr>
              <a:tr h="4028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擬與該器材結合使用之附件、其他醫療器材與其他非醫療器材產品的描述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82954213"/>
                  </a:ext>
                </a:extLst>
              </a:tr>
              <a:tr h="100702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器材關鍵功能要素的概述，如其零件</a:t>
                      </a:r>
                      <a:r>
                        <a:rPr lang="en-US" sz="1400" u="none" strike="noStrike" cap="none"/>
                        <a:t>/</a:t>
                      </a:r>
                      <a:r>
                        <a:rPr lang="zh-TW" sz="1400" u="none" strike="noStrike" cap="none"/>
                        <a:t>組件（包括軟體，若適用）、配方、構成、功能。若適用，應包括：器材的圖示（如架構圖、照片、工程圖），應清楚指示關鍵零件</a:t>
                      </a:r>
                      <a:r>
                        <a:rPr lang="en-US" sz="1400" u="none" strike="noStrike" cap="none"/>
                        <a:t>/</a:t>
                      </a:r>
                      <a:r>
                        <a:rPr lang="zh-TW" sz="1400" u="none" strike="noStrike" cap="none"/>
                        <a:t>組件，包括工程圖與架構圖的充分解說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12163324"/>
                  </a:ext>
                </a:extLst>
              </a:tr>
              <a:tr h="4451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器材關鍵功能要素所含材料的概述，以及與人體直接或間接接觸之材料的概述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90357165"/>
                  </a:ext>
                </a:extLst>
              </a:tr>
              <a:tr h="265047">
                <a:tc row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適應症及</a:t>
                      </a:r>
                    </a:p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使用方法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適應症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73954201"/>
                  </a:ext>
                </a:extLst>
              </a:tr>
              <a:tr h="4208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器材適用的病患群與病況，及其他考量，如選取病患的標準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7972139"/>
                  </a:ext>
                </a:extLst>
              </a:tr>
              <a:tr h="26504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使用於人體之位置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9185190"/>
                  </a:ext>
                </a:extLst>
              </a:tr>
              <a:tr h="26504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使用該醫療器材場所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04817416"/>
                  </a:ext>
                </a:extLst>
              </a:tr>
            </a:tbl>
          </a:graphicData>
        </a:graphic>
      </p:graphicFrame>
      <p:sp>
        <p:nvSpPr>
          <p:cNvPr id="5" name="Google Shape;503;p11">
            <a:extLst>
              <a:ext uri="{FF2B5EF4-FFF2-40B4-BE49-F238E27FC236}">
                <a16:creationId xmlns:a16="http://schemas.microsoft.com/office/drawing/2014/main" id="{343A2384-1EB5-D83C-AA0B-6758698CBD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/>
          <a:lstStyle/>
          <a:p>
            <a:pPr lvl="0"/>
            <a:r>
              <a:rPr lang="en-US" sz="2800" b="1"/>
              <a:t>Target Product Profile 1/2 </a:t>
            </a:r>
            <a:r>
              <a:rPr lang="zh-TW" altLang="en-US" sz="2800" b="1"/>
              <a:t>醫材類填寫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8;p12">
            <a:extLst>
              <a:ext uri="{FF2B5EF4-FFF2-40B4-BE49-F238E27FC236}">
                <a16:creationId xmlns:a16="http://schemas.microsoft.com/office/drawing/2014/main" id="{195EEC75-8FC9-35A4-259F-941287F1FA4E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sp>
        <p:nvSpPr>
          <p:cNvPr id="3" name="Google Shape;509;p12">
            <a:extLst>
              <a:ext uri="{FF2B5EF4-FFF2-40B4-BE49-F238E27FC236}">
                <a16:creationId xmlns:a16="http://schemas.microsoft.com/office/drawing/2014/main" id="{9261F526-AB82-0E34-F355-875237E87A0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F1697E2-7B0C-4356-B9EC-27AE6562F48A}" type="slidenum">
              <a:t>25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4" name="Google Shape;510;p12">
            <a:extLst>
              <a:ext uri="{FF2B5EF4-FFF2-40B4-BE49-F238E27FC236}">
                <a16:creationId xmlns:a16="http://schemas.microsoft.com/office/drawing/2014/main" id="{A0EDAAFF-3DBF-E7A2-826B-9FBA72C2F9BA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18871"/>
          <a:ext cx="10529462" cy="5024746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{E8B1032C-EA38-4F05-BA0D-38AFFFC7BED3}</a:tableStyleId>
              </a:tblPr>
              <a:tblGrid>
                <a:gridCol w="1236076">
                  <a:extLst>
                    <a:ext uri="{9D8B030D-6E8A-4147-A177-3AD203B41FA5}">
                      <a16:colId xmlns:a16="http://schemas.microsoft.com/office/drawing/2014/main" val="1612788318"/>
                    </a:ext>
                  </a:extLst>
                </a:gridCol>
                <a:gridCol w="4074447">
                  <a:extLst>
                    <a:ext uri="{9D8B030D-6E8A-4147-A177-3AD203B41FA5}">
                      <a16:colId xmlns:a16="http://schemas.microsoft.com/office/drawing/2014/main" val="2576719529"/>
                    </a:ext>
                  </a:extLst>
                </a:gridCol>
                <a:gridCol w="1831195">
                  <a:extLst>
                    <a:ext uri="{9D8B030D-6E8A-4147-A177-3AD203B41FA5}">
                      <a16:colId xmlns:a16="http://schemas.microsoft.com/office/drawing/2014/main" val="1000363120"/>
                    </a:ext>
                  </a:extLst>
                </a:gridCol>
                <a:gridCol w="1693871">
                  <a:extLst>
                    <a:ext uri="{9D8B030D-6E8A-4147-A177-3AD203B41FA5}">
                      <a16:colId xmlns:a16="http://schemas.microsoft.com/office/drawing/2014/main" val="2510942818"/>
                    </a:ext>
                  </a:extLst>
                </a:gridCol>
                <a:gridCol w="1693871">
                  <a:extLst>
                    <a:ext uri="{9D8B030D-6E8A-4147-A177-3AD203B41FA5}">
                      <a16:colId xmlns:a16="http://schemas.microsoft.com/office/drawing/2014/main" val="2014280849"/>
                    </a:ext>
                  </a:extLst>
                </a:gridCol>
              </a:tblGrid>
              <a:tr h="539998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項目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細項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產品目前狀況</a:t>
                      </a:r>
                      <a:endParaRPr lang="en-US" sz="16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最終產品規格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目標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1" i="0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47621" marR="47621" marT="0" marB="0"/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u="none" strike="noStrike" cap="none"/>
                        <a:t>競爭者</a:t>
                      </a:r>
                      <a:r>
                        <a:rPr lang="en-US" sz="1600" u="none" strike="noStrike" cap="none"/>
                        <a:t>(</a:t>
                      </a:r>
                      <a:r>
                        <a:rPr lang="zh-TW" sz="1600" u="none" strike="noStrike" cap="none"/>
                        <a:t>類似品</a:t>
                      </a:r>
                      <a:r>
                        <a:rPr lang="en-US" sz="1600" u="none" strike="noStrike" cap="none"/>
                        <a:t>)</a:t>
                      </a:r>
                      <a:endParaRPr lang="en-US" sz="1600" b="1" i="0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91327255"/>
                  </a:ext>
                </a:extLst>
              </a:tr>
              <a:tr h="414104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法規考量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母法</a:t>
                      </a:r>
                      <a:r>
                        <a:rPr lang="en-US" sz="1400" u="none" strike="noStrike" cap="none"/>
                        <a:t>-</a:t>
                      </a:r>
                      <a:r>
                        <a:rPr lang="zh-TW" sz="1400" u="none" strike="noStrike" cap="none"/>
                        <a:t>藥事法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03335714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醫療器材管理辦法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16423844"/>
                  </a:ext>
                </a:extLst>
              </a:tr>
              <a:tr h="4540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藥物優良製造準則第三編</a:t>
                      </a:r>
                      <a:r>
                        <a:rPr lang="en-US" sz="1400" u="none" strike="noStrike" cap="none"/>
                        <a:t>-</a:t>
                      </a:r>
                      <a:r>
                        <a:rPr lang="zh-TW" sz="1400" u="none" strike="noStrike" cap="none"/>
                        <a:t>醫療器材優良製造規範 （</a:t>
                      </a:r>
                      <a:r>
                        <a:rPr lang="en-US" sz="1400" u="none" strike="noStrike" cap="none"/>
                        <a:t>GMP</a:t>
                      </a:r>
                      <a:r>
                        <a:rPr lang="zh-TW" sz="1400" u="none" strike="noStrike" cap="none"/>
                        <a:t>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57083836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醫療器材查驗登記審查準則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60118884"/>
                  </a:ext>
                </a:extLst>
              </a:tr>
              <a:tr h="414104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智慧財產權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自由運用程度（</a:t>
                      </a:r>
                      <a:r>
                        <a:rPr lang="en-US" sz="1400" u="none" strike="noStrike" cap="none"/>
                        <a:t>Freedom to Operate, FTO</a:t>
                      </a:r>
                      <a:r>
                        <a:rPr lang="zh-TW" sz="1400" u="none" strike="noStrike" cap="none"/>
                        <a:t>）分析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44311014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可專利性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67267197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預期授權成果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65055495"/>
                  </a:ext>
                </a:extLst>
              </a:tr>
              <a:tr h="414104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相對競爭技術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相同治療目標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80346647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相同治療原理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08731396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相同適應症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 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212629"/>
                  </a:ext>
                </a:extLst>
              </a:tr>
            </a:tbl>
          </a:graphicData>
        </a:graphic>
      </p:graphicFrame>
      <p:sp>
        <p:nvSpPr>
          <p:cNvPr id="5" name="Google Shape;511;p12">
            <a:extLst>
              <a:ext uri="{FF2B5EF4-FFF2-40B4-BE49-F238E27FC236}">
                <a16:creationId xmlns:a16="http://schemas.microsoft.com/office/drawing/2014/main" id="{96CCC28D-18D4-1917-995A-B186F222AF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/>
          <a:lstStyle/>
          <a:p>
            <a:pPr lvl="0"/>
            <a:r>
              <a:rPr lang="en-US" sz="2800" b="1"/>
              <a:t>Target Product Profile 2/2 </a:t>
            </a:r>
            <a:r>
              <a:rPr lang="zh-TW" altLang="en-US" sz="2800" b="1"/>
              <a:t>醫材類填寫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16;p54">
            <a:extLst>
              <a:ext uri="{FF2B5EF4-FFF2-40B4-BE49-F238E27FC236}">
                <a16:creationId xmlns:a16="http://schemas.microsoft.com/office/drawing/2014/main" id="{FE9B172A-3358-20A0-0437-776DA9ED28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6492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17;p54">
            <a:extLst>
              <a:ext uri="{FF2B5EF4-FFF2-40B4-BE49-F238E27FC236}">
                <a16:creationId xmlns:a16="http://schemas.microsoft.com/office/drawing/2014/main" id="{7B2A63C1-A58C-8882-4FDC-48EC9B8AD1A8}"/>
              </a:ext>
            </a:extLst>
          </p:cNvPr>
          <p:cNvGraphicFramePr>
            <a:graphicFrameLocks noGrp="1"/>
          </p:cNvGraphicFramePr>
          <p:nvPr/>
        </p:nvGraphicFramePr>
        <p:xfrm>
          <a:off x="598438" y="1517519"/>
          <a:ext cx="10801386" cy="5193353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2160279">
                  <a:extLst>
                    <a:ext uri="{9D8B030D-6E8A-4147-A177-3AD203B41FA5}">
                      <a16:colId xmlns:a16="http://schemas.microsoft.com/office/drawing/2014/main" val="2160113614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3412899819"/>
                    </a:ext>
                  </a:extLst>
                </a:gridCol>
                <a:gridCol w="1056698">
                  <a:extLst>
                    <a:ext uri="{9D8B030D-6E8A-4147-A177-3AD203B41FA5}">
                      <a16:colId xmlns:a16="http://schemas.microsoft.com/office/drawing/2014/main" val="316625859"/>
                    </a:ext>
                  </a:extLst>
                </a:gridCol>
                <a:gridCol w="1103571">
                  <a:extLst>
                    <a:ext uri="{9D8B030D-6E8A-4147-A177-3AD203B41FA5}">
                      <a16:colId xmlns:a16="http://schemas.microsoft.com/office/drawing/2014/main" val="3537841933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112762351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508322221"/>
                    </a:ext>
                  </a:extLst>
                </a:gridCol>
              </a:tblGrid>
              <a:tr h="64955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Partners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（關鍵合作夥伴）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Activities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（關鍵活動）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Value Proposition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（價值主張）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Customer Relationships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（顧客關係）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Customer Segments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（目標客層）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extLst>
                  <a:ext uri="{0D108BD9-81ED-4DB2-BD59-A6C34878D82A}">
                    <a16:rowId xmlns:a16="http://schemas.microsoft.com/office/drawing/2014/main" val="3958741080"/>
                  </a:ext>
                </a:extLst>
              </a:tr>
              <a:tr h="927997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>
                  <a:txBody>
                    <a:bodyPr/>
                    <a:lstStyle/>
                    <a:p>
                      <a:pPr marL="198004" marR="0" lvl="0" indent="-10909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rowSpan="3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extLst>
                  <a:ext uri="{0D108BD9-81ED-4DB2-BD59-A6C34878D82A}">
                    <a16:rowId xmlns:a16="http://schemas.microsoft.com/office/drawing/2014/main" val="3368981345"/>
                  </a:ext>
                </a:extLst>
              </a:tr>
              <a:tr h="6119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Resources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（關鍵資源）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Channels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（通路）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3860742"/>
                  </a:ext>
                </a:extLst>
              </a:tr>
              <a:tr h="11109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071068"/>
                  </a:ext>
                </a:extLst>
              </a:tr>
              <a:tr h="464954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Cost Structure </a:t>
                      </a:r>
                      <a:r>
                        <a:rPr lang="zh-TW" sz="1400" u="none" strike="noStrike" cap="none"/>
                        <a:t>（成本結構）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Revenue Streams </a:t>
                      </a:r>
                      <a:r>
                        <a:rPr lang="zh-TW" sz="1400" u="none" strike="noStrike" cap="none"/>
                        <a:t>（收益流）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320786"/>
                  </a:ext>
                </a:extLst>
              </a:tr>
              <a:tr h="1427927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171116"/>
                  </a:ext>
                </a:extLst>
              </a:tr>
            </a:tbl>
          </a:graphicData>
        </a:graphic>
      </p:graphicFrame>
      <p:sp>
        <p:nvSpPr>
          <p:cNvPr id="4" name="Google Shape;518;p54">
            <a:extLst>
              <a:ext uri="{FF2B5EF4-FFF2-40B4-BE49-F238E27FC236}">
                <a16:creationId xmlns:a16="http://schemas.microsoft.com/office/drawing/2014/main" id="{7A622E40-DC5A-84F5-D7AE-631FA57FCC61}"/>
              </a:ext>
            </a:extLst>
          </p:cNvPr>
          <p:cNvSpPr txBox="1"/>
          <p:nvPr/>
        </p:nvSpPr>
        <p:spPr>
          <a:xfrm>
            <a:off x="5711077" y="324116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5" name="Google Shape;519;p54">
            <a:extLst>
              <a:ext uri="{FF2B5EF4-FFF2-40B4-BE49-F238E27FC236}">
                <a16:creationId xmlns:a16="http://schemas.microsoft.com/office/drawing/2014/main" id="{7FD70204-C1CD-13CE-72F0-E29FDF714D51}"/>
              </a:ext>
            </a:extLst>
          </p:cNvPr>
          <p:cNvSpPr txBox="1"/>
          <p:nvPr/>
        </p:nvSpPr>
        <p:spPr>
          <a:xfrm>
            <a:off x="10010412" y="324116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6" name="Google Shape;520;p54">
            <a:extLst>
              <a:ext uri="{FF2B5EF4-FFF2-40B4-BE49-F238E27FC236}">
                <a16:creationId xmlns:a16="http://schemas.microsoft.com/office/drawing/2014/main" id="{DBE5BA35-A8E1-2205-C589-646CAC30EFA2}"/>
              </a:ext>
            </a:extLst>
          </p:cNvPr>
          <p:cNvSpPr txBox="1"/>
          <p:nvPr/>
        </p:nvSpPr>
        <p:spPr>
          <a:xfrm>
            <a:off x="7913921" y="402748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7" name="Google Shape;521;p54">
            <a:extLst>
              <a:ext uri="{FF2B5EF4-FFF2-40B4-BE49-F238E27FC236}">
                <a16:creationId xmlns:a16="http://schemas.microsoft.com/office/drawing/2014/main" id="{472DAB4D-DE2F-72A7-D691-57B387B32BC2}"/>
              </a:ext>
            </a:extLst>
          </p:cNvPr>
          <p:cNvSpPr txBox="1"/>
          <p:nvPr/>
        </p:nvSpPr>
        <p:spPr>
          <a:xfrm>
            <a:off x="7913921" y="2354900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8" name="Google Shape;522;p54">
            <a:extLst>
              <a:ext uri="{FF2B5EF4-FFF2-40B4-BE49-F238E27FC236}">
                <a16:creationId xmlns:a16="http://schemas.microsoft.com/office/drawing/2014/main" id="{6E1BAB05-C440-7E25-EF11-B96648EFF16C}"/>
              </a:ext>
            </a:extLst>
          </p:cNvPr>
          <p:cNvSpPr txBox="1"/>
          <p:nvPr/>
        </p:nvSpPr>
        <p:spPr>
          <a:xfrm>
            <a:off x="8951436" y="595809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id="9" name="Google Shape;523;p54">
            <a:extLst>
              <a:ext uri="{FF2B5EF4-FFF2-40B4-BE49-F238E27FC236}">
                <a16:creationId xmlns:a16="http://schemas.microsoft.com/office/drawing/2014/main" id="{68DCB0B0-743D-E191-BA8F-B626A2D13D11}"/>
              </a:ext>
            </a:extLst>
          </p:cNvPr>
          <p:cNvSpPr txBox="1"/>
          <p:nvPr/>
        </p:nvSpPr>
        <p:spPr>
          <a:xfrm>
            <a:off x="2326699" y="595809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id="10" name="Google Shape;524;p54">
            <a:extLst>
              <a:ext uri="{FF2B5EF4-FFF2-40B4-BE49-F238E27FC236}">
                <a16:creationId xmlns:a16="http://schemas.microsoft.com/office/drawing/2014/main" id="{A5ED5CC3-CDC0-62BF-C41F-D221FFEB90C9}"/>
              </a:ext>
            </a:extLst>
          </p:cNvPr>
          <p:cNvSpPr txBox="1"/>
          <p:nvPr/>
        </p:nvSpPr>
        <p:spPr>
          <a:xfrm>
            <a:off x="3364214" y="402748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id="11" name="Google Shape;525;p54">
            <a:extLst>
              <a:ext uri="{FF2B5EF4-FFF2-40B4-BE49-F238E27FC236}">
                <a16:creationId xmlns:a16="http://schemas.microsoft.com/office/drawing/2014/main" id="{36E77775-C905-73E9-710A-F3943459034D}"/>
              </a:ext>
            </a:extLst>
          </p:cNvPr>
          <p:cNvSpPr txBox="1"/>
          <p:nvPr/>
        </p:nvSpPr>
        <p:spPr>
          <a:xfrm>
            <a:off x="3364214" y="2354900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08</a:t>
            </a:r>
          </a:p>
        </p:txBody>
      </p:sp>
      <p:sp>
        <p:nvSpPr>
          <p:cNvPr id="12" name="Google Shape;526;p54">
            <a:extLst>
              <a:ext uri="{FF2B5EF4-FFF2-40B4-BE49-F238E27FC236}">
                <a16:creationId xmlns:a16="http://schemas.microsoft.com/office/drawing/2014/main" id="{0F835D5C-DD52-0D5D-9C48-9D1782093BFA}"/>
              </a:ext>
            </a:extLst>
          </p:cNvPr>
          <p:cNvSpPr txBox="1"/>
          <p:nvPr/>
        </p:nvSpPr>
        <p:spPr>
          <a:xfrm>
            <a:off x="1311752" y="324116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09</a:t>
            </a:r>
          </a:p>
        </p:txBody>
      </p:sp>
      <p:cxnSp>
        <p:nvCxnSpPr>
          <p:cNvPr id="13" name="Google Shape;527;p54">
            <a:extLst>
              <a:ext uri="{FF2B5EF4-FFF2-40B4-BE49-F238E27FC236}">
                <a16:creationId xmlns:a16="http://schemas.microsoft.com/office/drawing/2014/main" id="{97A064FE-532C-47B2-9C3C-0EB37B86BEBB}"/>
              </a:ext>
            </a:extLst>
          </p:cNvPr>
          <p:cNvCxnSpPr>
            <a:stCxn id="4" idx="3"/>
            <a:endCxn id="5" idx="1"/>
          </p:cNvCxnSpPr>
          <p:nvPr/>
        </p:nvCxnSpPr>
        <p:spPr>
          <a:xfrm>
            <a:off x="6431157" y="3502773"/>
            <a:ext cx="3579255" cy="0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4" name="Google Shape;528;p54">
            <a:extLst>
              <a:ext uri="{FF2B5EF4-FFF2-40B4-BE49-F238E27FC236}">
                <a16:creationId xmlns:a16="http://schemas.microsoft.com/office/drawing/2014/main" id="{8E2A5320-7189-F445-D1D5-D91A0B4CAF08}"/>
              </a:ext>
            </a:extLst>
          </p:cNvPr>
          <p:cNvCxnSpPr>
            <a:stCxn id="5" idx="2"/>
            <a:endCxn id="6" idx="3"/>
          </p:cNvCxnSpPr>
          <p:nvPr/>
        </p:nvCxnSpPr>
        <p:spPr>
          <a:xfrm flipH="1">
            <a:off x="8634001" y="3764382"/>
            <a:ext cx="1736451" cy="524711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5" name="Google Shape;529;p54">
            <a:extLst>
              <a:ext uri="{FF2B5EF4-FFF2-40B4-BE49-F238E27FC236}">
                <a16:creationId xmlns:a16="http://schemas.microsoft.com/office/drawing/2014/main" id="{3E1E43D0-0420-AC6E-0F32-B78E25625128}"/>
              </a:ext>
            </a:extLst>
          </p:cNvPr>
          <p:cNvCxnSpPr>
            <a:stCxn id="6" idx="0"/>
            <a:endCxn id="7" idx="2"/>
          </p:cNvCxnSpPr>
          <p:nvPr/>
        </p:nvCxnSpPr>
        <p:spPr>
          <a:xfrm flipV="1">
            <a:off x="8273961" y="2878119"/>
            <a:ext cx="0" cy="1149364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6" name="Google Shape;530;p54">
            <a:extLst>
              <a:ext uri="{FF2B5EF4-FFF2-40B4-BE49-F238E27FC236}">
                <a16:creationId xmlns:a16="http://schemas.microsoft.com/office/drawing/2014/main" id="{E7F4B354-DAE4-B56F-50B5-4565BE8E5E7B}"/>
              </a:ext>
            </a:extLst>
          </p:cNvPr>
          <p:cNvCxnSpPr>
            <a:stCxn id="7" idx="3"/>
          </p:cNvCxnSpPr>
          <p:nvPr/>
        </p:nvCxnSpPr>
        <p:spPr>
          <a:xfrm>
            <a:off x="8634002" y="2616509"/>
            <a:ext cx="677406" cy="3135597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7" name="Google Shape;531;p54">
            <a:extLst>
              <a:ext uri="{FF2B5EF4-FFF2-40B4-BE49-F238E27FC236}">
                <a16:creationId xmlns:a16="http://schemas.microsoft.com/office/drawing/2014/main" id="{6C81ED74-C378-7D02-97F3-E354EF005B99}"/>
              </a:ext>
            </a:extLst>
          </p:cNvPr>
          <p:cNvCxnSpPr/>
          <p:nvPr/>
        </p:nvCxnSpPr>
        <p:spPr>
          <a:xfrm rot="10799991">
            <a:off x="3046808" y="6013816"/>
            <a:ext cx="5904655" cy="0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8" name="Google Shape;532;p54">
            <a:extLst>
              <a:ext uri="{FF2B5EF4-FFF2-40B4-BE49-F238E27FC236}">
                <a16:creationId xmlns:a16="http://schemas.microsoft.com/office/drawing/2014/main" id="{7ED4F83C-FBBB-A828-55EC-06D4C8667708}"/>
              </a:ext>
            </a:extLst>
          </p:cNvPr>
          <p:cNvCxnSpPr>
            <a:endCxn id="10" idx="2"/>
          </p:cNvCxnSpPr>
          <p:nvPr/>
        </p:nvCxnSpPr>
        <p:spPr>
          <a:xfrm rot="10800009" flipH="1">
            <a:off x="2686855" y="4550730"/>
            <a:ext cx="1037405" cy="1201495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9" name="Google Shape;533;p54">
            <a:extLst>
              <a:ext uri="{FF2B5EF4-FFF2-40B4-BE49-F238E27FC236}">
                <a16:creationId xmlns:a16="http://schemas.microsoft.com/office/drawing/2014/main" id="{E82F407C-6856-70B7-A4B1-4CCF4DE7F0A8}"/>
              </a:ext>
            </a:extLst>
          </p:cNvPr>
          <p:cNvCxnSpPr>
            <a:stCxn id="10" idx="0"/>
            <a:endCxn id="11" idx="2"/>
          </p:cNvCxnSpPr>
          <p:nvPr/>
        </p:nvCxnSpPr>
        <p:spPr>
          <a:xfrm flipV="1">
            <a:off x="3724254" y="2878119"/>
            <a:ext cx="0" cy="1149364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20" name="Google Shape;534;p54">
            <a:extLst>
              <a:ext uri="{FF2B5EF4-FFF2-40B4-BE49-F238E27FC236}">
                <a16:creationId xmlns:a16="http://schemas.microsoft.com/office/drawing/2014/main" id="{F7BD748D-86F2-463B-4528-E74C2778BC0B}"/>
              </a:ext>
            </a:extLst>
          </p:cNvPr>
          <p:cNvCxnSpPr>
            <a:stCxn id="11" idx="1"/>
            <a:endCxn id="12" idx="3"/>
          </p:cNvCxnSpPr>
          <p:nvPr/>
        </p:nvCxnSpPr>
        <p:spPr>
          <a:xfrm flipH="1">
            <a:off x="2031832" y="2616510"/>
            <a:ext cx="1332382" cy="886263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sp>
        <p:nvSpPr>
          <p:cNvPr id="21" name="Google Shape;535;p54">
            <a:extLst>
              <a:ext uri="{FF2B5EF4-FFF2-40B4-BE49-F238E27FC236}">
                <a16:creationId xmlns:a16="http://schemas.microsoft.com/office/drawing/2014/main" id="{C070EAC4-7B77-D2AB-4D39-1BFA9CB7906E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C2640B2-AE89-4295-A8C4-1A3B9B197F53}" type="slidenum">
              <a:t>26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0;p55">
            <a:extLst>
              <a:ext uri="{FF2B5EF4-FFF2-40B4-BE49-F238E27FC236}">
                <a16:creationId xmlns:a16="http://schemas.microsoft.com/office/drawing/2014/main" id="{5966346A-4653-A769-D815-B21F234F98D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6492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41;p55">
            <a:extLst>
              <a:ext uri="{FF2B5EF4-FFF2-40B4-BE49-F238E27FC236}">
                <a16:creationId xmlns:a16="http://schemas.microsoft.com/office/drawing/2014/main" id="{79862E45-E3D8-7CB6-F589-8A2C83E13E76}"/>
              </a:ext>
            </a:extLst>
          </p:cNvPr>
          <p:cNvGraphicFramePr>
            <a:graphicFrameLocks noGrp="1"/>
          </p:cNvGraphicFramePr>
          <p:nvPr/>
        </p:nvGraphicFramePr>
        <p:xfrm>
          <a:off x="706492" y="1497439"/>
          <a:ext cx="10785677" cy="5163753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3016578">
                  <a:extLst>
                    <a:ext uri="{9D8B030D-6E8A-4147-A177-3AD203B41FA5}">
                      <a16:colId xmlns:a16="http://schemas.microsoft.com/office/drawing/2014/main" val="2291223489"/>
                    </a:ext>
                  </a:extLst>
                </a:gridCol>
                <a:gridCol w="4536502">
                  <a:extLst>
                    <a:ext uri="{9D8B030D-6E8A-4147-A177-3AD203B41FA5}">
                      <a16:colId xmlns:a16="http://schemas.microsoft.com/office/drawing/2014/main" val="3717496451"/>
                    </a:ext>
                  </a:extLst>
                </a:gridCol>
                <a:gridCol w="3232596">
                  <a:extLst>
                    <a:ext uri="{9D8B030D-6E8A-4147-A177-3AD203B41FA5}">
                      <a16:colId xmlns:a16="http://schemas.microsoft.com/office/drawing/2014/main" val="3595446146"/>
                    </a:ext>
                  </a:extLst>
                </a:gridCol>
              </a:tblGrid>
              <a:tr h="6233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Value Proposition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（價值主張）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Customer Relationships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（顧客關係）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Customer Segments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（目標客層）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extLst>
                  <a:ext uri="{0D108BD9-81ED-4DB2-BD59-A6C34878D82A}">
                    <a16:rowId xmlns:a16="http://schemas.microsoft.com/office/drawing/2014/main" val="1159694512"/>
                  </a:ext>
                </a:extLst>
              </a:tr>
              <a:tr h="1875928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用來描述為特定客戶創造價值的需求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團隊該向客戶傳遞什麼樣的價值？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團隊正在幫助客戶解決哪一類難題</a:t>
                      </a:r>
                      <a:r>
                        <a:rPr lang="en-US" sz="1400" u="none" strike="noStrike" cap="none"/>
                        <a:t>(</a:t>
                      </a:r>
                      <a:r>
                        <a:rPr lang="zh-TW" sz="1400" u="none" strike="noStrike" cap="none"/>
                        <a:t>痛點</a:t>
                      </a:r>
                      <a:r>
                        <a:rPr lang="en-US" sz="1400" u="none" strike="noStrike" cap="none"/>
                        <a:t>)</a:t>
                      </a:r>
                      <a:r>
                        <a:rPr lang="zh-TW" sz="1400" u="none" strike="noStrike" cap="none"/>
                        <a:t>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團隊正在滿足哪些客戶需求？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團隊正在為誰創造價值？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誰是最重要的客戶？</a:t>
                      </a:r>
                      <a:r>
                        <a:rPr lang="en-US" sz="1400" u="none" strike="noStrike" cap="none"/>
                        <a:t> </a:t>
                      </a:r>
                    </a:p>
                  </a:txBody>
                  <a:tcPr marL="68570" marR="68570" marT="34299" marB="3429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用來描述團隊與特定客戶群體建立的關係類型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團隊每個客戶群體希望與團隊建立和保持何種關係？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哪些關係團隊已經建立了？ 這些關係成本如何？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如何把它們與商業模式的其餘部分進行整合？</a:t>
                      </a:r>
                      <a:r>
                        <a:rPr lang="en-US" sz="1400" u="none" strike="noStrike" cap="none"/>
                        <a:t> </a:t>
                      </a:r>
                    </a:p>
                  </a:txBody>
                  <a:tcPr marL="68570" marR="68570" marT="34299" marB="34299"/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目標用戶用來描述一個企業想要接觸和服務的人群或組織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細分團隊提供哪些系列的產品</a:t>
                      </a:r>
                      <a:r>
                        <a:rPr lang="en-US" sz="1400" u="none" strike="noStrike" cap="none"/>
                        <a:t>/</a:t>
                      </a:r>
                      <a:r>
                        <a:rPr lang="zh-TW" sz="1400" u="none" strike="noStrike" cap="none"/>
                        <a:t>服務給哪些目標客戶</a:t>
                      </a:r>
                      <a:r>
                        <a:rPr lang="en-US" sz="1400" u="none" strike="noStrike" cap="none"/>
                        <a:t>? </a:t>
                      </a:r>
                    </a:p>
                  </a:txBody>
                  <a:tcPr marL="68570" marR="68570" marT="34299" marB="34299"/>
                </a:tc>
                <a:extLst>
                  <a:ext uri="{0D108BD9-81ED-4DB2-BD59-A6C34878D82A}">
                    <a16:rowId xmlns:a16="http://schemas.microsoft.com/office/drawing/2014/main" val="3957245372"/>
                  </a:ext>
                </a:extLst>
              </a:tr>
              <a:tr h="5872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Channels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（通路）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8136727"/>
                  </a:ext>
                </a:extLst>
              </a:tr>
              <a:tr h="20771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用來描述團隊是如何溝通接觸其客戶而傳遞其價值主張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透過哪些通路可以接觸團隊的客戶？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如何接觸他們？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通路如何整合？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哪些通路最有效？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哪些通路成本效益最好？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如何把團隊的通路與客戶的日常活動進行整合？</a:t>
                      </a:r>
                      <a:r>
                        <a:rPr lang="en-US" sz="1400" u="none" strike="noStrike" cap="none"/>
                        <a:t> </a:t>
                      </a:r>
                    </a:p>
                  </a:txBody>
                  <a:tcPr marL="68570" marR="68570" marT="34299" marB="34299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6662308"/>
                  </a:ext>
                </a:extLst>
              </a:tr>
            </a:tbl>
          </a:graphicData>
        </a:graphic>
      </p:graphicFrame>
      <p:sp>
        <p:nvSpPr>
          <p:cNvPr id="4" name="Google Shape;542;p55">
            <a:extLst>
              <a:ext uri="{FF2B5EF4-FFF2-40B4-BE49-F238E27FC236}">
                <a16:creationId xmlns:a16="http://schemas.microsoft.com/office/drawing/2014/main" id="{CBF9D748-AF19-C9E0-CEAD-B96328137D38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CBDFA19-CFCA-4BA7-A35B-594EF2556FE7}" type="slidenum">
              <a:t>27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7;p56">
            <a:extLst>
              <a:ext uri="{FF2B5EF4-FFF2-40B4-BE49-F238E27FC236}">
                <a16:creationId xmlns:a16="http://schemas.microsoft.com/office/drawing/2014/main" id="{4B25EE65-FE41-AA02-595F-BD3BB0545C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6492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48;p56">
            <a:extLst>
              <a:ext uri="{FF2B5EF4-FFF2-40B4-BE49-F238E27FC236}">
                <a16:creationId xmlns:a16="http://schemas.microsoft.com/office/drawing/2014/main" id="{34516595-FEC3-7B27-013D-65AA269BAA90}"/>
              </a:ext>
            </a:extLst>
          </p:cNvPr>
          <p:cNvGraphicFramePr>
            <a:graphicFrameLocks noGrp="1"/>
          </p:cNvGraphicFramePr>
          <p:nvPr/>
        </p:nvGraphicFramePr>
        <p:xfrm>
          <a:off x="767995" y="1710010"/>
          <a:ext cx="10801350" cy="2035189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5400675">
                  <a:extLst>
                    <a:ext uri="{9D8B030D-6E8A-4147-A177-3AD203B41FA5}">
                      <a16:colId xmlns:a16="http://schemas.microsoft.com/office/drawing/2014/main" val="1824885407"/>
                    </a:ext>
                  </a:extLst>
                </a:gridCol>
                <a:gridCol w="5400675">
                  <a:extLst>
                    <a:ext uri="{9D8B030D-6E8A-4147-A177-3AD203B41FA5}">
                      <a16:colId xmlns:a16="http://schemas.microsoft.com/office/drawing/2014/main" val="1716373610"/>
                    </a:ext>
                  </a:extLst>
                </a:gridCol>
              </a:tblGrid>
              <a:tr h="4730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Cost Structure </a:t>
                      </a:r>
                      <a:r>
                        <a:rPr lang="zh-TW" sz="1400" u="none" strike="noStrike" cap="none"/>
                        <a:t>（成本結構）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Revenue Streams </a:t>
                      </a:r>
                      <a:r>
                        <a:rPr lang="zh-TW" sz="1400" u="none" strike="noStrike" cap="none"/>
                        <a:t>（收益流）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extLst>
                  <a:ext uri="{0D108BD9-81ED-4DB2-BD59-A6C34878D82A}">
                    <a16:rowId xmlns:a16="http://schemas.microsoft.com/office/drawing/2014/main" val="3942157031"/>
                  </a:ext>
                </a:extLst>
              </a:tr>
              <a:tr h="14528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營運一個商業模式所引發的所有成本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什麼是團隊商業模式中最重要的固定成本？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哪些核心資源花費最多？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哪些關鍵業務花費最多？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此商業模式的產品成本、營業費用（</a:t>
                      </a:r>
                      <a:r>
                        <a:rPr lang="en-US" sz="1400" u="none" strike="noStrike" cap="none"/>
                        <a:t>e.g. </a:t>
                      </a:r>
                      <a:r>
                        <a:rPr lang="zh-TW" sz="1400" u="none" strike="noStrike" cap="none"/>
                        <a:t>產品推廣費用、研發費用）裡有何項目？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用來描述團隊從每個客戶群體中獲取的現金收入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什麼樣的價值能讓客戶願意付費？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客戶現在付費買什麼？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客戶是如何支付費用的？ 客戶更願意如何支付費用？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每個收入來源占總收入的比例是多少？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產品</a:t>
                      </a:r>
                      <a:r>
                        <a:rPr lang="en-US" sz="1400" u="none" strike="noStrike" cap="none"/>
                        <a:t>/</a:t>
                      </a:r>
                      <a:r>
                        <a:rPr lang="zh-TW" sz="1400" u="none" strike="noStrike" cap="none"/>
                        <a:t>服務收入、權利金收入、其他收入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extLst>
                  <a:ext uri="{0D108BD9-81ED-4DB2-BD59-A6C34878D82A}">
                    <a16:rowId xmlns:a16="http://schemas.microsoft.com/office/drawing/2014/main" val="4220534098"/>
                  </a:ext>
                </a:extLst>
              </a:tr>
            </a:tbl>
          </a:graphicData>
        </a:graphic>
      </p:graphicFrame>
      <p:sp>
        <p:nvSpPr>
          <p:cNvPr id="4" name="Google Shape;549;p56">
            <a:extLst>
              <a:ext uri="{FF2B5EF4-FFF2-40B4-BE49-F238E27FC236}">
                <a16:creationId xmlns:a16="http://schemas.microsoft.com/office/drawing/2014/main" id="{49EB9C5A-E135-7A36-D22A-EEE86C75EC0E}"/>
              </a:ext>
            </a:extLst>
          </p:cNvPr>
          <p:cNvSpPr/>
          <p:nvPr/>
        </p:nvSpPr>
        <p:spPr>
          <a:xfrm>
            <a:off x="767995" y="4287420"/>
            <a:ext cx="10801350" cy="15243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重點：</a:t>
            </a:r>
          </a:p>
          <a:p>
            <a:pPr marL="285750" marR="0" lvl="0" indent="-28575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完整性：該分析基本可確定一款產品</a:t>
            </a:r>
            <a:r>
              <a:rPr lang="en-US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服務的商業模式的各層面，在此模式下能一目瞭然該產品商業模式是否完整或者存在漏洞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85750" marR="0" lvl="0" indent="-28575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一致性：可判斷商業模式的各方面是否一致。如，設計關鍵合作夥伴的假設與設計通路假設的一致性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85750" marR="0" lvl="0" indent="-28575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同步性：可清楚看到團隊各部門是否清楚正在做什麼，為什麼要這樣做，並可以幫助團隊內部及外部訊息的同步性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550;p56">
            <a:extLst>
              <a:ext uri="{FF2B5EF4-FFF2-40B4-BE49-F238E27FC236}">
                <a16:creationId xmlns:a16="http://schemas.microsoft.com/office/drawing/2014/main" id="{35022699-6E49-FAFA-65AC-DE1C42FDEC28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D57018-6513-4858-8856-F0C5B54311EB}" type="slidenum">
              <a:t>28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5;p57">
            <a:extLst>
              <a:ext uri="{FF2B5EF4-FFF2-40B4-BE49-F238E27FC236}">
                <a16:creationId xmlns:a16="http://schemas.microsoft.com/office/drawing/2014/main" id="{CF34558E-5583-332F-8890-1180DD7B4C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56;p57">
            <a:extLst>
              <a:ext uri="{FF2B5EF4-FFF2-40B4-BE49-F238E27FC236}">
                <a16:creationId xmlns:a16="http://schemas.microsoft.com/office/drawing/2014/main" id="{570238A9-8357-C940-F8FB-84028BCC2D1E}"/>
              </a:ext>
            </a:extLst>
          </p:cNvPr>
          <p:cNvGraphicFramePr>
            <a:graphicFrameLocks noGrp="1"/>
          </p:cNvGraphicFramePr>
          <p:nvPr/>
        </p:nvGraphicFramePr>
        <p:xfrm>
          <a:off x="695328" y="1983516"/>
          <a:ext cx="10801350" cy="3981014"/>
        </p:xfrm>
        <a:graphic>
          <a:graphicData uri="http://schemas.openxmlformats.org/drawingml/2006/table">
            <a:tbl>
              <a:tblPr firstRow="1" bandRow="1">
                <a:effectLst/>
                <a:tableStyleId>{E8B1032C-EA38-4F05-BA0D-38AFFFC7BED3}</a:tableStyleId>
              </a:tblPr>
              <a:tblGrid>
                <a:gridCol w="5400675">
                  <a:extLst>
                    <a:ext uri="{9D8B030D-6E8A-4147-A177-3AD203B41FA5}">
                      <a16:colId xmlns:a16="http://schemas.microsoft.com/office/drawing/2014/main" val="1258532763"/>
                    </a:ext>
                  </a:extLst>
                </a:gridCol>
                <a:gridCol w="5400675">
                  <a:extLst>
                    <a:ext uri="{9D8B030D-6E8A-4147-A177-3AD203B41FA5}">
                      <a16:colId xmlns:a16="http://schemas.microsoft.com/office/drawing/2014/main" val="3344428238"/>
                    </a:ext>
                  </a:extLst>
                </a:gridCol>
              </a:tblGrid>
              <a:tr h="6608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Partners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（關鍵合作夥伴）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Activities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（關鍵活動）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extLst>
                  <a:ext uri="{0D108BD9-81ED-4DB2-BD59-A6C34878D82A}">
                    <a16:rowId xmlns:a16="http://schemas.microsoft.com/office/drawing/2014/main" val="1590361181"/>
                  </a:ext>
                </a:extLst>
              </a:tr>
              <a:tr h="944200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讓商業模式有效運作所需的供應商與合作夥伴網路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誰是團隊的重要夥伴？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誰是團隊的重要供應商？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團隊正在從夥伴哪裡獲取哪些核心資源？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合作夥伴都執行哪些關鍵業務？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用來描述為了確保其商業模式可行，企業必須做的最重要的事情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如產品行銷、業務推廣等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團隊的價值主張需要哪些關鍵業務？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團隊的渠道通道需要哪些關鍵業務？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團隊的客戶關係呢？收入來源呢？</a:t>
                      </a:r>
                      <a:r>
                        <a:rPr lang="en-US" sz="1400" u="none" strike="noStrike" cap="none"/>
                        <a:t> </a:t>
                      </a:r>
                    </a:p>
                  </a:txBody>
                  <a:tcPr marL="68570" marR="68570" marT="34299" marB="34299"/>
                </a:tc>
                <a:extLst>
                  <a:ext uri="{0D108BD9-81ED-4DB2-BD59-A6C34878D82A}">
                    <a16:rowId xmlns:a16="http://schemas.microsoft.com/office/drawing/2014/main" val="2985047259"/>
                  </a:ext>
                </a:extLst>
              </a:tr>
              <a:tr h="6226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u="none" strike="noStrike" cap="none"/>
                        <a:t>Key Resources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（關鍵資源）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/>
                </a:tc>
                <a:extLst>
                  <a:ext uri="{0D108BD9-81ED-4DB2-BD59-A6C34878D82A}">
                    <a16:rowId xmlns:a16="http://schemas.microsoft.com/office/drawing/2014/main" val="615072653"/>
                  </a:ext>
                </a:extLst>
              </a:tr>
              <a:tr h="11303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/>
                        <a:t>用來描述讓商業模式有效運轉所必需的最重要因素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如資金、人才等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團隊的價值主張需要什麼樣的核心資源？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團隊的通路需要什麼樣的核心資源？</a:t>
                      </a:r>
                      <a:r>
                        <a:rPr lang="en-US" sz="1400" u="none" strike="noStrike" cap="none"/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u="none" strike="noStrike" cap="none"/>
                        <a:t>團隊的客戶關係？收入來源？</a:t>
                      </a:r>
                    </a:p>
                  </a:txBody>
                  <a:tcPr marL="68570" marR="68570" marT="34299" marB="34299"/>
                </a:tc>
                <a:extLst>
                  <a:ext uri="{0D108BD9-81ED-4DB2-BD59-A6C34878D82A}">
                    <a16:rowId xmlns:a16="http://schemas.microsoft.com/office/drawing/2014/main" val="838447583"/>
                  </a:ext>
                </a:extLst>
              </a:tr>
            </a:tbl>
          </a:graphicData>
        </a:graphic>
      </p:graphicFrame>
      <p:sp>
        <p:nvSpPr>
          <p:cNvPr id="4" name="Google Shape;557;p57">
            <a:extLst>
              <a:ext uri="{FF2B5EF4-FFF2-40B4-BE49-F238E27FC236}">
                <a16:creationId xmlns:a16="http://schemas.microsoft.com/office/drawing/2014/main" id="{E14F8240-B47D-3B3B-E6F9-BF13C86D85D7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33A3726-C79D-4462-8AB9-8F2A3FECB91B}" type="slidenum">
              <a:t>29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腦力激盪簡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腦力激盪簡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3_腦力激盪簡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4763</Words>
  <Application>Microsoft Office PowerPoint</Application>
  <PresentationFormat>寬螢幕</PresentationFormat>
  <Paragraphs>744</Paragraphs>
  <Slides>29</Slides>
  <Notes>29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29</vt:i4>
      </vt:variant>
    </vt:vector>
  </HeadingPairs>
  <TitlesOfParts>
    <vt:vector size="40" baseType="lpstr">
      <vt:lpstr>Microsoft YaHei</vt:lpstr>
      <vt:lpstr>Noto Sans Symbols</vt:lpstr>
      <vt:lpstr>MingLiu</vt:lpstr>
      <vt:lpstr>Microsoft JhengHei</vt:lpstr>
      <vt:lpstr>PMingLiu</vt:lpstr>
      <vt:lpstr>Arial</vt:lpstr>
      <vt:lpstr>Calibri</vt:lpstr>
      <vt:lpstr>Century Gothic</vt:lpstr>
      <vt:lpstr>腦力激盪簡報</vt:lpstr>
      <vt:lpstr>1_腦力激盪簡報</vt:lpstr>
      <vt:lpstr>3_腦力激盪簡報</vt:lpstr>
      <vt:lpstr>115年第1梯次科研創業計畫個案構想書(拔尖案)</vt:lpstr>
      <vt:lpstr>一、構想項目說明(以下為參考項目，團隊可自行編列順序)</vt:lpstr>
      <vt:lpstr>(一)核心技術原創性及技術發展里程碑</vt:lpstr>
      <vt:lpstr>(一)核心技術原創性及技術發展里程碑</vt:lpstr>
      <vt:lpstr>(一)核心技術原創性及技術發展里程碑</vt:lpstr>
      <vt:lpstr>(二)商業發展規劃 </vt:lpstr>
      <vt:lpstr>(二)商業發展規劃 </vt:lpstr>
      <vt:lpstr>創業里程碑</vt:lpstr>
      <vt:lpstr>預計公司經營模式</vt:lpstr>
      <vt:lpstr>(三)創業團隊組成</vt:lpstr>
      <vt:lpstr>產品化關鍵技術研發進度 (需對應查核點項目)</vt:lpstr>
      <vt:lpstr>科研成果之商品化進度 (需對應查核點項目)</vt:lpstr>
      <vt:lpstr>(四)自提查核點(拔尖) (預估申請經費總和需為個案經費表之總和)</vt:lpstr>
      <vt:lpstr>(四)自提查核點(拔尖) (預估申請經費總和需為個案經費表之總和)</vt:lpstr>
      <vt:lpstr>(五)個案經費表(經費請詳述工作項目及預估經費，拔尖案總額以1500萬為原則) </vt:lpstr>
      <vt:lpstr>二、本計畫「智財清單」</vt:lpstr>
      <vt:lpstr>二、本計畫「智財清單」</vt:lpstr>
      <vt:lpstr>附件一、計畫主持人過往研究成果</vt:lpstr>
      <vt:lpstr>附件一、計畫主持人過往研究成果(續)</vt:lpstr>
      <vt:lpstr>附件二、本計畫「智財調查」</vt:lpstr>
      <vt:lpstr>商業模式匯總（各團隊必填，新藥團隊選填）</vt:lpstr>
      <vt:lpstr>Target Product Profile 1/2 新藥類填寫</vt:lpstr>
      <vt:lpstr>Target Product Profile 2/2 新藥類填寫</vt:lpstr>
      <vt:lpstr>Target Product Profile 1/2 醫材類填寫</vt:lpstr>
      <vt:lpstr>Target Product Profile 2/2 醫材類填寫</vt:lpstr>
      <vt:lpstr>附錄、商業模式匯總說明（含建議順序） </vt:lpstr>
      <vt:lpstr>附錄、商業模式匯總說明（含建議順序） </vt:lpstr>
      <vt:lpstr>附錄、商業模式匯總說明（含建議順序） </vt:lpstr>
      <vt:lpstr>附錄、商業模式匯總說明（含建議順序）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115年第1梯次科研創業計畫個案構想書(拔尖案)</dc:title>
  <dc:creator>葉愷芸</dc:creator>
  <cp:lastModifiedBy>陳婉菱</cp:lastModifiedBy>
  <cp:revision>3</cp:revision>
  <cp:lastPrinted>2025-07-04T02:58:21Z</cp:lastPrinted>
  <dcterms:created xsi:type="dcterms:W3CDTF">2018-06-20T05:53:52Z</dcterms:created>
  <dcterms:modified xsi:type="dcterms:W3CDTF">2025-07-18T03:47:44Z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