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F102CEE-0AED-4EF7-86DC-66ECEE6DBB7A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ED7D31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ED7D31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  <a:tblStyle styleId="{75675C71-5932-4381-98D0-FD7BB7D68876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FE7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517EFE58-51E1-40D5-9E8B-A3524ADEC254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;n">
            <a:extLst>
              <a:ext uri="{FF2B5EF4-FFF2-40B4-BE49-F238E27FC236}">
                <a16:creationId xmlns:a16="http://schemas.microsoft.com/office/drawing/2014/main" id="{1EBAB6BC-53E8-4C2E-94D3-C9CC913E0F4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Google Shape;4;n">
            <a:extLst>
              <a:ext uri="{FF2B5EF4-FFF2-40B4-BE49-F238E27FC236}">
                <a16:creationId xmlns:a16="http://schemas.microsoft.com/office/drawing/2014/main" id="{6F510B86-7100-4469-BE11-54EC03AB21D9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46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Google Shape;5;n">
            <a:extLst>
              <a:ext uri="{FF2B5EF4-FFF2-40B4-BE49-F238E27FC236}">
                <a16:creationId xmlns:a16="http://schemas.microsoft.com/office/drawing/2014/main" id="{D436AF19-F650-4815-BCFA-4791D845369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9" y="1241426"/>
            <a:ext cx="5953128" cy="3349620"/>
          </a:xfrm>
          <a:prstGeom prst="rect">
            <a:avLst/>
          </a:prstGeom>
          <a:noFill/>
          <a:ln w="12701" cap="flat">
            <a:solidFill>
              <a:srgbClr val="000000"/>
            </a:solidFill>
            <a:prstDash val="solid"/>
            <a:round/>
          </a:ln>
        </p:spPr>
      </p:sp>
      <p:sp>
        <p:nvSpPr>
          <p:cNvPr id="5" name="Google Shape;6;n">
            <a:extLst>
              <a:ext uri="{FF2B5EF4-FFF2-40B4-BE49-F238E27FC236}">
                <a16:creationId xmlns:a16="http://schemas.microsoft.com/office/drawing/2014/main" id="{30CA8A12-3B3E-4198-8D64-4F528993B4FC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4" y="4777959"/>
            <a:ext cx="5438137" cy="390924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lvl="0"/>
            <a:endParaRPr lang="en-US"/>
          </a:p>
        </p:txBody>
      </p:sp>
      <p:sp>
        <p:nvSpPr>
          <p:cNvPr id="6" name="Google Shape;7;n">
            <a:extLst>
              <a:ext uri="{FF2B5EF4-FFF2-40B4-BE49-F238E27FC236}">
                <a16:creationId xmlns:a16="http://schemas.microsoft.com/office/drawing/2014/main" id="{ABA53729-09F1-4F2A-BD19-E57C97CCBAC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Google Shape;8;n">
            <a:extLst>
              <a:ext uri="{FF2B5EF4-FFF2-40B4-BE49-F238E27FC236}">
                <a16:creationId xmlns:a16="http://schemas.microsoft.com/office/drawing/2014/main" id="{56C21F5E-197B-4BE7-9388-56B37A40830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fld id="{A86B54AD-FA0A-40AF-8D29-E27B1E5FBC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00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457200" marR="0" lvl="0" indent="-22860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0" cap="none" spc="0" baseline="0">
        <a:solidFill>
          <a:srgbClr val="000000"/>
        </a:solidFill>
        <a:uFillTx/>
        <a:latin typeface="Microsoft JhengHei"/>
        <a:ea typeface="Microsoft JhengHei"/>
        <a:cs typeface="Microsoft JhengHei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27;p1:notes">
            <a:extLst>
              <a:ext uri="{FF2B5EF4-FFF2-40B4-BE49-F238E27FC236}">
                <a16:creationId xmlns:a16="http://schemas.microsoft.com/office/drawing/2014/main" id="{FE3C8FFA-414A-4025-89AA-818147B9C4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328;p1:notes">
            <a:extLst>
              <a:ext uri="{FF2B5EF4-FFF2-40B4-BE49-F238E27FC236}">
                <a16:creationId xmlns:a16="http://schemas.microsoft.com/office/drawing/2014/main" id="{4E96FB19-84FB-4516-8583-AAE0D534489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329;p1:notes">
            <a:extLst>
              <a:ext uri="{FF2B5EF4-FFF2-40B4-BE49-F238E27FC236}">
                <a16:creationId xmlns:a16="http://schemas.microsoft.com/office/drawing/2014/main" id="{417463DA-8E12-4221-8028-A01C958FC3A8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02EF583-3C03-471E-B29F-F2D1C0258268}" type="slidenum">
              <a:t>1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8;p2:notes">
            <a:extLst>
              <a:ext uri="{FF2B5EF4-FFF2-40B4-BE49-F238E27FC236}">
                <a16:creationId xmlns:a16="http://schemas.microsoft.com/office/drawing/2014/main" id="{C14C9A62-2139-4CFC-81F6-D3ECEAFB0D5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Google Shape;339;p2:notes">
            <a:extLst>
              <a:ext uri="{FF2B5EF4-FFF2-40B4-BE49-F238E27FC236}">
                <a16:creationId xmlns:a16="http://schemas.microsoft.com/office/drawing/2014/main" id="{C0FB44C9-EF51-45C2-8BB1-E3629935E1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45;p3:notes">
            <a:extLst>
              <a:ext uri="{FF2B5EF4-FFF2-40B4-BE49-F238E27FC236}">
                <a16:creationId xmlns:a16="http://schemas.microsoft.com/office/drawing/2014/main" id="{7840753E-FD24-4184-B340-B115AACC4D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346;p3:notes">
            <a:extLst>
              <a:ext uri="{FF2B5EF4-FFF2-40B4-BE49-F238E27FC236}">
                <a16:creationId xmlns:a16="http://schemas.microsoft.com/office/drawing/2014/main" id="{AC4F9160-BA99-4E25-907A-5899D57FE2F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347;p3:notes">
            <a:extLst>
              <a:ext uri="{FF2B5EF4-FFF2-40B4-BE49-F238E27FC236}">
                <a16:creationId xmlns:a16="http://schemas.microsoft.com/office/drawing/2014/main" id="{F52CE5D2-29A1-4720-843E-9AC934E634FE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3C2E0A9-66FE-4E3A-BED2-507BE3FABD0B}" type="slidenum">
              <a:t>3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3;p4:notes">
            <a:extLst>
              <a:ext uri="{FF2B5EF4-FFF2-40B4-BE49-F238E27FC236}">
                <a16:creationId xmlns:a16="http://schemas.microsoft.com/office/drawing/2014/main" id="{D0CBB2E0-43C5-45A4-A96A-1DCE446804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354;p4:notes">
            <a:extLst>
              <a:ext uri="{FF2B5EF4-FFF2-40B4-BE49-F238E27FC236}">
                <a16:creationId xmlns:a16="http://schemas.microsoft.com/office/drawing/2014/main" id="{36B2E909-E8C9-40D1-9088-D965462D591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355;p4:notes">
            <a:extLst>
              <a:ext uri="{FF2B5EF4-FFF2-40B4-BE49-F238E27FC236}">
                <a16:creationId xmlns:a16="http://schemas.microsoft.com/office/drawing/2014/main" id="{0D2B795C-DA7E-452B-9DCC-12A51350769A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3AA544A-9393-49C4-A076-F992760388B2}" type="slidenum">
              <a:t>4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1;p5:notes">
            <a:extLst>
              <a:ext uri="{FF2B5EF4-FFF2-40B4-BE49-F238E27FC236}">
                <a16:creationId xmlns:a16="http://schemas.microsoft.com/office/drawing/2014/main" id="{69711EC2-6AD7-4EB8-A7F4-4AB6C3173E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362;p5:notes">
            <a:extLst>
              <a:ext uri="{FF2B5EF4-FFF2-40B4-BE49-F238E27FC236}">
                <a16:creationId xmlns:a16="http://schemas.microsoft.com/office/drawing/2014/main" id="{E68B1F36-E8DA-4530-AB25-90FA9F37E12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363;p5:notes">
            <a:extLst>
              <a:ext uri="{FF2B5EF4-FFF2-40B4-BE49-F238E27FC236}">
                <a16:creationId xmlns:a16="http://schemas.microsoft.com/office/drawing/2014/main" id="{AFCABF14-CE0C-4BC6-AA3B-5818C3280014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B4F2618-0FB9-4A46-AABA-657AD8673A37}" type="slidenum">
              <a:t>5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9;p6:notes">
            <a:extLst>
              <a:ext uri="{FF2B5EF4-FFF2-40B4-BE49-F238E27FC236}">
                <a16:creationId xmlns:a16="http://schemas.microsoft.com/office/drawing/2014/main" id="{E8762EBB-770C-40D5-8DEE-E137C16BA7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370;p6:notes">
            <a:extLst>
              <a:ext uri="{FF2B5EF4-FFF2-40B4-BE49-F238E27FC236}">
                <a16:creationId xmlns:a16="http://schemas.microsoft.com/office/drawing/2014/main" id="{BDA54112-0BEC-48A4-8667-33867BE833A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371;p6:notes">
            <a:extLst>
              <a:ext uri="{FF2B5EF4-FFF2-40B4-BE49-F238E27FC236}">
                <a16:creationId xmlns:a16="http://schemas.microsoft.com/office/drawing/2014/main" id="{03E36E53-C1DE-4D36-B562-DD02EE845708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13CB1A9-6EC3-4BB2-854B-71FF506983FD}" type="slidenum">
              <a:t>6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7;p7:notes">
            <a:extLst>
              <a:ext uri="{FF2B5EF4-FFF2-40B4-BE49-F238E27FC236}">
                <a16:creationId xmlns:a16="http://schemas.microsoft.com/office/drawing/2014/main" id="{76844D75-4D51-45D5-84D3-A6CEC323D34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Google Shape;378;p7:notes">
            <a:extLst>
              <a:ext uri="{FF2B5EF4-FFF2-40B4-BE49-F238E27FC236}">
                <a16:creationId xmlns:a16="http://schemas.microsoft.com/office/drawing/2014/main" id="{C1E135F5-7E40-40D9-9DEC-E9D430B5FD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4;p8:notes">
            <a:extLst>
              <a:ext uri="{FF2B5EF4-FFF2-40B4-BE49-F238E27FC236}">
                <a16:creationId xmlns:a16="http://schemas.microsoft.com/office/drawing/2014/main" id="{D93C12CD-97CC-4B94-9BE3-7579A5A28A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ln>
            <a:noFill/>
            <a:prstDash val="solid"/>
          </a:ln>
        </p:spPr>
      </p:sp>
      <p:sp>
        <p:nvSpPr>
          <p:cNvPr id="3" name="Google Shape;385;p8:notes">
            <a:extLst>
              <a:ext uri="{FF2B5EF4-FFF2-40B4-BE49-F238E27FC236}">
                <a16:creationId xmlns:a16="http://schemas.microsoft.com/office/drawing/2014/main" id="{27674A47-B81F-4209-951C-36F9A319384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386;p8:notes">
            <a:extLst>
              <a:ext uri="{FF2B5EF4-FFF2-40B4-BE49-F238E27FC236}">
                <a16:creationId xmlns:a16="http://schemas.microsoft.com/office/drawing/2014/main" id="{6C079A14-E05D-4E1B-A5E8-8B70DAD1ABE9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1612582-6D5D-429E-8CCC-E3A2174F0EB0}" type="slidenum">
              <a:t>8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3;p9:notes">
            <a:extLst>
              <a:ext uri="{FF2B5EF4-FFF2-40B4-BE49-F238E27FC236}">
                <a16:creationId xmlns:a16="http://schemas.microsoft.com/office/drawing/2014/main" id="{C0EC43BC-4455-4586-98DD-8228688586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ln>
            <a:noFill/>
            <a:prstDash val="solid"/>
          </a:ln>
        </p:spPr>
      </p:sp>
      <p:sp>
        <p:nvSpPr>
          <p:cNvPr id="3" name="Google Shape;394;p9:notes">
            <a:extLst>
              <a:ext uri="{FF2B5EF4-FFF2-40B4-BE49-F238E27FC236}">
                <a16:creationId xmlns:a16="http://schemas.microsoft.com/office/drawing/2014/main" id="{BF7088C3-C764-4EA5-941E-F95E226CD84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395;p9:notes">
            <a:extLst>
              <a:ext uri="{FF2B5EF4-FFF2-40B4-BE49-F238E27FC236}">
                <a16:creationId xmlns:a16="http://schemas.microsoft.com/office/drawing/2014/main" id="{636814F7-3D63-4B37-A533-6C5654D4575D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97CA9E0-428E-4A47-B25E-2A67713481A2}" type="slidenum">
              <a:t>9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02;p10:notes">
            <a:extLst>
              <a:ext uri="{FF2B5EF4-FFF2-40B4-BE49-F238E27FC236}">
                <a16:creationId xmlns:a16="http://schemas.microsoft.com/office/drawing/2014/main" id="{10D816B7-7419-47EE-85D9-6685113CD1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403;p10:notes">
            <a:extLst>
              <a:ext uri="{FF2B5EF4-FFF2-40B4-BE49-F238E27FC236}">
                <a16:creationId xmlns:a16="http://schemas.microsoft.com/office/drawing/2014/main" id="{7FEA9A4F-2CA2-47EB-BC77-4C9482C394B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404;p10:notes">
            <a:extLst>
              <a:ext uri="{FF2B5EF4-FFF2-40B4-BE49-F238E27FC236}">
                <a16:creationId xmlns:a16="http://schemas.microsoft.com/office/drawing/2014/main" id="{3117675A-1643-4818-8DCB-2770EC93ACB0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459707D-BF77-4765-9976-1CB72493827C}" type="slidenum">
              <a:t>10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0;p11:notes">
            <a:extLst>
              <a:ext uri="{FF2B5EF4-FFF2-40B4-BE49-F238E27FC236}">
                <a16:creationId xmlns:a16="http://schemas.microsoft.com/office/drawing/2014/main" id="{21EDA26F-D57F-444C-85E2-9F961C4272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411;p11:notes">
            <a:extLst>
              <a:ext uri="{FF2B5EF4-FFF2-40B4-BE49-F238E27FC236}">
                <a16:creationId xmlns:a16="http://schemas.microsoft.com/office/drawing/2014/main" id="{ECDCB0E8-E085-4F66-972F-A1016B7A5B7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412;p11:notes">
            <a:extLst>
              <a:ext uri="{FF2B5EF4-FFF2-40B4-BE49-F238E27FC236}">
                <a16:creationId xmlns:a16="http://schemas.microsoft.com/office/drawing/2014/main" id="{355B9AF6-151E-438F-BAAB-EFC57B8C9F4D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AEC41B9-47DC-4731-AC1C-2637451A67AA}" type="slidenum">
              <a:t>11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8;p12:notes">
            <a:extLst>
              <a:ext uri="{FF2B5EF4-FFF2-40B4-BE49-F238E27FC236}">
                <a16:creationId xmlns:a16="http://schemas.microsoft.com/office/drawing/2014/main" id="{6BCE350C-3F29-40DE-8B73-1BDA31A741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419;p12:notes">
            <a:extLst>
              <a:ext uri="{FF2B5EF4-FFF2-40B4-BE49-F238E27FC236}">
                <a16:creationId xmlns:a16="http://schemas.microsoft.com/office/drawing/2014/main" id="{B2E3F199-4884-4CA3-A01A-D41B4D19F82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420;p12:notes">
            <a:extLst>
              <a:ext uri="{FF2B5EF4-FFF2-40B4-BE49-F238E27FC236}">
                <a16:creationId xmlns:a16="http://schemas.microsoft.com/office/drawing/2014/main" id="{E5F6DE83-B342-400C-829F-E098805785E2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DFD8ECC-B7B4-46BA-B386-EB0074778386}" type="slidenum">
              <a:t>12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28;p13:notes">
            <a:extLst>
              <a:ext uri="{FF2B5EF4-FFF2-40B4-BE49-F238E27FC236}">
                <a16:creationId xmlns:a16="http://schemas.microsoft.com/office/drawing/2014/main" id="{616AB36C-535A-4EE8-9DB2-8256058546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429;p13:notes">
            <a:extLst>
              <a:ext uri="{FF2B5EF4-FFF2-40B4-BE49-F238E27FC236}">
                <a16:creationId xmlns:a16="http://schemas.microsoft.com/office/drawing/2014/main" id="{8BCB816D-6916-4FA8-8D59-DE431FF2BAD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430;p13:notes">
            <a:extLst>
              <a:ext uri="{FF2B5EF4-FFF2-40B4-BE49-F238E27FC236}">
                <a16:creationId xmlns:a16="http://schemas.microsoft.com/office/drawing/2014/main" id="{81DB3D2F-CBF2-418F-B13F-7BB8601089FC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D3FC3B-E7CB-4277-9026-49FBA65DAA0E}" type="slidenum">
              <a:t>13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1;p14:notes">
            <a:extLst>
              <a:ext uri="{FF2B5EF4-FFF2-40B4-BE49-F238E27FC236}">
                <a16:creationId xmlns:a16="http://schemas.microsoft.com/office/drawing/2014/main" id="{83B89635-79BF-4371-84BF-E15008A33E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442;p14:notes">
            <a:extLst>
              <a:ext uri="{FF2B5EF4-FFF2-40B4-BE49-F238E27FC236}">
                <a16:creationId xmlns:a16="http://schemas.microsoft.com/office/drawing/2014/main" id="{900BCCE8-14E0-4A5E-A947-10ABCBBE05A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443;p14:notes">
            <a:extLst>
              <a:ext uri="{FF2B5EF4-FFF2-40B4-BE49-F238E27FC236}">
                <a16:creationId xmlns:a16="http://schemas.microsoft.com/office/drawing/2014/main" id="{6ADAC886-71A1-4471-BEA3-993F2CD48E75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F9BE02A-54AC-47B5-8F05-8CAD5B97FB00}" type="slidenum">
              <a:t>14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54;p15:notes">
            <a:extLst>
              <a:ext uri="{FF2B5EF4-FFF2-40B4-BE49-F238E27FC236}">
                <a16:creationId xmlns:a16="http://schemas.microsoft.com/office/drawing/2014/main" id="{DAE15F4B-00D4-4BA9-8BCB-7F72451F8D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455;p15:notes">
            <a:extLst>
              <a:ext uri="{FF2B5EF4-FFF2-40B4-BE49-F238E27FC236}">
                <a16:creationId xmlns:a16="http://schemas.microsoft.com/office/drawing/2014/main" id="{58A896B6-63DA-42EE-B44F-418E3A0F685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456;p15:notes">
            <a:extLst>
              <a:ext uri="{FF2B5EF4-FFF2-40B4-BE49-F238E27FC236}">
                <a16:creationId xmlns:a16="http://schemas.microsoft.com/office/drawing/2014/main" id="{DA94CCB1-5D17-4874-A7F4-2DF37C568611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85101B3-31F3-4741-B73D-15B43A9DAEE8}" type="slidenum">
              <a:t>15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66;p16:notes">
            <a:extLst>
              <a:ext uri="{FF2B5EF4-FFF2-40B4-BE49-F238E27FC236}">
                <a16:creationId xmlns:a16="http://schemas.microsoft.com/office/drawing/2014/main" id="{359713D3-07AE-4A32-9EFE-625626BF6B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  <a:ln>
            <a:noFill/>
            <a:prstDash val="solid"/>
          </a:ln>
        </p:spPr>
      </p:sp>
      <p:sp>
        <p:nvSpPr>
          <p:cNvPr id="3" name="Google Shape;467;p16:notes">
            <a:extLst>
              <a:ext uri="{FF2B5EF4-FFF2-40B4-BE49-F238E27FC236}">
                <a16:creationId xmlns:a16="http://schemas.microsoft.com/office/drawing/2014/main" id="{029ED633-C665-4F97-883F-DD8E841C160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Google Shape;468;p16:notes">
            <a:extLst>
              <a:ext uri="{FF2B5EF4-FFF2-40B4-BE49-F238E27FC236}">
                <a16:creationId xmlns:a16="http://schemas.microsoft.com/office/drawing/2014/main" id="{0C7D131E-5226-4190-8BF2-0B67F7BA0D04}"/>
              </a:ext>
            </a:extLst>
          </p:cNvPr>
          <p:cNvSpPr txBox="1"/>
          <p:nvPr/>
        </p:nvSpPr>
        <p:spPr>
          <a:xfrm>
            <a:off x="3850556" y="9430198"/>
            <a:ext cx="2945520" cy="498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8F2ED34-3B2A-470A-A4BA-3F6F33A434A1}" type="slidenum">
              <a:t>16</a:t>
            </a:fld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6;p17:notes">
            <a:extLst>
              <a:ext uri="{FF2B5EF4-FFF2-40B4-BE49-F238E27FC236}">
                <a16:creationId xmlns:a16="http://schemas.microsoft.com/office/drawing/2014/main" id="{1833F8AC-0369-4CEC-ACC6-53BD1399B6F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679682" y="4777922"/>
            <a:ext cx="5438156" cy="3909242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3" name="Google Shape;477;p17:notes">
            <a:extLst>
              <a:ext uri="{FF2B5EF4-FFF2-40B4-BE49-F238E27FC236}">
                <a16:creationId xmlns:a16="http://schemas.microsoft.com/office/drawing/2014/main" id="{359062C5-64A7-47EB-B31C-F588B68020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0688" y="1241426"/>
            <a:ext cx="5956301" cy="3349620"/>
          </a:xfr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4;p28">
            <a:extLst>
              <a:ext uri="{FF2B5EF4-FFF2-40B4-BE49-F238E27FC236}">
                <a16:creationId xmlns:a16="http://schemas.microsoft.com/office/drawing/2014/main" id="{16111AF4-77A1-4616-B83F-5CF5B6FF5385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25;p28">
              <a:extLst>
                <a:ext uri="{FF2B5EF4-FFF2-40B4-BE49-F238E27FC236}">
                  <a16:creationId xmlns:a16="http://schemas.microsoft.com/office/drawing/2014/main" id="{3D7D3933-5964-4710-A1EB-F8E2325EC08C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26;p28">
              <a:extLst>
                <a:ext uri="{FF2B5EF4-FFF2-40B4-BE49-F238E27FC236}">
                  <a16:creationId xmlns:a16="http://schemas.microsoft.com/office/drawing/2014/main" id="{D7C1FA24-AFA0-4A34-B152-AB44345BA5ED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27;p28">
            <a:extLst>
              <a:ext uri="{FF2B5EF4-FFF2-40B4-BE49-F238E27FC236}">
                <a16:creationId xmlns:a16="http://schemas.microsoft.com/office/drawing/2014/main" id="{23E5A6C5-122B-45AE-A483-0F0BA4106CBE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28;p28">
            <a:extLst>
              <a:ext uri="{FF2B5EF4-FFF2-40B4-BE49-F238E27FC236}">
                <a16:creationId xmlns:a16="http://schemas.microsoft.com/office/drawing/2014/main" id="{ABB941A0-59D3-4534-8CC9-1AD3EE655D67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29;p28">
            <a:extLst>
              <a:ext uri="{FF2B5EF4-FFF2-40B4-BE49-F238E27FC236}">
                <a16:creationId xmlns:a16="http://schemas.microsoft.com/office/drawing/2014/main" id="{45424D24-38AA-4A0B-9FC9-1CF3BEB6579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30;p28">
            <a:extLst>
              <a:ext uri="{FF2B5EF4-FFF2-40B4-BE49-F238E27FC236}">
                <a16:creationId xmlns:a16="http://schemas.microsoft.com/office/drawing/2014/main" id="{5C0C2DDE-DA78-42A5-A4C3-B9DF54BA267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31;p28">
            <a:extLst>
              <a:ext uri="{FF2B5EF4-FFF2-40B4-BE49-F238E27FC236}">
                <a16:creationId xmlns:a16="http://schemas.microsoft.com/office/drawing/2014/main" id="{0129E389-538C-4D05-B8D4-A4EC9ECF3B3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32;p28">
            <a:extLst>
              <a:ext uri="{FF2B5EF4-FFF2-40B4-BE49-F238E27FC236}">
                <a16:creationId xmlns:a16="http://schemas.microsoft.com/office/drawing/2014/main" id="{4AD5C7C4-6D92-4C3F-BB8A-A703BA0C959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33;p28">
            <a:extLst>
              <a:ext uri="{FF2B5EF4-FFF2-40B4-BE49-F238E27FC236}">
                <a16:creationId xmlns:a16="http://schemas.microsoft.com/office/drawing/2014/main" id="{2A30E7FB-B7F5-4FEE-94DD-7553C9928D1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939BA2-CE51-49AF-8B82-32189A042C5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227607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;p29">
            <a:extLst>
              <a:ext uri="{FF2B5EF4-FFF2-40B4-BE49-F238E27FC236}">
                <a16:creationId xmlns:a16="http://schemas.microsoft.com/office/drawing/2014/main" id="{78F1A6F7-2562-47D2-86D0-64D5FA25526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36;p29">
            <a:extLst>
              <a:ext uri="{FF2B5EF4-FFF2-40B4-BE49-F238E27FC236}">
                <a16:creationId xmlns:a16="http://schemas.microsoft.com/office/drawing/2014/main" id="{D17D4B7E-DE72-4963-A8C1-7A90D0FAB18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37;p29">
            <a:extLst>
              <a:ext uri="{FF2B5EF4-FFF2-40B4-BE49-F238E27FC236}">
                <a16:creationId xmlns:a16="http://schemas.microsoft.com/office/drawing/2014/main" id="{FF45BD5D-2C6C-46B9-8BED-3AA05FF6FF6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38;p29">
            <a:extLst>
              <a:ext uri="{FF2B5EF4-FFF2-40B4-BE49-F238E27FC236}">
                <a16:creationId xmlns:a16="http://schemas.microsoft.com/office/drawing/2014/main" id="{5C29A71D-78E1-4D5E-A37C-C5444C8C9D0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39;p29">
            <a:extLst>
              <a:ext uri="{FF2B5EF4-FFF2-40B4-BE49-F238E27FC236}">
                <a16:creationId xmlns:a16="http://schemas.microsoft.com/office/drawing/2014/main" id="{F7079F3C-3AB4-422F-9114-21F0330A917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A07E43-9BCA-4A87-BD3A-A449543B610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6789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;p30">
            <a:extLst>
              <a:ext uri="{FF2B5EF4-FFF2-40B4-BE49-F238E27FC236}">
                <a16:creationId xmlns:a16="http://schemas.microsoft.com/office/drawing/2014/main" id="{5DFD4011-8B16-4A63-BEC0-D288655EC3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42;p30">
            <a:extLst>
              <a:ext uri="{FF2B5EF4-FFF2-40B4-BE49-F238E27FC236}">
                <a16:creationId xmlns:a16="http://schemas.microsoft.com/office/drawing/2014/main" id="{95AD87D1-2256-41DD-9F6A-C9E63BB527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43;p30">
            <a:extLst>
              <a:ext uri="{FF2B5EF4-FFF2-40B4-BE49-F238E27FC236}">
                <a16:creationId xmlns:a16="http://schemas.microsoft.com/office/drawing/2014/main" id="{73B252E2-A0F1-4A64-9108-7684AE35A0F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44;p30">
            <a:extLst>
              <a:ext uri="{FF2B5EF4-FFF2-40B4-BE49-F238E27FC236}">
                <a16:creationId xmlns:a16="http://schemas.microsoft.com/office/drawing/2014/main" id="{B6ABBF5C-FA1B-4C8C-9C3B-3DD1564640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45;p30">
            <a:extLst>
              <a:ext uri="{FF2B5EF4-FFF2-40B4-BE49-F238E27FC236}">
                <a16:creationId xmlns:a16="http://schemas.microsoft.com/office/drawing/2014/main" id="{76C16D0B-F086-412D-A5A7-43552357961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6C9FF9-5B73-40A9-A41A-D143243E3AD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534107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;p31">
            <a:extLst>
              <a:ext uri="{FF2B5EF4-FFF2-40B4-BE49-F238E27FC236}">
                <a16:creationId xmlns:a16="http://schemas.microsoft.com/office/drawing/2014/main" id="{F57164B3-AFC2-4A52-902D-2E2552DB5A4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48;p31">
            <a:extLst>
              <a:ext uri="{FF2B5EF4-FFF2-40B4-BE49-F238E27FC236}">
                <a16:creationId xmlns:a16="http://schemas.microsoft.com/office/drawing/2014/main" id="{2CD97054-F4B0-49B5-A841-D31E08FE7D1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49;p31">
            <a:extLst>
              <a:ext uri="{FF2B5EF4-FFF2-40B4-BE49-F238E27FC236}">
                <a16:creationId xmlns:a16="http://schemas.microsoft.com/office/drawing/2014/main" id="{96E28C37-E5D7-4C57-AEE4-2079C4E45B4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50;p31">
            <a:extLst>
              <a:ext uri="{FF2B5EF4-FFF2-40B4-BE49-F238E27FC236}">
                <a16:creationId xmlns:a16="http://schemas.microsoft.com/office/drawing/2014/main" id="{0953DFD9-6C87-40A6-B56C-C278FAA94FB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51;p31">
            <a:extLst>
              <a:ext uri="{FF2B5EF4-FFF2-40B4-BE49-F238E27FC236}">
                <a16:creationId xmlns:a16="http://schemas.microsoft.com/office/drawing/2014/main" id="{2F736ADB-ECDF-4E24-AADF-09A5B7513E5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52;p31">
            <a:extLst>
              <a:ext uri="{FF2B5EF4-FFF2-40B4-BE49-F238E27FC236}">
                <a16:creationId xmlns:a16="http://schemas.microsoft.com/office/drawing/2014/main" id="{BD890436-616E-4282-AAFB-FBBC21BD7D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E05FE0-48D5-43B9-BBC4-C8678B58E6F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62877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;p32">
            <a:extLst>
              <a:ext uri="{FF2B5EF4-FFF2-40B4-BE49-F238E27FC236}">
                <a16:creationId xmlns:a16="http://schemas.microsoft.com/office/drawing/2014/main" id="{9140F4B2-5AB5-42EE-9EF9-3C8AA563F12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55;p32">
            <a:extLst>
              <a:ext uri="{FF2B5EF4-FFF2-40B4-BE49-F238E27FC236}">
                <a16:creationId xmlns:a16="http://schemas.microsoft.com/office/drawing/2014/main" id="{9E3EA17E-0703-46D6-B0E1-2877717CADC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56;p32">
            <a:extLst>
              <a:ext uri="{FF2B5EF4-FFF2-40B4-BE49-F238E27FC236}">
                <a16:creationId xmlns:a16="http://schemas.microsoft.com/office/drawing/2014/main" id="{3C690B34-FF88-41ED-A339-C759B3C5491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57;p32">
            <a:extLst>
              <a:ext uri="{FF2B5EF4-FFF2-40B4-BE49-F238E27FC236}">
                <a16:creationId xmlns:a16="http://schemas.microsoft.com/office/drawing/2014/main" id="{70736E46-8E77-4875-933B-0CD832602BF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58;p32">
            <a:extLst>
              <a:ext uri="{FF2B5EF4-FFF2-40B4-BE49-F238E27FC236}">
                <a16:creationId xmlns:a16="http://schemas.microsoft.com/office/drawing/2014/main" id="{2E029262-A818-40FB-8244-8F3228ACD671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59;p32">
            <a:extLst>
              <a:ext uri="{FF2B5EF4-FFF2-40B4-BE49-F238E27FC236}">
                <a16:creationId xmlns:a16="http://schemas.microsoft.com/office/drawing/2014/main" id="{1E13701A-C9C8-4B83-BAEE-7C955520B2B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60;p32">
            <a:extLst>
              <a:ext uri="{FF2B5EF4-FFF2-40B4-BE49-F238E27FC236}">
                <a16:creationId xmlns:a16="http://schemas.microsoft.com/office/drawing/2014/main" id="{FC4B19A2-7BA4-4E73-B814-02DECF82AC5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61;p32">
            <a:extLst>
              <a:ext uri="{FF2B5EF4-FFF2-40B4-BE49-F238E27FC236}">
                <a16:creationId xmlns:a16="http://schemas.microsoft.com/office/drawing/2014/main" id="{861521E3-EE0E-4F26-95A2-23FC7C8B00E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D418C0-4F86-4AF9-9A23-529EF2BA7DA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726575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3;p33">
            <a:extLst>
              <a:ext uri="{FF2B5EF4-FFF2-40B4-BE49-F238E27FC236}">
                <a16:creationId xmlns:a16="http://schemas.microsoft.com/office/drawing/2014/main" id="{478FC15C-8CBD-44DB-9298-149C7BFE6F7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4;p33">
            <a:extLst>
              <a:ext uri="{FF2B5EF4-FFF2-40B4-BE49-F238E27FC236}">
                <a16:creationId xmlns:a16="http://schemas.microsoft.com/office/drawing/2014/main" id="{B22D1DE3-1B7F-4D44-A0DE-2B84442EEF9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65;p33">
            <a:extLst>
              <a:ext uri="{FF2B5EF4-FFF2-40B4-BE49-F238E27FC236}">
                <a16:creationId xmlns:a16="http://schemas.microsoft.com/office/drawing/2014/main" id="{4FFCD099-17E9-4D4F-A978-99E5464E35A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66;p33">
            <a:extLst>
              <a:ext uri="{FF2B5EF4-FFF2-40B4-BE49-F238E27FC236}">
                <a16:creationId xmlns:a16="http://schemas.microsoft.com/office/drawing/2014/main" id="{96C4E0E4-D311-456F-AD5A-1FC1BB9048A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3C18D4F-46E2-4741-8670-5D58DA4BFEF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4492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8;p34">
            <a:extLst>
              <a:ext uri="{FF2B5EF4-FFF2-40B4-BE49-F238E27FC236}">
                <a16:creationId xmlns:a16="http://schemas.microsoft.com/office/drawing/2014/main" id="{C4FE0EF7-0D98-483F-A170-25F526AEC68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9;p34">
            <a:extLst>
              <a:ext uri="{FF2B5EF4-FFF2-40B4-BE49-F238E27FC236}">
                <a16:creationId xmlns:a16="http://schemas.microsoft.com/office/drawing/2014/main" id="{02D7CBEC-6386-41F8-B06C-0EA5779CEF6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70;p34">
            <a:extLst>
              <a:ext uri="{FF2B5EF4-FFF2-40B4-BE49-F238E27FC236}">
                <a16:creationId xmlns:a16="http://schemas.microsoft.com/office/drawing/2014/main" id="{C0A24351-9138-4F79-9BDA-C4BC4E34D40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EDADE3-BBA3-4A0E-8A01-614D99885E4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757791"/>
      </p:ext>
    </p:extLst>
  </p:cSld>
  <p:clrMapOvr>
    <a:masterClrMapping/>
  </p:clrMapOvr>
  <p:transition spd="med">
    <p:fad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2;p35">
            <a:extLst>
              <a:ext uri="{FF2B5EF4-FFF2-40B4-BE49-F238E27FC236}">
                <a16:creationId xmlns:a16="http://schemas.microsoft.com/office/drawing/2014/main" id="{7D658890-2496-4D85-A240-940AA134F97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73;p35">
            <a:extLst>
              <a:ext uri="{FF2B5EF4-FFF2-40B4-BE49-F238E27FC236}">
                <a16:creationId xmlns:a16="http://schemas.microsoft.com/office/drawing/2014/main" id="{EB31D9AB-2285-4BA5-BE07-A666DC0D933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74;p35">
            <a:extLst>
              <a:ext uri="{FF2B5EF4-FFF2-40B4-BE49-F238E27FC236}">
                <a16:creationId xmlns:a16="http://schemas.microsoft.com/office/drawing/2014/main" id="{7D676742-3702-4DC1-BD3B-52666A86BE5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75;p35">
            <a:extLst>
              <a:ext uri="{FF2B5EF4-FFF2-40B4-BE49-F238E27FC236}">
                <a16:creationId xmlns:a16="http://schemas.microsoft.com/office/drawing/2014/main" id="{D65E0C43-2FE7-43A4-8E3B-0A731421AB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76;p35">
            <a:extLst>
              <a:ext uri="{FF2B5EF4-FFF2-40B4-BE49-F238E27FC236}">
                <a16:creationId xmlns:a16="http://schemas.microsoft.com/office/drawing/2014/main" id="{CE44D980-B83D-45E6-941B-BFE14A6103B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77;p35">
            <a:extLst>
              <a:ext uri="{FF2B5EF4-FFF2-40B4-BE49-F238E27FC236}">
                <a16:creationId xmlns:a16="http://schemas.microsoft.com/office/drawing/2014/main" id="{03B6076A-964C-4DD7-9E5D-EBBC48C2CCB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D31903-2DFC-4CC5-A8C8-D554A961AA7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98402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9;p36">
            <a:extLst>
              <a:ext uri="{FF2B5EF4-FFF2-40B4-BE49-F238E27FC236}">
                <a16:creationId xmlns:a16="http://schemas.microsoft.com/office/drawing/2014/main" id="{BE35E196-3C41-4536-80ED-38BD10CF1DE2}"/>
              </a:ext>
            </a:extLst>
          </p:cNvPr>
          <p:cNvSpPr/>
          <p:nvPr/>
        </p:nvSpPr>
        <p:spPr>
          <a:xfrm rot="11220033" flipH="1">
            <a:off x="4220970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3921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80;p36">
            <a:extLst>
              <a:ext uri="{FF2B5EF4-FFF2-40B4-BE49-F238E27FC236}">
                <a16:creationId xmlns:a16="http://schemas.microsoft.com/office/drawing/2014/main" id="{BDEBACED-285C-48FE-B65B-119606E73C5E}"/>
              </a:ext>
            </a:extLst>
          </p:cNvPr>
          <p:cNvSpPr/>
          <p:nvPr/>
        </p:nvSpPr>
        <p:spPr>
          <a:xfrm rot="11220033" flipH="1">
            <a:off x="10672145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5882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81;p36">
            <a:extLst>
              <a:ext uri="{FF2B5EF4-FFF2-40B4-BE49-F238E27FC236}">
                <a16:creationId xmlns:a16="http://schemas.microsoft.com/office/drawing/2014/main" id="{DF7F1AF6-04AC-4680-B251-A077349AEE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83;p36">
            <a:extLst>
              <a:ext uri="{FF2B5EF4-FFF2-40B4-BE49-F238E27FC236}">
                <a16:creationId xmlns:a16="http://schemas.microsoft.com/office/drawing/2014/main" id="{3209F8AF-8BE5-43DB-9340-155EE59E241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84;p36">
            <a:extLst>
              <a:ext uri="{FF2B5EF4-FFF2-40B4-BE49-F238E27FC236}">
                <a16:creationId xmlns:a16="http://schemas.microsoft.com/office/drawing/2014/main" id="{D1A914E3-396E-4B96-99F7-F4AF69AEEE6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85;p36">
            <a:extLst>
              <a:ext uri="{FF2B5EF4-FFF2-40B4-BE49-F238E27FC236}">
                <a16:creationId xmlns:a16="http://schemas.microsoft.com/office/drawing/2014/main" id="{062E8D33-0F63-4EB5-90D4-441E2493A8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86;p36">
            <a:extLst>
              <a:ext uri="{FF2B5EF4-FFF2-40B4-BE49-F238E27FC236}">
                <a16:creationId xmlns:a16="http://schemas.microsoft.com/office/drawing/2014/main" id="{0BF3B24C-F45D-48AA-8895-400325DA9C4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1048EE78-FD1F-4A20-84DB-2A5A782EFFD2}" type="slidenum">
              <a:t>‹#›</a:t>
            </a:fld>
            <a:endParaRPr lang="en-US"/>
          </a:p>
        </p:txBody>
      </p:sp>
      <p:sp>
        <p:nvSpPr>
          <p:cNvPr id="9" name="Google Shape;87;p36">
            <a:extLst>
              <a:ext uri="{FF2B5EF4-FFF2-40B4-BE49-F238E27FC236}">
                <a16:creationId xmlns:a16="http://schemas.microsoft.com/office/drawing/2014/main" id="{FEA02F35-D4D9-4B7D-957C-05ED2DD12B77}"/>
              </a:ext>
            </a:extLst>
          </p:cNvPr>
          <p:cNvSpPr/>
          <p:nvPr/>
        </p:nvSpPr>
        <p:spPr>
          <a:xfrm rot="10800009" flipH="1">
            <a:off x="-12711" y="5816570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3921"/>
                </a:srgbClr>
              </a:gs>
              <a:gs pos="100000">
                <a:srgbClr val="CAE00E">
                  <a:alpha val="54117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88;p36">
            <a:extLst>
              <a:ext uri="{FF2B5EF4-FFF2-40B4-BE49-F238E27FC236}">
                <a16:creationId xmlns:a16="http://schemas.microsoft.com/office/drawing/2014/main" id="{63B1E9BC-6167-4157-BC86-1A87FDF2DC25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019"/>
                </a:srgbClr>
              </a:gs>
              <a:gs pos="100000">
                <a:srgbClr val="80B814">
                  <a:alpha val="43921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2488681656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0;p37">
            <a:extLst>
              <a:ext uri="{FF2B5EF4-FFF2-40B4-BE49-F238E27FC236}">
                <a16:creationId xmlns:a16="http://schemas.microsoft.com/office/drawing/2014/main" id="{9FFE2D94-2137-49BF-9367-E7850D37804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1;p37">
            <a:extLst>
              <a:ext uri="{FF2B5EF4-FFF2-40B4-BE49-F238E27FC236}">
                <a16:creationId xmlns:a16="http://schemas.microsoft.com/office/drawing/2014/main" id="{D130A9F0-B7A0-4B94-BE25-726B1F96740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2;p37">
            <a:extLst>
              <a:ext uri="{FF2B5EF4-FFF2-40B4-BE49-F238E27FC236}">
                <a16:creationId xmlns:a16="http://schemas.microsoft.com/office/drawing/2014/main" id="{13ECA0A5-B228-49AF-9761-5A3E4B9B25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3;p37">
            <a:extLst>
              <a:ext uri="{FF2B5EF4-FFF2-40B4-BE49-F238E27FC236}">
                <a16:creationId xmlns:a16="http://schemas.microsoft.com/office/drawing/2014/main" id="{03CAD772-6E95-4992-992C-19AD0D3E11B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94;p37">
            <a:extLst>
              <a:ext uri="{FF2B5EF4-FFF2-40B4-BE49-F238E27FC236}">
                <a16:creationId xmlns:a16="http://schemas.microsoft.com/office/drawing/2014/main" id="{A31633A4-1068-4438-B5DD-72712EDB13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99467F-243F-4155-9D0F-65126987DD7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090977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6;p38">
            <a:extLst>
              <a:ext uri="{FF2B5EF4-FFF2-40B4-BE49-F238E27FC236}">
                <a16:creationId xmlns:a16="http://schemas.microsoft.com/office/drawing/2014/main" id="{82D620CC-7F1E-4E01-A043-1B03CD8B7E4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7;p38">
            <a:extLst>
              <a:ext uri="{FF2B5EF4-FFF2-40B4-BE49-F238E27FC236}">
                <a16:creationId xmlns:a16="http://schemas.microsoft.com/office/drawing/2014/main" id="{EA2A6536-79BE-426A-9B44-E731D2CCFAD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8;p38">
            <a:extLst>
              <a:ext uri="{FF2B5EF4-FFF2-40B4-BE49-F238E27FC236}">
                <a16:creationId xmlns:a16="http://schemas.microsoft.com/office/drawing/2014/main" id="{CFE14147-8402-4861-A5A2-CA805874B9A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9;p38">
            <a:extLst>
              <a:ext uri="{FF2B5EF4-FFF2-40B4-BE49-F238E27FC236}">
                <a16:creationId xmlns:a16="http://schemas.microsoft.com/office/drawing/2014/main" id="{406332E7-239E-430C-AB0E-456E46BC444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00;p38">
            <a:extLst>
              <a:ext uri="{FF2B5EF4-FFF2-40B4-BE49-F238E27FC236}">
                <a16:creationId xmlns:a16="http://schemas.microsoft.com/office/drawing/2014/main" id="{72EB8119-0AE5-4DEA-AEC3-83CAC12DEF8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A2AE3A-C637-4EE2-8EE6-5562A302C58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224746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2;p15">
            <a:extLst>
              <a:ext uri="{FF2B5EF4-FFF2-40B4-BE49-F238E27FC236}">
                <a16:creationId xmlns:a16="http://schemas.microsoft.com/office/drawing/2014/main" id="{C9F1F2D8-30F8-412E-9D76-B70B987249E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484" y="704161"/>
            <a:ext cx="10972800" cy="1143000"/>
          </a:xfrm>
        </p:spPr>
        <p:txBody>
          <a:bodyPr tIns="0" anchor="ctr"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3;p15">
            <a:extLst>
              <a:ext uri="{FF2B5EF4-FFF2-40B4-BE49-F238E27FC236}">
                <a16:creationId xmlns:a16="http://schemas.microsoft.com/office/drawing/2014/main" id="{16AD36AE-0E73-4F2F-A930-7B2FDB04335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484" y="1604515"/>
            <a:ext cx="5354278" cy="1896840"/>
          </a:xfrm>
        </p:spPr>
        <p:txBody>
          <a:bodyPr lIns="0" tIns="0" rIns="0" bIns="0"/>
          <a:lstStyle>
            <a:lvl1pPr indent="-228600">
              <a:spcBef>
                <a:spcPts val="0"/>
              </a:spcBef>
              <a:buNone/>
              <a:defRPr/>
            </a:lvl1pPr>
          </a:lstStyle>
          <a:p>
            <a:pPr lvl="0"/>
            <a:endParaRPr lang="zh-TW"/>
          </a:p>
        </p:txBody>
      </p:sp>
      <p:sp>
        <p:nvSpPr>
          <p:cNvPr id="4" name="Google Shape;94;p15">
            <a:extLst>
              <a:ext uri="{FF2B5EF4-FFF2-40B4-BE49-F238E27FC236}">
                <a16:creationId xmlns:a16="http://schemas.microsoft.com/office/drawing/2014/main" id="{AC82190A-E642-4E88-BC73-525B0DA76D38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31956" y="1604515"/>
            <a:ext cx="5354278" cy="1896840"/>
          </a:xfrm>
        </p:spPr>
        <p:txBody>
          <a:bodyPr lIns="0" tIns="0" rIns="0" bIns="0"/>
          <a:lstStyle>
            <a:lvl1pPr indent="-228600">
              <a:spcBef>
                <a:spcPts val="0"/>
              </a:spcBef>
              <a:buNone/>
              <a:defRPr/>
            </a:lvl1pPr>
          </a:lstStyle>
          <a:p>
            <a:pPr lvl="0"/>
            <a:endParaRPr lang="zh-TW"/>
          </a:p>
        </p:txBody>
      </p:sp>
      <p:sp>
        <p:nvSpPr>
          <p:cNvPr id="5" name="Google Shape;95;p15">
            <a:extLst>
              <a:ext uri="{FF2B5EF4-FFF2-40B4-BE49-F238E27FC236}">
                <a16:creationId xmlns:a16="http://schemas.microsoft.com/office/drawing/2014/main" id="{61516035-5BF9-4FC5-AC86-67CF55499A55}"/>
              </a:ext>
            </a:extLst>
          </p:cNvPr>
          <p:cNvSpPr txBox="1">
            <a:spLocks noGrp="1"/>
          </p:cNvSpPr>
          <p:nvPr>
            <p:ph idx="3"/>
          </p:nvPr>
        </p:nvSpPr>
        <p:spPr>
          <a:xfrm>
            <a:off x="609484" y="3682078"/>
            <a:ext cx="5354278" cy="1896840"/>
          </a:xfrm>
        </p:spPr>
        <p:txBody>
          <a:bodyPr lIns="0" tIns="0" rIns="0" bIns="0"/>
          <a:lstStyle>
            <a:lvl1pPr indent="-228600">
              <a:spcBef>
                <a:spcPts val="0"/>
              </a:spcBef>
              <a:buNone/>
              <a:defRPr/>
            </a:lvl1pPr>
          </a:lstStyle>
          <a:p>
            <a:pPr lvl="0"/>
            <a:endParaRPr lang="zh-TW"/>
          </a:p>
        </p:txBody>
      </p:sp>
      <p:sp>
        <p:nvSpPr>
          <p:cNvPr id="6" name="Google Shape;96;p15">
            <a:extLst>
              <a:ext uri="{FF2B5EF4-FFF2-40B4-BE49-F238E27FC236}">
                <a16:creationId xmlns:a16="http://schemas.microsoft.com/office/drawing/2014/main" id="{935D43D8-9766-4003-85F4-E37BC11B15F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231956" y="3682078"/>
            <a:ext cx="5354278" cy="1896840"/>
          </a:xfrm>
        </p:spPr>
        <p:txBody>
          <a:bodyPr lIns="0" tIns="0" rIns="0" bIns="0"/>
          <a:lstStyle>
            <a:lvl1pPr indent="-228600">
              <a:spcBef>
                <a:spcPts val="0"/>
              </a:spcBef>
              <a:buNone/>
              <a:defRPr/>
            </a:lvl1pPr>
          </a:lstStyle>
          <a:p>
            <a:pPr lvl="0"/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94483191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0;p27">
            <a:extLst>
              <a:ext uri="{FF2B5EF4-FFF2-40B4-BE49-F238E27FC236}">
                <a16:creationId xmlns:a16="http://schemas.microsoft.com/office/drawing/2014/main" id="{059AED8C-7BD8-4FB0-BCC4-69C02ED20D16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1;p27">
              <a:extLst>
                <a:ext uri="{FF2B5EF4-FFF2-40B4-BE49-F238E27FC236}">
                  <a16:creationId xmlns:a16="http://schemas.microsoft.com/office/drawing/2014/main" id="{C850FC0B-EA27-48A5-8BA1-24867C486BF6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2;p27">
              <a:extLst>
                <a:ext uri="{FF2B5EF4-FFF2-40B4-BE49-F238E27FC236}">
                  <a16:creationId xmlns:a16="http://schemas.microsoft.com/office/drawing/2014/main" id="{3263218D-C071-4FD4-A5ED-2F34B112DCEA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3;p27">
                <a:extLst>
                  <a:ext uri="{FF2B5EF4-FFF2-40B4-BE49-F238E27FC236}">
                    <a16:creationId xmlns:a16="http://schemas.microsoft.com/office/drawing/2014/main" id="{450067A0-97FD-47C2-A5EB-9A6D9F03919B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3921"/>
                    </a:srgbClr>
                  </a:gs>
                  <a:gs pos="100000">
                    <a:srgbClr val="CAE00E">
                      <a:alpha val="54117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4;p27">
                <a:extLst>
                  <a:ext uri="{FF2B5EF4-FFF2-40B4-BE49-F238E27FC236}">
                    <a16:creationId xmlns:a16="http://schemas.microsoft.com/office/drawing/2014/main" id="{5FD88A50-BE2E-4774-BBD9-07C7D1F0BAC4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019"/>
                    </a:srgbClr>
                  </a:gs>
                  <a:gs pos="100000">
                    <a:srgbClr val="80B814">
                      <a:alpha val="43921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5;p27">
                <a:extLst>
                  <a:ext uri="{FF2B5EF4-FFF2-40B4-BE49-F238E27FC236}">
                    <a16:creationId xmlns:a16="http://schemas.microsoft.com/office/drawing/2014/main" id="{B343E423-B1B4-4EA7-8A85-45A2D9B7C1FF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16;p27">
                  <a:extLst>
                    <a:ext uri="{FF2B5EF4-FFF2-40B4-BE49-F238E27FC236}">
                      <a16:creationId xmlns:a16="http://schemas.microsoft.com/office/drawing/2014/main" id="{D41A6A52-703D-4236-949D-D448ED84B693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17;p27">
                  <a:extLst>
                    <a:ext uri="{FF2B5EF4-FFF2-40B4-BE49-F238E27FC236}">
                      <a16:creationId xmlns:a16="http://schemas.microsoft.com/office/drawing/2014/main" id="{64569E04-D31A-45C9-ABDB-87DE5BB1484E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18;p27">
            <a:extLst>
              <a:ext uri="{FF2B5EF4-FFF2-40B4-BE49-F238E27FC236}">
                <a16:creationId xmlns:a16="http://schemas.microsoft.com/office/drawing/2014/main" id="{BAFA1F85-FD90-472B-94F4-C929A0D3C16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19;p27">
            <a:extLst>
              <a:ext uri="{FF2B5EF4-FFF2-40B4-BE49-F238E27FC236}">
                <a16:creationId xmlns:a16="http://schemas.microsoft.com/office/drawing/2014/main" id="{33553ACB-9DA3-495E-9B37-A33AA887E23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20;p27">
            <a:extLst>
              <a:ext uri="{FF2B5EF4-FFF2-40B4-BE49-F238E27FC236}">
                <a16:creationId xmlns:a16="http://schemas.microsoft.com/office/drawing/2014/main" id="{6D6CA4C2-3A85-43D3-9A63-307F2347E37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21;p27">
            <a:extLst>
              <a:ext uri="{FF2B5EF4-FFF2-40B4-BE49-F238E27FC236}">
                <a16:creationId xmlns:a16="http://schemas.microsoft.com/office/drawing/2014/main" id="{B52E242E-F8D3-4F58-A289-812759A5040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22;p27">
            <a:extLst>
              <a:ext uri="{FF2B5EF4-FFF2-40B4-BE49-F238E27FC236}">
                <a16:creationId xmlns:a16="http://schemas.microsoft.com/office/drawing/2014/main" id="{6CD1628B-0B86-4666-8AFD-FC20A3686C4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592640BE-AA5E-402B-99E2-8F28AB31F5FD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1;p66">
            <a:extLst>
              <a:ext uri="{FF2B5EF4-FFF2-40B4-BE49-F238E27FC236}">
                <a16:creationId xmlns:a16="http://schemas.microsoft.com/office/drawing/2014/main" id="{7CC436E8-0380-42E5-A2DB-C86C2B5C760C}"/>
              </a:ext>
            </a:extLst>
          </p:cNvPr>
          <p:cNvSpPr txBox="1"/>
          <p:nvPr/>
        </p:nvSpPr>
        <p:spPr>
          <a:xfrm>
            <a:off x="551520" y="899998"/>
            <a:ext cx="10865879" cy="6894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18352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116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年第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梯次科研創業計畫個案構想書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萌芽案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332;p66">
            <a:extLst>
              <a:ext uri="{FF2B5EF4-FFF2-40B4-BE49-F238E27FC236}">
                <a16:creationId xmlns:a16="http://schemas.microsoft.com/office/drawing/2014/main" id="{F14BE5AE-F672-4268-97E5-E04B28DDBC9B}"/>
              </a:ext>
            </a:extLst>
          </p:cNvPr>
          <p:cNvSpPr txBox="1"/>
          <p:nvPr/>
        </p:nvSpPr>
        <p:spPr>
          <a:xfrm>
            <a:off x="5602684" y="4592875"/>
            <a:ext cx="5987884" cy="141588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18352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申請機構：國立○○大學</a:t>
            </a:r>
            <a:endParaRPr lang="zh-TW" altLang="en-US" sz="2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個案計畫主持人：○○○教授</a:t>
            </a:r>
            <a:r>
              <a:rPr lang="en-US" altLang="zh-TW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/○○○○</a:t>
            </a: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系</a:t>
            </a:r>
            <a:endParaRPr lang="zh-TW" altLang="en-US" sz="2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      共同主持人：○○○教授</a:t>
            </a:r>
            <a:r>
              <a:rPr lang="en-US" altLang="zh-TW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/○○○○</a:t>
            </a: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系</a:t>
            </a:r>
            <a:endParaRPr lang="zh-TW" altLang="en-US" sz="2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altLang="en-US" sz="2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333;p66">
            <a:extLst>
              <a:ext uri="{FF2B5EF4-FFF2-40B4-BE49-F238E27FC236}">
                <a16:creationId xmlns:a16="http://schemas.microsoft.com/office/drawing/2014/main" id="{1D65543F-D296-4F68-BF93-14AFD7D64A2B}"/>
              </a:ext>
            </a:extLst>
          </p:cNvPr>
          <p:cNvSpPr txBox="1"/>
          <p:nvPr/>
        </p:nvSpPr>
        <p:spPr>
          <a:xfrm>
            <a:off x="555479" y="2328483"/>
            <a:ext cx="10468801" cy="18288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18352" bIns="0" anchor="b" anchorCtr="0" compatLnSpc="1">
            <a:norm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5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○○○○○○○○○○○○○○</a:t>
            </a:r>
            <a:endParaRPr lang="zh-TW" altLang="en-US" sz="5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5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○○個案</a:t>
            </a:r>
            <a:endParaRPr lang="zh-TW" altLang="en-US" sz="5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334;p66">
            <a:extLst>
              <a:ext uri="{FF2B5EF4-FFF2-40B4-BE49-F238E27FC236}">
                <a16:creationId xmlns:a16="http://schemas.microsoft.com/office/drawing/2014/main" id="{99FC46D8-4DFA-4D8F-8FC5-6A9A147177C2}"/>
              </a:ext>
            </a:extLst>
          </p:cNvPr>
          <p:cNvSpPr txBox="1"/>
          <p:nvPr/>
        </p:nvSpPr>
        <p:spPr>
          <a:xfrm>
            <a:off x="8864275" y="6277319"/>
            <a:ext cx="2340717" cy="58068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18352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en-US" altLang="zh-TW" sz="25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115</a:t>
            </a:r>
            <a:r>
              <a:rPr lang="zh-TW" altLang="en-US" sz="25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年○月○日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6" name="Google Shape;335;p66">
            <a:extLst>
              <a:ext uri="{FF2B5EF4-FFF2-40B4-BE49-F238E27FC236}">
                <a16:creationId xmlns:a16="http://schemas.microsoft.com/office/drawing/2014/main" id="{69D57755-7EF6-4EA3-866A-89CFAD042CC3}"/>
              </a:ext>
            </a:extLst>
          </p:cNvPr>
          <p:cNvSpPr txBox="1"/>
          <p:nvPr/>
        </p:nvSpPr>
        <p:spPr>
          <a:xfrm>
            <a:off x="3396959" y="6375599"/>
            <a:ext cx="4786563" cy="399958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本範本一、二兩項，請勿超過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25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頁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7" name="Google Shape;336;p66">
            <a:extLst>
              <a:ext uri="{FF2B5EF4-FFF2-40B4-BE49-F238E27FC236}">
                <a16:creationId xmlns:a16="http://schemas.microsoft.com/office/drawing/2014/main" id="{48CFD989-3F0F-43BD-A448-53C7218E101A}"/>
              </a:ext>
            </a:extLst>
          </p:cNvPr>
          <p:cNvSpPr txBox="1"/>
          <p:nvPr/>
        </p:nvSpPr>
        <p:spPr>
          <a:xfrm>
            <a:off x="25557" y="4997881"/>
            <a:ext cx="4965841" cy="1200241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285841" marR="0" lvl="0" indent="-285841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1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本計畫是否同時有其他單位提供補助項目</a:t>
            </a:r>
            <a:b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</a:b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□否；□是，請於「個案經費表」揭露說明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85841" marR="0" lvl="0" indent="-285841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1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是否曾執行與本計畫相關各部會研究計畫</a:t>
            </a:r>
            <a:b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</a:b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□否；□是，請填寫「相關計畫補助狀況」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41;p67">
            <a:extLst>
              <a:ext uri="{FF2B5EF4-FFF2-40B4-BE49-F238E27FC236}">
                <a16:creationId xmlns:a16="http://schemas.microsoft.com/office/drawing/2014/main" id="{9BE6DE22-19F1-4A92-93AB-B596841A4742}"/>
              </a:ext>
            </a:extLst>
          </p:cNvPr>
          <p:cNvSpPr txBox="1"/>
          <p:nvPr/>
        </p:nvSpPr>
        <p:spPr>
          <a:xfrm>
            <a:off x="485637" y="0"/>
            <a:ext cx="10972800" cy="85715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一、構想項目說明</a:t>
            </a:r>
            <a:r>
              <a:rPr lang="en-US" altLang="zh-TW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以下為參考項目，團隊可自行編列順序</a:t>
            </a:r>
            <a:r>
              <a:rPr lang="en-US" altLang="zh-TW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2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342;p67">
            <a:extLst>
              <a:ext uri="{FF2B5EF4-FFF2-40B4-BE49-F238E27FC236}">
                <a16:creationId xmlns:a16="http://schemas.microsoft.com/office/drawing/2014/main" id="{FE8B46D0-1588-4C99-9E1C-C80333E20BA3}"/>
              </a:ext>
            </a:extLst>
          </p:cNvPr>
          <p:cNvSpPr txBox="1"/>
          <p:nvPr/>
        </p:nvSpPr>
        <p:spPr>
          <a:xfrm>
            <a:off x="357118" y="860395"/>
            <a:ext cx="11477521" cy="58611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17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7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一</a:t>
            </a:r>
            <a:r>
              <a:rPr lang="en-US" altLang="zh-TW" sz="17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17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核心技術原創性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406441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4F1C"/>
              </a:buClr>
              <a:buSzPts val="675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5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原創性核心技術說明</a:t>
            </a:r>
            <a:endParaRPr lang="zh-TW" altLang="en-US" sz="1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本計畫運用之創業技術內容，須為政府補助計畫產出之研發成果，依科技基本法規定歸屬於執行機構所有者。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請說明核心技術內容及相關實驗數據，並請列出已發表之關鍵期刊論文、研討會議、榮獲知名獎座等。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請說明將運用於創業之技術內容智財布局規劃，包括專利、營業秘密等。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17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7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二</a:t>
            </a:r>
            <a:r>
              <a:rPr lang="en-US" altLang="zh-TW" sz="17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17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研發成果商品化規劃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406441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4F1C"/>
              </a:buClr>
              <a:buSzPts val="675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5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可形成先期產業或重塑原有產業價值鏈之分析與說明，包括</a:t>
            </a:r>
            <a:endParaRPr lang="zh-TW" altLang="en-US" sz="1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市場未被滿足的需求 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(Unmet needs</a:t>
            </a:r>
            <a:r>
              <a:rPr lang="zh-TW" altLang="en-US" sz="1300" b="1" i="0" u="none" strike="noStrike" kern="1200" cap="none" spc="0" baseline="0">
                <a:solidFill>
                  <a:srgbClr val="C00000"/>
                </a:solidFill>
                <a:uFillTx/>
                <a:latin typeface="Microsoft YaHei"/>
                <a:ea typeface="Microsoft YaHei"/>
                <a:cs typeface="Microsoft YaHei"/>
              </a:rPr>
              <a:t> 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，生醫類為 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Unmet Clinical needs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以及通路策略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 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市場定位及規模預估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406441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4F1C"/>
              </a:buClr>
              <a:buSzPts val="675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5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早期商業發展策略</a:t>
            </a:r>
            <a:endParaRPr lang="zh-TW" altLang="en-US" sz="1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產品市場供應鏈上下游、競爭者分析及優勢等 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含產品發展、市場進入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布局規劃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 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供應鏈下游先期使用者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(early adopter) 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或前瞻使用者 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(lead user) 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使用意願及其需求和規格等分析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406441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4F1C"/>
              </a:buClr>
              <a:buSzPts val="675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5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技術發展里程碑及商業發展里程碑，包括各階段目標與時程</a:t>
            </a:r>
            <a:endParaRPr lang="zh-TW" altLang="en-US" sz="1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技術或服務的發展進程里程碑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創新產品或服務之商業發展規劃及獲利模式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後續商化發展或出場時程條件等規劃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406441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4F1C"/>
              </a:buClr>
              <a:buSzPts val="675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5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補助期間預計進行商化工作項和產品里程碑，包括</a:t>
            </a:r>
            <a:endParaRPr lang="zh-TW" altLang="en-US" sz="1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技術可行性驗證及風險管控規劃 </a:t>
            </a:r>
            <a:r>
              <a:rPr lang="en-US" altLang="zh-TW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萌芽案</a:t>
            </a:r>
            <a:r>
              <a:rPr lang="en-US" altLang="zh-TW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TRL4-6</a:t>
            </a:r>
            <a:r>
              <a:rPr lang="zh-TW" altLang="en-US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：</a:t>
            </a:r>
            <a:r>
              <a:rPr lang="en-US" altLang="zh-TW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α-test</a:t>
            </a:r>
            <a:r>
              <a:rPr lang="zh-TW" altLang="en-US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、拔尖案</a:t>
            </a:r>
            <a:r>
              <a:rPr lang="en-US" altLang="zh-TW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TRL6-8</a:t>
            </a:r>
            <a:r>
              <a:rPr lang="zh-TW" altLang="en-US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：</a:t>
            </a:r>
            <a:r>
              <a:rPr lang="en-US" altLang="zh-TW" sz="13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β-test) 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原型機發展階段規劃 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醫材類請說明醫材比對品與預期用途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相關法規驗證等執行規劃 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醫材類含取證所需之實驗臨床規劃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1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17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7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三</a:t>
            </a:r>
            <a:r>
              <a:rPr lang="en-US" altLang="zh-TW" sz="17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17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創業團隊組成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06481" marR="0" lvl="1" indent="-463683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4F1C"/>
              </a:buClr>
              <a:buSzPts val="675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5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團隊創業準備度與成員組成完整性</a:t>
            </a:r>
            <a:endParaRPr lang="zh-TW" altLang="en-US" sz="1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PI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創業決心及校內外團隊組成之規劃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萌芽案：團隊組成及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3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個月聘用專任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BD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人選規劃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51642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55C19"/>
              </a:buClr>
              <a:buSzPts val="585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拔尖案：團隊組成及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3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個月聘用專任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CEO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或</a:t>
            </a:r>
            <a:r>
              <a:rPr lang="en-US" altLang="zh-TW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COO</a:t>
            </a:r>
            <a:r>
              <a:rPr lang="zh-TW" altLang="en-US" sz="13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人選規劃</a:t>
            </a:r>
            <a:endParaRPr lang="zh-TW" altLang="en-US" sz="1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343;p67">
            <a:extLst>
              <a:ext uri="{FF2B5EF4-FFF2-40B4-BE49-F238E27FC236}">
                <a16:creationId xmlns:a16="http://schemas.microsoft.com/office/drawing/2014/main" id="{E2985A73-DA17-4A2B-B3F3-FEA855DD9491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72A7ED8-E45B-4B9A-81B4-4E849F9F604D}" type="slidenum">
              <a:t>2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49;p68">
            <a:extLst>
              <a:ext uri="{FF2B5EF4-FFF2-40B4-BE49-F238E27FC236}">
                <a16:creationId xmlns:a16="http://schemas.microsoft.com/office/drawing/2014/main" id="{6955C7E5-DF75-45E3-AA2B-0B0B13189380}"/>
              </a:ext>
            </a:extLst>
          </p:cNvPr>
          <p:cNvSpPr txBox="1"/>
          <p:nvPr/>
        </p:nvSpPr>
        <p:spPr>
          <a:xfrm>
            <a:off x="609484" y="428396"/>
            <a:ext cx="10972800" cy="11430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一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核心技術原創性及技術發展里程碑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350;p68">
            <a:extLst>
              <a:ext uri="{FF2B5EF4-FFF2-40B4-BE49-F238E27FC236}">
                <a16:creationId xmlns:a16="http://schemas.microsoft.com/office/drawing/2014/main" id="{586CD097-ABD6-4D1A-AE6B-B194D2231D67}"/>
              </a:ext>
            </a:extLst>
          </p:cNvPr>
          <p:cNvSpPr txBox="1"/>
          <p:nvPr/>
        </p:nvSpPr>
        <p:spPr>
          <a:xfrm>
            <a:off x="609484" y="1935364"/>
            <a:ext cx="10972800" cy="4389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12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本計畫「</a:t>
            </a:r>
            <a:r>
              <a:rPr lang="zh-TW" altLang="en-US" sz="25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具原創性之重大研發成果</a:t>
            </a: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」之說明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r>
              <a:rPr lang="en-US" altLang="zh-TW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-</a:t>
            </a: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原創性核心技術說明、重大研發成果證明 </a:t>
            </a:r>
            <a:r>
              <a:rPr lang="en-US" altLang="zh-TW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請提出</a:t>
            </a:r>
            <a:r>
              <a:rPr lang="zh-TW" altLang="en-US" sz="20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相關實驗數據</a:t>
            </a: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，並填寫</a:t>
            </a:r>
            <a:r>
              <a:rPr lang="zh-TW" altLang="en-US" sz="20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附件智財與論文說明</a:t>
            </a:r>
            <a:r>
              <a:rPr lang="en-US" altLang="zh-TW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r>
              <a:rPr lang="en-US" altLang="zh-TW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-</a:t>
            </a: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可形成先期產業或重塑原有產業價值鏈之分析與說明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74320" marR="0" lvl="0" indent="-274320" algn="l" defTabSz="914400" rtl="0" fontAlgn="auto" hangingPunct="1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Clr>
                <a:srgbClr val="626A19"/>
              </a:buClr>
              <a:buSzPts val="9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本計畫運用之創業技術內容，須為政府補助計畫產出之研發成果，依科技基本法規定歸屬於執行機構所有者。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74320" marR="0" lvl="0" indent="-274320" algn="l" defTabSz="914400" rtl="0" fontAlgn="auto" hangingPunct="1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Clr>
                <a:srgbClr val="626A19"/>
              </a:buClr>
              <a:buSzPts val="9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請說明核心技術內容及相關實驗數據，並請列出已發表之關鍵期刊論文、研討會議、榮獲知名獎座等。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74320" marR="0" lvl="0" indent="-274320" algn="l" defTabSz="914400" rtl="0" fontAlgn="auto" hangingPunct="1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Clr>
                <a:srgbClr val="626A19"/>
              </a:buClr>
              <a:buSzPts val="9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請說明將運用於創業之技術內容智財布局規劃，包括專利、營業秘密等。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4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351;p68">
            <a:extLst>
              <a:ext uri="{FF2B5EF4-FFF2-40B4-BE49-F238E27FC236}">
                <a16:creationId xmlns:a16="http://schemas.microsoft.com/office/drawing/2014/main" id="{548DE504-24D5-4B99-AAAF-9C91F78803F2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EA26240-C626-4842-914F-759C1B6B503A}" type="slidenum">
              <a:t>3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7;p69">
            <a:extLst>
              <a:ext uri="{FF2B5EF4-FFF2-40B4-BE49-F238E27FC236}">
                <a16:creationId xmlns:a16="http://schemas.microsoft.com/office/drawing/2014/main" id="{61FB610D-1A65-4937-9D27-E879B2C7D944}"/>
              </a:ext>
            </a:extLst>
          </p:cNvPr>
          <p:cNvSpPr txBox="1"/>
          <p:nvPr/>
        </p:nvSpPr>
        <p:spPr>
          <a:xfrm>
            <a:off x="609484" y="428396"/>
            <a:ext cx="10972800" cy="11430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一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核心技術原創性及技術發展里程碑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358;p69">
            <a:extLst>
              <a:ext uri="{FF2B5EF4-FFF2-40B4-BE49-F238E27FC236}">
                <a16:creationId xmlns:a16="http://schemas.microsoft.com/office/drawing/2014/main" id="{2623C891-368C-4FF6-B2EE-7674EDD53BD9}"/>
              </a:ext>
            </a:extLst>
          </p:cNvPr>
          <p:cNvSpPr txBox="1"/>
          <p:nvPr/>
        </p:nvSpPr>
        <p:spPr>
          <a:xfrm>
            <a:off x="609484" y="1935364"/>
            <a:ext cx="10972800" cy="49226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12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本計畫「</a:t>
            </a:r>
            <a:r>
              <a:rPr lang="zh-TW" altLang="en-US" sz="25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研發成果商品化規劃</a:t>
            </a: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」之說明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4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r>
              <a:rPr lang="en-US" altLang="zh-TW" sz="24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-</a:t>
            </a:r>
            <a:r>
              <a:rPr lang="zh-TW" altLang="en-US" sz="24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請提出技術發展里程碑，例如：核心技術可行性驗證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4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r>
              <a:rPr lang="en-US" altLang="zh-TW" sz="24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-</a:t>
            </a:r>
            <a:r>
              <a:rPr lang="zh-TW" altLang="en-US" sz="24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原型機發展與相關法規認證等執行規劃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399958" algn="l" defTabSz="914400" rtl="0" fontAlgn="auto" hangingPunct="1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2A4F1C"/>
              </a:buClr>
              <a:buSzPts val="900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技術發展里程碑包括各階段目標與時程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技術或服務的發展進程里程碑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399958" algn="l" defTabSz="914400" rtl="0" fontAlgn="auto" hangingPunct="1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2A4F1C"/>
              </a:buClr>
              <a:buSzPts val="900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補助期間預計進行產品技術里程碑，包括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技術可行性驗證及風險管控規劃 </a:t>
            </a:r>
            <a:r>
              <a:rPr lang="en-US" altLang="zh-TW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萌芽案</a:t>
            </a:r>
            <a:r>
              <a:rPr lang="en-US" altLang="zh-TW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TRL4-6</a:t>
            </a:r>
            <a:r>
              <a:rPr lang="zh-TW" altLang="en-US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：</a:t>
            </a:r>
            <a:r>
              <a:rPr lang="en-US" altLang="zh-TW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α-test</a:t>
            </a:r>
            <a:r>
              <a:rPr lang="zh-TW" altLang="en-US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、拔尖案</a:t>
            </a:r>
            <a:r>
              <a:rPr lang="en-US" altLang="zh-TW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TRL6-8</a:t>
            </a:r>
            <a:r>
              <a:rPr lang="zh-TW" altLang="en-US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：</a:t>
            </a:r>
            <a:r>
              <a:rPr lang="en-US" altLang="zh-TW" sz="18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β-test) 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原型機發展階段規劃 </a:t>
            </a: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醫材類請說明醫材比對品與預期用途</a:t>
            </a: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相關法規驗證等執行規劃 </a:t>
            </a: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醫材類含取證所需之實驗臨床規劃</a:t>
            </a: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359;p69">
            <a:extLst>
              <a:ext uri="{FF2B5EF4-FFF2-40B4-BE49-F238E27FC236}">
                <a16:creationId xmlns:a16="http://schemas.microsoft.com/office/drawing/2014/main" id="{9B78AFC0-1648-4F5A-84F5-7698A6749517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D6B101-7791-4004-88E0-DFEAFC571A32}" type="slidenum">
              <a:t>4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5;p70">
            <a:extLst>
              <a:ext uri="{FF2B5EF4-FFF2-40B4-BE49-F238E27FC236}">
                <a16:creationId xmlns:a16="http://schemas.microsoft.com/office/drawing/2014/main" id="{A9E52913-28DC-4037-BE86-4CCD55380C8F}"/>
              </a:ext>
            </a:extLst>
          </p:cNvPr>
          <p:cNvSpPr txBox="1"/>
          <p:nvPr/>
        </p:nvSpPr>
        <p:spPr>
          <a:xfrm>
            <a:off x="609484" y="457200"/>
            <a:ext cx="10972800" cy="11430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二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商業發展規劃 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366;p70">
            <a:extLst>
              <a:ext uri="{FF2B5EF4-FFF2-40B4-BE49-F238E27FC236}">
                <a16:creationId xmlns:a16="http://schemas.microsoft.com/office/drawing/2014/main" id="{6B5C607E-9B82-4156-95FA-869BB31E2586}"/>
              </a:ext>
            </a:extLst>
          </p:cNvPr>
          <p:cNvSpPr txBox="1"/>
          <p:nvPr/>
        </p:nvSpPr>
        <p:spPr>
          <a:xfrm>
            <a:off x="609484" y="1935364"/>
            <a:ext cx="11420636" cy="4389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12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本計畫「</a:t>
            </a:r>
            <a:r>
              <a:rPr lang="zh-TW" altLang="en-US" sz="23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產品市場供應鏈上下游分析與商品化</a:t>
            </a: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」之說明</a:t>
            </a:r>
            <a:endParaRPr lang="zh-TW" altLang="en-US" sz="2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r>
              <a:rPr lang="en-US" altLang="zh-TW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-</a:t>
            </a: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請說明產品市場供應鏈上下游、競爭者分析及產品競爭優勢等</a:t>
            </a:r>
            <a:r>
              <a:rPr lang="en-US" altLang="zh-TW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含產品發展、市場進入</a:t>
            </a:r>
            <a:r>
              <a:rPr lang="en-US" altLang="zh-TW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布局規劃</a:t>
            </a:r>
            <a:r>
              <a:rPr lang="en-US" altLang="zh-TW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r>
              <a:rPr lang="en-US" altLang="zh-TW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-</a:t>
            </a: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請說明先期使用者</a:t>
            </a:r>
            <a:r>
              <a:rPr lang="en-US" altLang="zh-TW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(early adopter)</a:t>
            </a: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或前瞻使用者</a:t>
            </a:r>
            <a:r>
              <a:rPr lang="en-US" altLang="zh-TW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(lead user)</a:t>
            </a: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使用意願分析與商業模式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399958" algn="l" defTabSz="914400" rtl="0" fontAlgn="auto" hangingPunct="1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rgbClr val="2A4F1C"/>
              </a:buClr>
              <a:buSzPts val="900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可形成先期產業或重塑原有產業價值鏈之分析與說明，包括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市場未被滿足的需求 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(Unmet needs</a:t>
            </a:r>
            <a:r>
              <a:rPr lang="zh-TW" altLang="en-US" sz="1700" b="1" i="0" u="none" strike="noStrike" kern="1200" cap="none" spc="0" baseline="0">
                <a:solidFill>
                  <a:srgbClr val="C0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，生醫類為 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Unmet Clinical needs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以及通路策略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 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市場定位及規模預估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399958" algn="l" defTabSz="914400" rtl="0" fontAlgn="auto" hangingPunct="1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rgbClr val="2A4F1C"/>
              </a:buClr>
              <a:buSzPts val="900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早期商業發展策略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產品市場供應鏈上下游、競爭者分析及優勢等 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含產品發展、市場進入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布局規劃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 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供應鏈下游先期使用者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(early adopter) 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或前瞻使用者 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(lead user) 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使用意願及其需求和規格等分析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b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</a:br>
            <a:r>
              <a:rPr lang="zh-TW" altLang="en-US" sz="19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367;p70">
            <a:extLst>
              <a:ext uri="{FF2B5EF4-FFF2-40B4-BE49-F238E27FC236}">
                <a16:creationId xmlns:a16="http://schemas.microsoft.com/office/drawing/2014/main" id="{D1856578-6516-4151-9987-BEFFC40CD0DC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676D743-F88D-4DA3-B7E2-57D9E54D0995}" type="slidenum">
              <a:t>5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3;p71">
            <a:extLst>
              <a:ext uri="{FF2B5EF4-FFF2-40B4-BE49-F238E27FC236}">
                <a16:creationId xmlns:a16="http://schemas.microsoft.com/office/drawing/2014/main" id="{AC1092DC-ECC3-42FC-A8F3-1830CCC48020}"/>
              </a:ext>
            </a:extLst>
          </p:cNvPr>
          <p:cNvSpPr txBox="1"/>
          <p:nvPr/>
        </p:nvSpPr>
        <p:spPr>
          <a:xfrm>
            <a:off x="609484" y="1935364"/>
            <a:ext cx="10972800" cy="4389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12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本計畫「</a:t>
            </a:r>
            <a:r>
              <a:rPr lang="zh-TW" altLang="en-US" sz="23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商業發展里程碑</a:t>
            </a:r>
            <a:r>
              <a:rPr lang="zh-TW" altLang="en-US" sz="23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」之說明</a:t>
            </a:r>
            <a:endParaRPr lang="zh-TW" altLang="en-US" sz="23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6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 </a:t>
            </a:r>
            <a:r>
              <a:rPr lang="en-US" altLang="zh-TW" sz="26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-</a:t>
            </a:r>
            <a:r>
              <a:rPr lang="zh-TW" altLang="en-US" sz="26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請說明商業發展里程碑及階段性各階段預期完成之目標</a:t>
            </a:r>
            <a:endParaRPr lang="zh-TW" altLang="en-US" sz="2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399958" algn="l" defTabSz="914400" rtl="0" fontAlgn="auto" hangingPunct="1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rgbClr val="2A4F1C"/>
              </a:buClr>
              <a:buSzPts val="900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商業發展里程碑，包括各階段目標與時程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創新產品或服務之商業發展規劃及獲利模式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後續商化發展或出場時程條件等規劃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849239" marR="0" lvl="1" indent="-399958" algn="l" defTabSz="914400" rtl="0" fontAlgn="auto" hangingPunct="1">
              <a:lnSpc>
                <a:spcPct val="90000"/>
              </a:lnSpc>
              <a:spcBef>
                <a:spcPts val="320"/>
              </a:spcBef>
              <a:spcAft>
                <a:spcPts val="0"/>
              </a:spcAft>
              <a:buClr>
                <a:srgbClr val="2A4F1C"/>
              </a:buClr>
              <a:buSzPts val="900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補助期間預計進行商化工作項，包括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技術可行性驗證及風險管控規劃 </a:t>
            </a:r>
            <a:r>
              <a:rPr lang="en-US" altLang="zh-TW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萌芽案</a:t>
            </a:r>
            <a:r>
              <a:rPr lang="en-US" altLang="zh-TW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TRL4-6</a:t>
            </a:r>
            <a:r>
              <a:rPr lang="zh-TW" altLang="en-US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：</a:t>
            </a:r>
            <a:r>
              <a:rPr lang="en-US" altLang="zh-TW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α-test</a:t>
            </a:r>
            <a:r>
              <a:rPr lang="zh-TW" altLang="en-US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、拔尖案</a:t>
            </a:r>
            <a:r>
              <a:rPr lang="en-US" altLang="zh-TW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TRL6-8</a:t>
            </a:r>
            <a:r>
              <a:rPr lang="zh-TW" altLang="en-US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：</a:t>
            </a:r>
            <a:r>
              <a:rPr lang="en-US" altLang="zh-TW" sz="17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β-test) 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原型機發展階段規劃 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醫材類請說明醫材比對品與預期用途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9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相關法規驗證等執行規劃 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醫材類含取證所需之實驗臨床規劃</a:t>
            </a:r>
            <a:r>
              <a:rPr lang="en-US" altLang="zh-TW" sz="17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7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6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900" b="0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zh-TW" altLang="en-US" sz="19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374;p71">
            <a:extLst>
              <a:ext uri="{FF2B5EF4-FFF2-40B4-BE49-F238E27FC236}">
                <a16:creationId xmlns:a16="http://schemas.microsoft.com/office/drawing/2014/main" id="{11E611ED-EC58-41AD-8A48-A0F115DA4806}"/>
              </a:ext>
            </a:extLst>
          </p:cNvPr>
          <p:cNvSpPr txBox="1"/>
          <p:nvPr/>
        </p:nvSpPr>
        <p:spPr>
          <a:xfrm>
            <a:off x="609484" y="457200"/>
            <a:ext cx="10972800" cy="11430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二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商業發展規劃 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375;p71">
            <a:extLst>
              <a:ext uri="{FF2B5EF4-FFF2-40B4-BE49-F238E27FC236}">
                <a16:creationId xmlns:a16="http://schemas.microsoft.com/office/drawing/2014/main" id="{639FCC37-8A9B-4534-9D67-88C71D3E58A9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B5DE72F-FDE8-4C10-919B-8F0E7AF9AEDE}" type="slidenum">
              <a:t>6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0;p72">
            <a:extLst>
              <a:ext uri="{FF2B5EF4-FFF2-40B4-BE49-F238E27FC236}">
                <a16:creationId xmlns:a16="http://schemas.microsoft.com/office/drawing/2014/main" id="{5479E9F3-67F3-416A-905E-FE3AF691D79C}"/>
              </a:ext>
            </a:extLst>
          </p:cNvPr>
          <p:cNvSpPr txBox="1"/>
          <p:nvPr/>
        </p:nvSpPr>
        <p:spPr>
          <a:xfrm>
            <a:off x="609484" y="704161"/>
            <a:ext cx="10972800" cy="11430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三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創業團隊組成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381;p72">
            <a:extLst>
              <a:ext uri="{FF2B5EF4-FFF2-40B4-BE49-F238E27FC236}">
                <a16:creationId xmlns:a16="http://schemas.microsoft.com/office/drawing/2014/main" id="{0171A2BD-6E73-4617-B0F4-25139B56C0D2}"/>
              </a:ext>
            </a:extLst>
          </p:cNvPr>
          <p:cNvSpPr txBox="1"/>
          <p:nvPr/>
        </p:nvSpPr>
        <p:spPr>
          <a:xfrm>
            <a:off x="609484" y="1935364"/>
            <a:ext cx="10972800" cy="4389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12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請說明預計新創團隊之成員與職掌（務必包括計畫主持人、技術開發人員、具業界經驗商業發展人員）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06481" marR="0" lvl="1" indent="-457200" algn="l" defTabSz="914400" rtl="0" fontAlgn="auto" hangingPunct="1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2A4F1C"/>
              </a:buClr>
              <a:buSzPts val="900"/>
              <a:buFont typeface="Noto Sans Symbols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團隊創業準備度與成員組成完整性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PI</a:t>
            </a: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創業決心及校內外團隊組成之規劃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914400" marR="0" lvl="2" indent="-246961" algn="l" defTabSz="914400" rtl="0" fontAlgn="auto" hangingPunct="1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455C19"/>
              </a:buClr>
              <a:buSzPts val="810"/>
              <a:buFont typeface="Noto Sans Symbols"/>
              <a:buChar char="⚫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萌芽案：團隊組成及</a:t>
            </a: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BD</a:t>
            </a: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人選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382;p72">
            <a:extLst>
              <a:ext uri="{FF2B5EF4-FFF2-40B4-BE49-F238E27FC236}">
                <a16:creationId xmlns:a16="http://schemas.microsoft.com/office/drawing/2014/main" id="{92626F05-1358-4EF9-B446-5AC216B26368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B774252-BF7F-4647-AE70-8188EAA440FD}" type="slidenum">
              <a:t>7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8;p73">
            <a:extLst>
              <a:ext uri="{FF2B5EF4-FFF2-40B4-BE49-F238E27FC236}">
                <a16:creationId xmlns:a16="http://schemas.microsoft.com/office/drawing/2014/main" id="{F2BA7F81-5EE6-4D76-A3D6-F4FE4A0BE467}"/>
              </a:ext>
            </a:extLst>
          </p:cNvPr>
          <p:cNvSpPr txBox="1"/>
          <p:nvPr/>
        </p:nvSpPr>
        <p:spPr>
          <a:xfrm>
            <a:off x="609484" y="1935364"/>
            <a:ext cx="10972800" cy="4389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rPr>
              <a:t> </a:t>
            </a:r>
            <a:endParaRPr lang="en-US" sz="2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rPr>
              <a:t> </a:t>
            </a:r>
            <a:endParaRPr lang="en-US" sz="2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3" name="Google Shape;389;p73">
            <a:extLst>
              <a:ext uri="{FF2B5EF4-FFF2-40B4-BE49-F238E27FC236}">
                <a16:creationId xmlns:a16="http://schemas.microsoft.com/office/drawing/2014/main" id="{B1D7DD32-FB4F-41A4-BC2B-D18DB6519713}"/>
              </a:ext>
            </a:extLst>
          </p:cNvPr>
          <p:cNvGraphicFramePr>
            <a:graphicFrameLocks noGrp="1"/>
          </p:cNvGraphicFramePr>
          <p:nvPr/>
        </p:nvGraphicFramePr>
        <p:xfrm>
          <a:off x="609484" y="1098002"/>
          <a:ext cx="3000000" cy="300000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107454">
                  <a:extLst>
                    <a:ext uri="{9D8B030D-6E8A-4147-A177-3AD203B41FA5}">
                      <a16:colId xmlns:a16="http://schemas.microsoft.com/office/drawing/2014/main" val="608986651"/>
                    </a:ext>
                  </a:extLst>
                </a:gridCol>
                <a:gridCol w="3100328">
                  <a:extLst>
                    <a:ext uri="{9D8B030D-6E8A-4147-A177-3AD203B41FA5}">
                      <a16:colId xmlns:a16="http://schemas.microsoft.com/office/drawing/2014/main" val="3153692352"/>
                    </a:ext>
                  </a:extLst>
                </a:gridCol>
                <a:gridCol w="2978273">
                  <a:extLst>
                    <a:ext uri="{9D8B030D-6E8A-4147-A177-3AD203B41FA5}">
                      <a16:colId xmlns:a16="http://schemas.microsoft.com/office/drawing/2014/main" val="3329287379"/>
                    </a:ext>
                  </a:extLst>
                </a:gridCol>
                <a:gridCol w="2786752">
                  <a:extLst>
                    <a:ext uri="{9D8B030D-6E8A-4147-A177-3AD203B41FA5}">
                      <a16:colId xmlns:a16="http://schemas.microsoft.com/office/drawing/2014/main" val="1038014491"/>
                    </a:ext>
                  </a:extLst>
                </a:gridCol>
              </a:tblGrid>
              <a:tr h="1355049">
                <a:tc>
                  <a:txBody>
                    <a:bodyPr/>
                    <a:lstStyle/>
                    <a:p>
                      <a:pPr marL="68762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關</a:t>
                      </a:r>
                      <a:r>
                        <a:rPr lang="en-US" sz="2000" b="1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s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技術項目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04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團隊現行技術進度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04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 marL="6804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技術目標及指標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04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5607693"/>
                  </a:ext>
                </a:extLst>
              </a:tr>
              <a:tr h="81539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6619901"/>
                  </a:ext>
                </a:extLst>
              </a:tr>
              <a:tr h="81539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0037147"/>
                  </a:ext>
                </a:extLst>
              </a:tr>
              <a:tr h="81539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7471167"/>
                  </a:ext>
                </a:extLst>
              </a:tr>
            </a:tbl>
          </a:graphicData>
        </a:graphic>
      </p:graphicFrame>
      <p:sp>
        <p:nvSpPr>
          <p:cNvPr id="4" name="Google Shape;390;p73">
            <a:extLst>
              <a:ext uri="{FF2B5EF4-FFF2-40B4-BE49-F238E27FC236}">
                <a16:creationId xmlns:a16="http://schemas.microsoft.com/office/drawing/2014/main" id="{D81EFDC4-9DE3-4696-883F-B68B68C0ACF5}"/>
              </a:ext>
            </a:extLst>
          </p:cNvPr>
          <p:cNvSpPr txBox="1"/>
          <p:nvPr/>
        </p:nvSpPr>
        <p:spPr>
          <a:xfrm>
            <a:off x="609484" y="327958"/>
            <a:ext cx="10972800" cy="5349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ctr" anchorCtr="0" compatLnSpc="1">
            <a:noAutofit/>
          </a:bodyPr>
          <a:lstStyle/>
          <a:p>
            <a:pPr marL="68762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產品化關鍵技術研發進度 </a:t>
            </a:r>
            <a:r>
              <a:rPr lang="en-US" altLang="zh-TW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需對應查核點項目</a:t>
            </a:r>
            <a:r>
              <a:rPr lang="en-US" altLang="zh-TW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2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391;p73">
            <a:extLst>
              <a:ext uri="{FF2B5EF4-FFF2-40B4-BE49-F238E27FC236}">
                <a16:creationId xmlns:a16="http://schemas.microsoft.com/office/drawing/2014/main" id="{1C47AF7D-4ECC-417A-AAB1-AA367C1B4F22}"/>
              </a:ext>
            </a:extLst>
          </p:cNvPr>
          <p:cNvSpPr txBox="1"/>
          <p:nvPr/>
        </p:nvSpPr>
        <p:spPr>
          <a:xfrm>
            <a:off x="848160" y="5259957"/>
            <a:ext cx="10803956" cy="14774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註：本頁應說明團隊現行所掌握之關鍵技術進度，以及為利研發成果商業化，本計劃預計完成之具體、可驗證之技術目標及指標，如功能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/spec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精進、產率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良率提升、完成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測試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試驗、完成系統雛形、完成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試量產等。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所列技術目標及指標應對應技術查核點。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延續案應對照補充說明與前期之關鍵技術差異，以及這些差異對商業化之必要性。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7;p74">
            <a:extLst>
              <a:ext uri="{FF2B5EF4-FFF2-40B4-BE49-F238E27FC236}">
                <a16:creationId xmlns:a16="http://schemas.microsoft.com/office/drawing/2014/main" id="{2D245D7A-8EB7-4177-B289-B480FDDACD0B}"/>
              </a:ext>
            </a:extLst>
          </p:cNvPr>
          <p:cNvSpPr txBox="1"/>
          <p:nvPr/>
        </p:nvSpPr>
        <p:spPr>
          <a:xfrm>
            <a:off x="609484" y="1935364"/>
            <a:ext cx="10972800" cy="4389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rPr>
              <a:t> </a:t>
            </a:r>
            <a:endParaRPr lang="en-US" sz="2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600" b="0" i="0" u="none" strike="noStrike" kern="120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rPr>
              <a:t> </a:t>
            </a:r>
            <a:endParaRPr lang="en-US" sz="2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3" name="Google Shape;398;p74">
            <a:extLst>
              <a:ext uri="{FF2B5EF4-FFF2-40B4-BE49-F238E27FC236}">
                <a16:creationId xmlns:a16="http://schemas.microsoft.com/office/drawing/2014/main" id="{62DD373F-8D81-461B-B3D3-D08145CAC06B}"/>
              </a:ext>
            </a:extLst>
          </p:cNvPr>
          <p:cNvGraphicFramePr>
            <a:graphicFrameLocks noGrp="1"/>
          </p:cNvGraphicFramePr>
          <p:nvPr/>
        </p:nvGraphicFramePr>
        <p:xfrm>
          <a:off x="609484" y="1098002"/>
          <a:ext cx="3000000" cy="300000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4137729136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116915673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063787233"/>
                    </a:ext>
                  </a:extLst>
                </a:gridCol>
              </a:tblGrid>
              <a:tr h="1355049">
                <a:tc>
                  <a:txBody>
                    <a:bodyPr/>
                    <a:lstStyle/>
                    <a:p>
                      <a:pPr marL="68762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工作項目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04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本計劃預計完成之成果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04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5677367"/>
                  </a:ext>
                </a:extLst>
              </a:tr>
              <a:tr h="81539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  <a:endParaRPr lang="en-US" sz="14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344094"/>
                  </a:ext>
                </a:extLst>
              </a:tr>
              <a:tr h="81539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8377521"/>
                  </a:ext>
                </a:extLst>
              </a:tr>
              <a:tr h="81539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5136645"/>
                  </a:ext>
                </a:extLst>
              </a:tr>
            </a:tbl>
          </a:graphicData>
        </a:graphic>
      </p:graphicFrame>
      <p:sp>
        <p:nvSpPr>
          <p:cNvPr id="4" name="Google Shape;399;p74">
            <a:extLst>
              <a:ext uri="{FF2B5EF4-FFF2-40B4-BE49-F238E27FC236}">
                <a16:creationId xmlns:a16="http://schemas.microsoft.com/office/drawing/2014/main" id="{5553F1ED-C4F9-4520-BBA1-C7F9CD506099}"/>
              </a:ext>
            </a:extLst>
          </p:cNvPr>
          <p:cNvSpPr txBox="1"/>
          <p:nvPr/>
        </p:nvSpPr>
        <p:spPr>
          <a:xfrm>
            <a:off x="609484" y="327958"/>
            <a:ext cx="10972800" cy="5349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ctr" anchorCtr="0" compatLnSpc="1">
            <a:noAutofit/>
          </a:bodyPr>
          <a:lstStyle/>
          <a:p>
            <a:pPr marL="68762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科研成果之商品化進度</a:t>
            </a:r>
            <a:r>
              <a:rPr lang="zh-TW" altLang="en-US" sz="3200" b="1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en-US" altLang="zh-TW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需對應查核點項目</a:t>
            </a:r>
            <a:r>
              <a:rPr lang="en-US" altLang="zh-TW" sz="2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2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400;p74">
            <a:extLst>
              <a:ext uri="{FF2B5EF4-FFF2-40B4-BE49-F238E27FC236}">
                <a16:creationId xmlns:a16="http://schemas.microsoft.com/office/drawing/2014/main" id="{0DFE424B-D0BE-4403-94C8-1A4105C7F465}"/>
              </a:ext>
            </a:extLst>
          </p:cNvPr>
          <p:cNvSpPr txBox="1"/>
          <p:nvPr/>
        </p:nvSpPr>
        <p:spPr>
          <a:xfrm>
            <a:off x="830522" y="5134676"/>
            <a:ext cx="10568882" cy="14774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註：本頁應說明為利研發成果商業化，本計劃預計完成之進度，如完成多少潛在客戶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合作夥伴洽談、簽訂多少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MOU/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訂單、開發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客戶、完成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法規驗證或諮詢、完成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取證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或申請送件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、完成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智財評估、完成</a:t>
            </a:r>
            <a:r>
              <a:rPr lang="en-US" altLang="zh-TW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參展等。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所列工作項目與成果應對應商業查核點。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延續案應對照補充說明與前期之工作項目差異，以及這些差異對商業化之必要性。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06;p75">
            <a:extLst>
              <a:ext uri="{FF2B5EF4-FFF2-40B4-BE49-F238E27FC236}">
                <a16:creationId xmlns:a16="http://schemas.microsoft.com/office/drawing/2014/main" id="{031F195A-FF5E-494D-97B5-CD9FB7C20F07}"/>
              </a:ext>
            </a:extLst>
          </p:cNvPr>
          <p:cNvSpPr txBox="1"/>
          <p:nvPr/>
        </p:nvSpPr>
        <p:spPr>
          <a:xfrm>
            <a:off x="420121" y="136437"/>
            <a:ext cx="10972800" cy="708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四</a:t>
            </a: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自提查核點</a:t>
            </a: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萌芽</a:t>
            </a: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36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en-US" altLang="zh-TW" sz="24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4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預估申請經費總和需為個案經費表之總和</a:t>
            </a:r>
            <a:r>
              <a:rPr lang="en-US" altLang="zh-TW" sz="24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3" name="Google Shape;407;p75">
            <a:extLst>
              <a:ext uri="{FF2B5EF4-FFF2-40B4-BE49-F238E27FC236}">
                <a16:creationId xmlns:a16="http://schemas.microsoft.com/office/drawing/2014/main" id="{14F46733-31E2-4E04-AFDC-55BA78410C64}"/>
              </a:ext>
            </a:extLst>
          </p:cNvPr>
          <p:cNvGraphicFramePr>
            <a:graphicFrameLocks noGrp="1"/>
          </p:cNvGraphicFramePr>
          <p:nvPr/>
        </p:nvGraphicFramePr>
        <p:xfrm>
          <a:off x="118798" y="960476"/>
          <a:ext cx="11990902" cy="5761049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15203">
                  <a:extLst>
                    <a:ext uri="{9D8B030D-6E8A-4147-A177-3AD203B41FA5}">
                      <a16:colId xmlns:a16="http://schemas.microsoft.com/office/drawing/2014/main" val="3355083386"/>
                    </a:ext>
                  </a:extLst>
                </a:gridCol>
                <a:gridCol w="1166052">
                  <a:extLst>
                    <a:ext uri="{9D8B030D-6E8A-4147-A177-3AD203B41FA5}">
                      <a16:colId xmlns:a16="http://schemas.microsoft.com/office/drawing/2014/main" val="493528070"/>
                    </a:ext>
                  </a:extLst>
                </a:gridCol>
                <a:gridCol w="2690649">
                  <a:extLst>
                    <a:ext uri="{9D8B030D-6E8A-4147-A177-3AD203B41FA5}">
                      <a16:colId xmlns:a16="http://schemas.microsoft.com/office/drawing/2014/main" val="3085358146"/>
                    </a:ext>
                  </a:extLst>
                </a:gridCol>
                <a:gridCol w="4965127">
                  <a:extLst>
                    <a:ext uri="{9D8B030D-6E8A-4147-A177-3AD203B41FA5}">
                      <a16:colId xmlns:a16="http://schemas.microsoft.com/office/drawing/2014/main" val="1484810041"/>
                    </a:ext>
                  </a:extLst>
                </a:gridCol>
                <a:gridCol w="2153878">
                  <a:extLst>
                    <a:ext uri="{9D8B030D-6E8A-4147-A177-3AD203B41FA5}">
                      <a16:colId xmlns:a16="http://schemas.microsoft.com/office/drawing/2014/main" val="176753294"/>
                    </a:ext>
                  </a:extLst>
                </a:gridCol>
              </a:tblGrid>
              <a:tr h="116605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時   間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辦理事項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預估申請經費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4319286"/>
                  </a:ext>
                </a:extLst>
              </a:tr>
              <a:tr h="1148751">
                <a:tc row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期中前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須完成之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6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商業查核點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：市場規模與板塊分析報告一份 </a:t>
                      </a:r>
                      <a:endParaRPr lang="zh-TW" altLang="en-US" sz="18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0358895"/>
                  </a:ext>
                </a:extLst>
              </a:tr>
              <a:tr h="1148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</a:t>
                      </a: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TA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擬定與產品定位分析報告一份 </a:t>
                      </a:r>
                      <a:endParaRPr lang="zh-TW" altLang="en-US" sz="18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6193229"/>
                  </a:ext>
                </a:extLst>
              </a:tr>
              <a:tr h="1148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技術查核點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：完成原型機設計 </a:t>
                      </a:r>
                      <a:endParaRPr lang="zh-TW" altLang="en-US" sz="18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制訂及完成原型機規格設計（包含設計圖與相關零組件之明確規格，並清楚定義原型機功能規格） </a:t>
                      </a:r>
                      <a:endParaRPr lang="zh-TW" altLang="en-US" sz="16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2590658"/>
                  </a:ext>
                </a:extLst>
              </a:tr>
              <a:tr h="1148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：完成原型機功能</a:t>
                      </a:r>
                      <a:endParaRPr lang="zh-TW" altLang="en-US" sz="18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規格驗證 </a:t>
                      </a:r>
                      <a:endParaRPr lang="zh-TW" altLang="en-US" sz="18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完成原型機預期用途之功能驗證</a:t>
                      </a:r>
                      <a:r>
                        <a:rPr lang="en-US" altLang="zh-TW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驗證試驗須包含至少三次獨立測試及具代表性之功能比對，相關功能驗證需有明確之允收標準，並註記是否由第三方具</a:t>
                      </a:r>
                      <a:r>
                        <a:rPr lang="en-US" altLang="zh-TW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TOF</a:t>
                      </a:r>
                      <a:r>
                        <a:rPr lang="zh-TW" altLang="en-US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認證實驗室來執行相關驗證報告產出</a:t>
                      </a:r>
                      <a:r>
                        <a:rPr lang="en-US" altLang="zh-TW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6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6498979"/>
                  </a:ext>
                </a:extLst>
              </a:tr>
            </a:tbl>
          </a:graphicData>
        </a:graphic>
      </p:graphicFrame>
      <p:sp>
        <p:nvSpPr>
          <p:cNvPr id="4" name="Google Shape;408;p75">
            <a:extLst>
              <a:ext uri="{FF2B5EF4-FFF2-40B4-BE49-F238E27FC236}">
                <a16:creationId xmlns:a16="http://schemas.microsoft.com/office/drawing/2014/main" id="{76BBAD25-B3E3-44C3-8082-5F57B50C7326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73A6F9B-CB70-46FC-8EDF-A691A479CF54}" type="slidenum">
              <a:t>10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4;p76">
            <a:extLst>
              <a:ext uri="{FF2B5EF4-FFF2-40B4-BE49-F238E27FC236}">
                <a16:creationId xmlns:a16="http://schemas.microsoft.com/office/drawing/2014/main" id="{11531AC5-9634-4880-A00B-A179F50EBBEA}"/>
              </a:ext>
            </a:extLst>
          </p:cNvPr>
          <p:cNvSpPr txBox="1"/>
          <p:nvPr/>
        </p:nvSpPr>
        <p:spPr>
          <a:xfrm>
            <a:off x="420121" y="136437"/>
            <a:ext cx="10972800" cy="7081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四</a:t>
            </a: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自提查核點</a:t>
            </a: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萌芽</a:t>
            </a:r>
            <a:r>
              <a:rPr lang="en-US" altLang="zh-TW" sz="3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36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en-US" altLang="zh-TW" sz="24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4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預估申請經費總和需為個案經費表之總和</a:t>
            </a:r>
            <a:r>
              <a:rPr lang="en-US" altLang="zh-TW" sz="24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3" name="Google Shape;415;p76">
            <a:extLst>
              <a:ext uri="{FF2B5EF4-FFF2-40B4-BE49-F238E27FC236}">
                <a16:creationId xmlns:a16="http://schemas.microsoft.com/office/drawing/2014/main" id="{44494A15-239B-41C0-812F-90AA0E618D6E}"/>
              </a:ext>
            </a:extLst>
          </p:cNvPr>
          <p:cNvGraphicFramePr>
            <a:graphicFrameLocks noGrp="1"/>
          </p:cNvGraphicFramePr>
          <p:nvPr/>
        </p:nvGraphicFramePr>
        <p:xfrm>
          <a:off x="118798" y="960476"/>
          <a:ext cx="3000000" cy="300000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015203">
                  <a:extLst>
                    <a:ext uri="{9D8B030D-6E8A-4147-A177-3AD203B41FA5}">
                      <a16:colId xmlns:a16="http://schemas.microsoft.com/office/drawing/2014/main" val="1147805596"/>
                    </a:ext>
                  </a:extLst>
                </a:gridCol>
                <a:gridCol w="1166052">
                  <a:extLst>
                    <a:ext uri="{9D8B030D-6E8A-4147-A177-3AD203B41FA5}">
                      <a16:colId xmlns:a16="http://schemas.microsoft.com/office/drawing/2014/main" val="3707464442"/>
                    </a:ext>
                  </a:extLst>
                </a:gridCol>
                <a:gridCol w="2690649">
                  <a:extLst>
                    <a:ext uri="{9D8B030D-6E8A-4147-A177-3AD203B41FA5}">
                      <a16:colId xmlns:a16="http://schemas.microsoft.com/office/drawing/2014/main" val="2103747484"/>
                    </a:ext>
                  </a:extLst>
                </a:gridCol>
                <a:gridCol w="4965127">
                  <a:extLst>
                    <a:ext uri="{9D8B030D-6E8A-4147-A177-3AD203B41FA5}">
                      <a16:colId xmlns:a16="http://schemas.microsoft.com/office/drawing/2014/main" val="1978710208"/>
                    </a:ext>
                  </a:extLst>
                </a:gridCol>
                <a:gridCol w="2153878">
                  <a:extLst>
                    <a:ext uri="{9D8B030D-6E8A-4147-A177-3AD203B41FA5}">
                      <a16:colId xmlns:a16="http://schemas.microsoft.com/office/drawing/2014/main" val="690410976"/>
                    </a:ext>
                  </a:extLst>
                </a:gridCol>
              </a:tblGrid>
              <a:tr h="116605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時   間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辦理事項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預估申請經費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0136760"/>
                  </a:ext>
                </a:extLst>
              </a:tr>
              <a:tr h="1148751">
                <a:tc row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期末前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須完成之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12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商業查核點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：競爭者分析與智財佈局 </a:t>
                      </a: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含</a:t>
                      </a: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FTO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報告</a:t>
                      </a: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 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報告一份</a:t>
                      </a:r>
                      <a:endParaRPr lang="zh-TW" altLang="en-US" sz="18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 b="1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 b="1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3312971"/>
                  </a:ext>
                </a:extLst>
              </a:tr>
              <a:tr h="1148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：完整的商業營運計畫書一份 </a:t>
                      </a:r>
                      <a:endParaRPr lang="zh-TW" altLang="en-US" sz="18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 b="1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 b="1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6616979"/>
                  </a:ext>
                </a:extLst>
              </a:tr>
              <a:tr h="1148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技術查核點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：完成原型機試量產 </a:t>
                      </a:r>
                      <a:endParaRPr lang="zh-TW" altLang="en-US" sz="18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完成原型機試量產一批（共計ＸＸ個原型機） </a:t>
                      </a:r>
                      <a:endParaRPr lang="zh-TW" altLang="en-US" sz="18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 b="1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43227"/>
                  </a:ext>
                </a:extLst>
              </a:tr>
              <a:tr h="1148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：先期使用者驗證</a:t>
                      </a:r>
                      <a:endParaRPr lang="zh-TW" altLang="en-US" sz="18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8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完成原型機驗證</a:t>
                      </a:r>
                      <a:endParaRPr lang="zh-TW" altLang="en-US" sz="1800" b="1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 b="1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8277520"/>
                  </a:ext>
                </a:extLst>
              </a:tr>
            </a:tbl>
          </a:graphicData>
        </a:graphic>
      </p:graphicFrame>
      <p:sp>
        <p:nvSpPr>
          <p:cNvPr id="4" name="Google Shape;416;p76">
            <a:extLst>
              <a:ext uri="{FF2B5EF4-FFF2-40B4-BE49-F238E27FC236}">
                <a16:creationId xmlns:a16="http://schemas.microsoft.com/office/drawing/2014/main" id="{654591F1-2BFE-48C0-A9E8-66CB418C6B9D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2CE8C76-7680-424B-B8DF-0F0012D31F94}" type="slidenum">
              <a:t>11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22;p77">
            <a:extLst>
              <a:ext uri="{FF2B5EF4-FFF2-40B4-BE49-F238E27FC236}">
                <a16:creationId xmlns:a16="http://schemas.microsoft.com/office/drawing/2014/main" id="{80E3A590-BF96-49C5-B8DC-D104294530AC}"/>
              </a:ext>
            </a:extLst>
          </p:cNvPr>
          <p:cNvSpPr/>
          <p:nvPr/>
        </p:nvSpPr>
        <p:spPr>
          <a:xfrm>
            <a:off x="488883" y="6246357"/>
            <a:ext cx="11214000" cy="335164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6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  <a:endParaRPr lang="zh-TW" altLang="en-US" sz="1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423;p77">
            <a:extLst>
              <a:ext uri="{FF2B5EF4-FFF2-40B4-BE49-F238E27FC236}">
                <a16:creationId xmlns:a16="http://schemas.microsoft.com/office/drawing/2014/main" id="{A140AB91-724A-46CA-8601-223BBA98CDED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9D08B10-4B52-4A9F-9CD8-14BA58B2E06B}" type="slidenum">
              <a:t>12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424;p77">
            <a:extLst>
              <a:ext uri="{FF2B5EF4-FFF2-40B4-BE49-F238E27FC236}">
                <a16:creationId xmlns:a16="http://schemas.microsoft.com/office/drawing/2014/main" id="{0A5F53D1-00BD-4793-BA08-C98B73AAAC13}"/>
              </a:ext>
            </a:extLst>
          </p:cNvPr>
          <p:cNvSpPr txBox="1"/>
          <p:nvPr/>
        </p:nvSpPr>
        <p:spPr>
          <a:xfrm>
            <a:off x="82076" y="131755"/>
            <a:ext cx="12027962" cy="7383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五</a:t>
            </a:r>
            <a:r>
              <a:rPr lang="en-US" altLang="zh-TW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4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個案經費表</a:t>
            </a:r>
            <a:r>
              <a:rPr lang="en-US" altLang="zh-TW" sz="2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經費請詳述工作項目及預估經費，萌芽案總額以</a:t>
            </a:r>
            <a:r>
              <a:rPr lang="en-US" altLang="zh-TW" sz="2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800</a:t>
            </a:r>
            <a:r>
              <a:rPr lang="zh-TW" altLang="en-US" sz="2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萬為原則</a:t>
            </a:r>
            <a:r>
              <a:rPr lang="en-US" altLang="zh-TW" sz="20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) 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425;p77">
            <a:extLst>
              <a:ext uri="{FF2B5EF4-FFF2-40B4-BE49-F238E27FC236}">
                <a16:creationId xmlns:a16="http://schemas.microsoft.com/office/drawing/2014/main" id="{2EF1DE8A-3B23-4268-8148-175AFE192DCB}"/>
              </a:ext>
            </a:extLst>
          </p:cNvPr>
          <p:cNvSpPr txBox="1"/>
          <p:nvPr/>
        </p:nvSpPr>
        <p:spPr>
          <a:xfrm>
            <a:off x="2441877" y="6018836"/>
            <a:ext cx="184681" cy="428762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91421" rIns="91421" bIns="91421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graphicFrame>
        <p:nvGraphicFramePr>
          <p:cNvPr id="6" name="Google Shape;426;p77">
            <a:extLst>
              <a:ext uri="{FF2B5EF4-FFF2-40B4-BE49-F238E27FC236}">
                <a16:creationId xmlns:a16="http://schemas.microsoft.com/office/drawing/2014/main" id="{F2FB7D62-DCA9-4983-8082-B243EDB7FB29}"/>
              </a:ext>
            </a:extLst>
          </p:cNvPr>
          <p:cNvGraphicFramePr>
            <a:graphicFrameLocks noGrp="1"/>
          </p:cNvGraphicFramePr>
          <p:nvPr/>
        </p:nvGraphicFramePr>
        <p:xfrm>
          <a:off x="82076" y="869758"/>
          <a:ext cx="12027953" cy="5363842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3683523">
                  <a:extLst>
                    <a:ext uri="{9D8B030D-6E8A-4147-A177-3AD203B41FA5}">
                      <a16:colId xmlns:a16="http://schemas.microsoft.com/office/drawing/2014/main" val="2027185564"/>
                    </a:ext>
                  </a:extLst>
                </a:gridCol>
                <a:gridCol w="3781071">
                  <a:extLst>
                    <a:ext uri="{9D8B030D-6E8A-4147-A177-3AD203B41FA5}">
                      <a16:colId xmlns:a16="http://schemas.microsoft.com/office/drawing/2014/main" val="1474228112"/>
                    </a:ext>
                  </a:extLst>
                </a:gridCol>
                <a:gridCol w="4563349">
                  <a:extLst>
                    <a:ext uri="{9D8B030D-6E8A-4147-A177-3AD203B41FA5}">
                      <a16:colId xmlns:a16="http://schemas.microsoft.com/office/drawing/2014/main" val="1033946091"/>
                    </a:ext>
                  </a:extLst>
                </a:gridCol>
              </a:tblGrid>
              <a:tr h="455746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補助項目 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\ 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執行年次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3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月至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12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39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備註：請將相關支用項目做說明</a:t>
                      </a:r>
                      <a:endParaRPr lang="zh-TW" altLang="en-US" sz="2000" b="1" u="none" strike="noStrike" cap="non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09584"/>
                  </a:ext>
                </a:extLst>
              </a:tr>
              <a:tr h="405353">
                <a:tc>
                  <a:txBody>
                    <a:bodyPr/>
                    <a:lstStyle/>
                    <a:p>
                      <a:pPr marL="6839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1.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業務費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7596184"/>
                  </a:ext>
                </a:extLst>
              </a:tr>
              <a:tr h="608048">
                <a:tc>
                  <a:txBody>
                    <a:bodyPr/>
                    <a:lstStyle/>
                    <a:p>
                      <a:pPr marL="141119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(1)</a:t>
                      </a:r>
                      <a:r>
                        <a:rPr lang="zh-TW" alt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研究人力費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39" marR="0" lvl="0" indent="-6483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例如：專任人員○名、兼任人員 ○名、國外顧問○名</a:t>
                      </a:r>
                      <a:r>
                        <a:rPr lang="en-US" altLang="zh-TW" sz="16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(○○○/○○</a:t>
                      </a:r>
                      <a:r>
                        <a:rPr lang="zh-TW" altLang="en-US" sz="16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單位</a:t>
                      </a:r>
                      <a:r>
                        <a:rPr lang="en-US" altLang="zh-TW" sz="16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6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1083356"/>
                  </a:ext>
                </a:extLst>
              </a:tr>
              <a:tr h="810725">
                <a:tc>
                  <a:txBody>
                    <a:bodyPr/>
                    <a:lstStyle/>
                    <a:p>
                      <a:pPr marL="142198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(2)</a:t>
                      </a:r>
                      <a:r>
                        <a:rPr lang="zh-TW" alt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耗材、物品、圖書、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42198" marR="0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研究設備使用費及雜項費用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39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請配合</a:t>
                      </a:r>
                      <a:r>
                        <a:rPr lang="en-US" altLang="zh-TW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四</a:t>
                      </a:r>
                      <a:r>
                        <a:rPr lang="en-US" altLang="zh-TW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r>
                        <a:rPr lang="zh-TW" altLang="en-US" sz="16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自提查核點，合理編列經費項目</a:t>
                      </a:r>
                      <a:endParaRPr lang="zh-TW" altLang="en-US" sz="16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0265175"/>
                  </a:ext>
                </a:extLst>
              </a:tr>
              <a:tr h="60804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2.</a:t>
                      </a:r>
                      <a:r>
                        <a:rPr lang="zh-TW" altLang="en-US" sz="2000" b="1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研究設備費</a:t>
                      </a:r>
                      <a:endParaRPr lang="zh-TW" alt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6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6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原則不予編列，有特殊需求請於會議審時提出，經委員審查同意方可例外編列</a:t>
                      </a:r>
                      <a:r>
                        <a:rPr lang="en-US" altLang="zh-TW" sz="16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6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5032332"/>
                  </a:ext>
                </a:extLst>
              </a:tr>
              <a:tr h="405353">
                <a:tc>
                  <a:txBody>
                    <a:bodyPr/>
                    <a:lstStyle/>
                    <a:p>
                      <a:pPr marL="6839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3.</a:t>
                      </a:r>
                      <a:r>
                        <a:rPr lang="zh-TW" altLang="en-US" sz="20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國外差旅費</a:t>
                      </a:r>
                      <a:endParaRPr lang="zh-TW" alt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6839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6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6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本項若為團隊發展新創必要需求，請詳述規劃地點與內容及執行效益，且必須列為查核點項目</a:t>
                      </a:r>
                      <a:r>
                        <a:rPr lang="en-US" altLang="zh-TW" sz="16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6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0440699"/>
                  </a:ext>
                </a:extLst>
              </a:tr>
              <a:tr h="405353">
                <a:tc>
                  <a:txBody>
                    <a:bodyPr/>
                    <a:lstStyle/>
                    <a:p>
                      <a:pPr marL="142198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(1).</a:t>
                      </a:r>
                      <a:r>
                        <a:rPr lang="zh-TW" alt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參與國際展覽 </a:t>
                      </a:r>
                      <a:endParaRPr lang="zh-TW" alt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7689812"/>
                  </a:ext>
                </a:extLst>
              </a:tr>
              <a:tr h="405353">
                <a:tc>
                  <a:txBody>
                    <a:bodyPr/>
                    <a:lstStyle/>
                    <a:p>
                      <a:pPr marL="13032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(2).</a:t>
                      </a:r>
                      <a:r>
                        <a:rPr lang="zh-TW" alt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出席國際會議 </a:t>
                      </a:r>
                      <a:endParaRPr lang="zh-TW" alt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738437"/>
                  </a:ext>
                </a:extLst>
              </a:tr>
              <a:tr h="405353">
                <a:tc>
                  <a:txBody>
                    <a:bodyPr/>
                    <a:lstStyle/>
                    <a:p>
                      <a:pPr marL="13032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(3).</a:t>
                      </a:r>
                      <a:r>
                        <a:rPr lang="zh-TW" alt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出國參訪及考察</a:t>
                      </a:r>
                      <a:endParaRPr lang="zh-TW" alt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6828247"/>
                  </a:ext>
                </a:extLst>
              </a:tr>
              <a:tr h="33840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20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4.</a:t>
                      </a:r>
                      <a:r>
                        <a:rPr lang="zh-TW" altLang="en-US" sz="20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管理費</a:t>
                      </a:r>
                      <a:endParaRPr lang="zh-TW" alt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39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以</a:t>
                      </a:r>
                      <a:r>
                        <a:rPr lang="en-US" altLang="zh-TW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業務費</a:t>
                      </a:r>
                      <a:r>
                        <a:rPr lang="en-US" altLang="zh-TW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-</a:t>
                      </a:r>
                      <a:r>
                        <a:rPr lang="zh-TW" altLang="en-US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主持人費</a:t>
                      </a:r>
                      <a:r>
                        <a:rPr lang="en-US" altLang="zh-TW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)15%</a:t>
                      </a:r>
                      <a:r>
                        <a:rPr lang="zh-TW" altLang="en-US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為上限。</a:t>
                      </a:r>
                      <a:endParaRPr lang="zh-TW" altLang="en-US" sz="16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0021172"/>
                  </a:ext>
                </a:extLst>
              </a:tr>
              <a:tr h="406450">
                <a:tc>
                  <a:txBody>
                    <a:bodyPr/>
                    <a:lstStyle/>
                    <a:p>
                      <a:pPr marL="6839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20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合	計</a:t>
                      </a:r>
                      <a:endParaRPr lang="zh-TW" alt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  <a:endParaRPr lang="en-US" sz="20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39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＊經費編列請參閱國科會補助科創計畫第</a:t>
                      </a:r>
                      <a:r>
                        <a:rPr lang="en-US" altLang="zh-TW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6</a:t>
                      </a:r>
                      <a:r>
                        <a:rPr lang="zh-TW" altLang="en-US" sz="16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點</a:t>
                      </a:r>
                      <a:endParaRPr lang="zh-TW" altLang="en-US" sz="16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196979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oogle Shape;437;p78">
            <a:extLst>
              <a:ext uri="{FF2B5EF4-FFF2-40B4-BE49-F238E27FC236}">
                <a16:creationId xmlns:a16="http://schemas.microsoft.com/office/drawing/2014/main" id="{8F0A3EED-D79D-4961-8D7C-14E6AADA6BE1}"/>
              </a:ext>
            </a:extLst>
          </p:cNvPr>
          <p:cNvGraphicFramePr>
            <a:graphicFrameLocks noGrp="1"/>
          </p:cNvGraphicFramePr>
          <p:nvPr/>
        </p:nvGraphicFramePr>
        <p:xfrm>
          <a:off x="515163" y="4441954"/>
          <a:ext cx="11383575" cy="204475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596152">
                  <a:extLst>
                    <a:ext uri="{9D8B030D-6E8A-4147-A177-3AD203B41FA5}">
                      <a16:colId xmlns:a16="http://schemas.microsoft.com/office/drawing/2014/main" val="810949457"/>
                    </a:ext>
                  </a:extLst>
                </a:gridCol>
                <a:gridCol w="1155947">
                  <a:extLst>
                    <a:ext uri="{9D8B030D-6E8A-4147-A177-3AD203B41FA5}">
                      <a16:colId xmlns:a16="http://schemas.microsoft.com/office/drawing/2014/main" val="2527838028"/>
                    </a:ext>
                  </a:extLst>
                </a:gridCol>
                <a:gridCol w="849249">
                  <a:extLst>
                    <a:ext uri="{9D8B030D-6E8A-4147-A177-3AD203B41FA5}">
                      <a16:colId xmlns:a16="http://schemas.microsoft.com/office/drawing/2014/main" val="454690301"/>
                    </a:ext>
                  </a:extLst>
                </a:gridCol>
                <a:gridCol w="1309329">
                  <a:extLst>
                    <a:ext uri="{9D8B030D-6E8A-4147-A177-3AD203B41FA5}">
                      <a16:colId xmlns:a16="http://schemas.microsoft.com/office/drawing/2014/main" val="270458215"/>
                    </a:ext>
                  </a:extLst>
                </a:gridCol>
                <a:gridCol w="1087925">
                  <a:extLst>
                    <a:ext uri="{9D8B030D-6E8A-4147-A177-3AD203B41FA5}">
                      <a16:colId xmlns:a16="http://schemas.microsoft.com/office/drawing/2014/main" val="3630763647"/>
                    </a:ext>
                  </a:extLst>
                </a:gridCol>
                <a:gridCol w="522003">
                  <a:extLst>
                    <a:ext uri="{9D8B030D-6E8A-4147-A177-3AD203B41FA5}">
                      <a16:colId xmlns:a16="http://schemas.microsoft.com/office/drawing/2014/main" val="1441863982"/>
                    </a:ext>
                  </a:extLst>
                </a:gridCol>
                <a:gridCol w="973451">
                  <a:extLst>
                    <a:ext uri="{9D8B030D-6E8A-4147-A177-3AD203B41FA5}">
                      <a16:colId xmlns:a16="http://schemas.microsoft.com/office/drawing/2014/main" val="1175761110"/>
                    </a:ext>
                  </a:extLst>
                </a:gridCol>
                <a:gridCol w="1403274">
                  <a:extLst>
                    <a:ext uri="{9D8B030D-6E8A-4147-A177-3AD203B41FA5}">
                      <a16:colId xmlns:a16="http://schemas.microsoft.com/office/drawing/2014/main" val="4235803677"/>
                    </a:ext>
                  </a:extLst>
                </a:gridCol>
                <a:gridCol w="2205002">
                  <a:extLst>
                    <a:ext uri="{9D8B030D-6E8A-4147-A177-3AD203B41FA5}">
                      <a16:colId xmlns:a16="http://schemas.microsoft.com/office/drawing/2014/main" val="1417077804"/>
                    </a:ext>
                  </a:extLst>
                </a:gridCol>
                <a:gridCol w="1281248">
                  <a:extLst>
                    <a:ext uri="{9D8B030D-6E8A-4147-A177-3AD203B41FA5}">
                      <a16:colId xmlns:a16="http://schemas.microsoft.com/office/drawing/2014/main" val="4124331000"/>
                    </a:ext>
                  </a:extLst>
                </a:gridCol>
              </a:tblGrid>
              <a:tr h="67319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</a:t>
                      </a: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類別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專利名稱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申請號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申請日期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申請人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申請國家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專利發明人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專利授權狀態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若已授權需說明專屬或非專屬授權、授權範圍、地區、金額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999311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發明專利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  <a:endParaRPr 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  <a:endParaRPr 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大學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台灣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王小明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尚未授權予任何人使用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5350191"/>
                  </a:ext>
                </a:extLst>
              </a:tr>
              <a:tr h="44964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4859663"/>
                  </a:ext>
                </a:extLst>
              </a:tr>
              <a:tr h="45072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8466668"/>
                  </a:ext>
                </a:extLst>
              </a:tr>
            </a:tbl>
          </a:graphicData>
        </a:graphic>
      </p:graphicFrame>
      <p:sp>
        <p:nvSpPr>
          <p:cNvPr id="3" name="Google Shape;432;p78">
            <a:extLst>
              <a:ext uri="{FF2B5EF4-FFF2-40B4-BE49-F238E27FC236}">
                <a16:creationId xmlns:a16="http://schemas.microsoft.com/office/drawing/2014/main" id="{338B6032-EF57-45D2-A967-A163BE4CF36C}"/>
              </a:ext>
            </a:extLst>
          </p:cNvPr>
          <p:cNvSpPr txBox="1"/>
          <p:nvPr/>
        </p:nvSpPr>
        <p:spPr>
          <a:xfrm>
            <a:off x="609484" y="266264"/>
            <a:ext cx="10972800" cy="75815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二、本計畫「智財清單」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433;p78">
            <a:extLst>
              <a:ext uri="{FF2B5EF4-FFF2-40B4-BE49-F238E27FC236}">
                <a16:creationId xmlns:a16="http://schemas.microsoft.com/office/drawing/2014/main" id="{7D3DB7D8-67B9-4119-AD25-1EE4830B0F10}"/>
              </a:ext>
            </a:extLst>
          </p:cNvPr>
          <p:cNvSpPr txBox="1"/>
          <p:nvPr/>
        </p:nvSpPr>
        <p:spPr>
          <a:xfrm>
            <a:off x="482757" y="1037066"/>
            <a:ext cx="11182316" cy="67284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080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4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本計畫「專利布局」之說明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434;p78">
            <a:extLst>
              <a:ext uri="{FF2B5EF4-FFF2-40B4-BE49-F238E27FC236}">
                <a16:creationId xmlns:a16="http://schemas.microsoft.com/office/drawing/2014/main" id="{BAB3F128-8BEC-495A-A2E0-AB7DE28101BF}"/>
              </a:ext>
            </a:extLst>
          </p:cNvPr>
          <p:cNvSpPr txBox="1"/>
          <p:nvPr/>
        </p:nvSpPr>
        <p:spPr>
          <a:xfrm>
            <a:off x="11074316" y="6441344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4F14572-11A6-449F-8E8E-99DECB20DC20}" type="slidenum">
              <a:t>13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6" name="Google Shape;435;p78">
            <a:extLst>
              <a:ext uri="{FF2B5EF4-FFF2-40B4-BE49-F238E27FC236}">
                <a16:creationId xmlns:a16="http://schemas.microsoft.com/office/drawing/2014/main" id="{B65CF2EE-87A3-4307-809F-DDB7E442786E}"/>
              </a:ext>
            </a:extLst>
          </p:cNvPr>
          <p:cNvGraphicFramePr>
            <a:graphicFrameLocks noGrp="1"/>
          </p:cNvGraphicFramePr>
          <p:nvPr/>
        </p:nvGraphicFramePr>
        <p:xfrm>
          <a:off x="504721" y="1979547"/>
          <a:ext cx="11393972" cy="210415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596874">
                  <a:extLst>
                    <a:ext uri="{9D8B030D-6E8A-4147-A177-3AD203B41FA5}">
                      <a16:colId xmlns:a16="http://schemas.microsoft.com/office/drawing/2014/main" val="3784361290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555577691"/>
                    </a:ext>
                  </a:extLst>
                </a:gridCol>
                <a:gridCol w="849953">
                  <a:extLst>
                    <a:ext uri="{9D8B030D-6E8A-4147-A177-3AD203B41FA5}">
                      <a16:colId xmlns:a16="http://schemas.microsoft.com/office/drawing/2014/main" val="3522976435"/>
                    </a:ext>
                  </a:extLst>
                </a:gridCol>
                <a:gridCol w="1310399">
                  <a:extLst>
                    <a:ext uri="{9D8B030D-6E8A-4147-A177-3AD203B41FA5}">
                      <a16:colId xmlns:a16="http://schemas.microsoft.com/office/drawing/2014/main" val="4097762181"/>
                    </a:ext>
                  </a:extLst>
                </a:gridCol>
                <a:gridCol w="1088995">
                  <a:extLst>
                    <a:ext uri="{9D8B030D-6E8A-4147-A177-3AD203B41FA5}">
                      <a16:colId xmlns:a16="http://schemas.microsoft.com/office/drawing/2014/main" val="3530300414"/>
                    </a:ext>
                  </a:extLst>
                </a:gridCol>
                <a:gridCol w="522351">
                  <a:extLst>
                    <a:ext uri="{9D8B030D-6E8A-4147-A177-3AD203B41FA5}">
                      <a16:colId xmlns:a16="http://schemas.microsoft.com/office/drawing/2014/main" val="3521699916"/>
                    </a:ext>
                  </a:extLst>
                </a:gridCol>
                <a:gridCol w="974521">
                  <a:extLst>
                    <a:ext uri="{9D8B030D-6E8A-4147-A177-3AD203B41FA5}">
                      <a16:colId xmlns:a16="http://schemas.microsoft.com/office/drawing/2014/main" val="2934405183"/>
                    </a:ext>
                  </a:extLst>
                </a:gridCol>
                <a:gridCol w="1404353">
                  <a:extLst>
                    <a:ext uri="{9D8B030D-6E8A-4147-A177-3AD203B41FA5}">
                      <a16:colId xmlns:a16="http://schemas.microsoft.com/office/drawing/2014/main" val="2357559411"/>
                    </a:ext>
                  </a:extLst>
                </a:gridCol>
                <a:gridCol w="2207151">
                  <a:extLst>
                    <a:ext uri="{9D8B030D-6E8A-4147-A177-3AD203B41FA5}">
                      <a16:colId xmlns:a16="http://schemas.microsoft.com/office/drawing/2014/main" val="4036175279"/>
                    </a:ext>
                  </a:extLst>
                </a:gridCol>
                <a:gridCol w="1282327">
                  <a:extLst>
                    <a:ext uri="{9D8B030D-6E8A-4147-A177-3AD203B41FA5}">
                      <a16:colId xmlns:a16="http://schemas.microsoft.com/office/drawing/2014/main" val="648500347"/>
                    </a:ext>
                  </a:extLst>
                </a:gridCol>
              </a:tblGrid>
              <a:tr h="73259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</a:t>
                      </a: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類別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專利名稱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證書號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有效日期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申請人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申請國家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專利發明人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專利授權狀態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若已授權需說明專屬或非專屬授權、授權範圍、地區、金額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1756730"/>
                  </a:ext>
                </a:extLst>
              </a:tr>
              <a:tr h="26494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發明專利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  <a:endParaRPr 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  <a:endParaRPr 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~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大學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台灣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王小明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尚未授權予任何人使用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5369243"/>
                  </a:ext>
                </a:extLst>
              </a:tr>
              <a:tr h="41867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7291751"/>
                  </a:ext>
                </a:extLst>
              </a:tr>
              <a:tr h="41939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688270"/>
                  </a:ext>
                </a:extLst>
              </a:tr>
            </a:tbl>
          </a:graphicData>
        </a:graphic>
      </p:graphicFrame>
      <p:sp>
        <p:nvSpPr>
          <p:cNvPr id="7" name="Google Shape;436;p78">
            <a:extLst>
              <a:ext uri="{FF2B5EF4-FFF2-40B4-BE49-F238E27FC236}">
                <a16:creationId xmlns:a16="http://schemas.microsoft.com/office/drawing/2014/main" id="{796D1764-47EC-4692-863C-247B61A96FF7}"/>
              </a:ext>
            </a:extLst>
          </p:cNvPr>
          <p:cNvSpPr txBox="1"/>
          <p:nvPr/>
        </p:nvSpPr>
        <p:spPr>
          <a:xfrm>
            <a:off x="9234004" y="1563386"/>
            <a:ext cx="2664360" cy="338401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</a:t>
            </a:r>
            <a:r>
              <a:rPr lang="en-US" altLang="zh-TW" sz="1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100%</a:t>
            </a:r>
            <a:endParaRPr lang="zh-TW" altLang="en-US" sz="1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8" name="Google Shape;438;p78">
            <a:extLst>
              <a:ext uri="{FF2B5EF4-FFF2-40B4-BE49-F238E27FC236}">
                <a16:creationId xmlns:a16="http://schemas.microsoft.com/office/drawing/2014/main" id="{C7B25F21-0B66-49EA-963E-2FF2FAC3157D}"/>
              </a:ext>
            </a:extLst>
          </p:cNvPr>
          <p:cNvSpPr/>
          <p:nvPr/>
        </p:nvSpPr>
        <p:spPr>
          <a:xfrm>
            <a:off x="482757" y="4003471"/>
            <a:ext cx="10591559" cy="50327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已申請未核准之專利清單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439;p78">
            <a:extLst>
              <a:ext uri="{FF2B5EF4-FFF2-40B4-BE49-F238E27FC236}">
                <a16:creationId xmlns:a16="http://schemas.microsoft.com/office/drawing/2014/main" id="{370C3117-2E27-45F0-9BA8-31A9ED7592C1}"/>
              </a:ext>
            </a:extLst>
          </p:cNvPr>
          <p:cNvSpPr/>
          <p:nvPr/>
        </p:nvSpPr>
        <p:spPr>
          <a:xfrm>
            <a:off x="482757" y="1522713"/>
            <a:ext cx="10591559" cy="50327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已核准之專利清單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oogle Shape;450;p79">
            <a:extLst>
              <a:ext uri="{FF2B5EF4-FFF2-40B4-BE49-F238E27FC236}">
                <a16:creationId xmlns:a16="http://schemas.microsoft.com/office/drawing/2014/main" id="{2CBA9A32-3447-463E-A4F0-69A25B175E63}"/>
              </a:ext>
            </a:extLst>
          </p:cNvPr>
          <p:cNvGraphicFramePr>
            <a:graphicFrameLocks noGrp="1"/>
          </p:cNvGraphicFramePr>
          <p:nvPr/>
        </p:nvGraphicFramePr>
        <p:xfrm>
          <a:off x="515163" y="4805162"/>
          <a:ext cx="11306126" cy="201164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792345">
                  <a:extLst>
                    <a:ext uri="{9D8B030D-6E8A-4147-A177-3AD203B41FA5}">
                      <a16:colId xmlns:a16="http://schemas.microsoft.com/office/drawing/2014/main" val="3308200597"/>
                    </a:ext>
                  </a:extLst>
                </a:gridCol>
                <a:gridCol w="1751752">
                  <a:extLst>
                    <a:ext uri="{9D8B030D-6E8A-4147-A177-3AD203B41FA5}">
                      <a16:colId xmlns:a16="http://schemas.microsoft.com/office/drawing/2014/main" val="1385931751"/>
                    </a:ext>
                  </a:extLst>
                </a:gridCol>
                <a:gridCol w="1153799">
                  <a:extLst>
                    <a:ext uri="{9D8B030D-6E8A-4147-A177-3AD203B41FA5}">
                      <a16:colId xmlns:a16="http://schemas.microsoft.com/office/drawing/2014/main" val="1043516919"/>
                    </a:ext>
                  </a:extLst>
                </a:gridCol>
                <a:gridCol w="1042553">
                  <a:extLst>
                    <a:ext uri="{9D8B030D-6E8A-4147-A177-3AD203B41FA5}">
                      <a16:colId xmlns:a16="http://schemas.microsoft.com/office/drawing/2014/main" val="1406145605"/>
                    </a:ext>
                  </a:extLst>
                </a:gridCol>
                <a:gridCol w="1127875">
                  <a:extLst>
                    <a:ext uri="{9D8B030D-6E8A-4147-A177-3AD203B41FA5}">
                      <a16:colId xmlns:a16="http://schemas.microsoft.com/office/drawing/2014/main" val="570282757"/>
                    </a:ext>
                  </a:extLst>
                </a:gridCol>
                <a:gridCol w="1631874">
                  <a:extLst>
                    <a:ext uri="{9D8B030D-6E8A-4147-A177-3AD203B41FA5}">
                      <a16:colId xmlns:a16="http://schemas.microsoft.com/office/drawing/2014/main" val="1648329615"/>
                    </a:ext>
                  </a:extLst>
                </a:gridCol>
                <a:gridCol w="2103476">
                  <a:extLst>
                    <a:ext uri="{9D8B030D-6E8A-4147-A177-3AD203B41FA5}">
                      <a16:colId xmlns:a16="http://schemas.microsoft.com/office/drawing/2014/main" val="2171244197"/>
                    </a:ext>
                  </a:extLst>
                </a:gridCol>
                <a:gridCol w="1702448">
                  <a:extLst>
                    <a:ext uri="{9D8B030D-6E8A-4147-A177-3AD203B41FA5}">
                      <a16:colId xmlns:a16="http://schemas.microsoft.com/office/drawing/2014/main" val="3345834025"/>
                    </a:ext>
                  </a:extLst>
                </a:gridCol>
              </a:tblGrid>
              <a:tr h="5860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</a:t>
                      </a: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類別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預計專利申請名稱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預計申請日期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申請人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預計申請國家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預計認列發明人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9446495"/>
                  </a:ext>
                </a:extLst>
              </a:tr>
              <a:tr h="2307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發明專利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  <a:endParaRPr 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5443627"/>
                  </a:ext>
                </a:extLst>
              </a:tr>
              <a:tr h="39565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6318720"/>
                  </a:ext>
                </a:extLst>
              </a:tr>
              <a:tr h="39672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6715567"/>
                  </a:ext>
                </a:extLst>
              </a:tr>
            </a:tbl>
          </a:graphicData>
        </a:graphic>
      </p:graphicFrame>
      <p:sp>
        <p:nvSpPr>
          <p:cNvPr id="3" name="Google Shape;445;p79">
            <a:extLst>
              <a:ext uri="{FF2B5EF4-FFF2-40B4-BE49-F238E27FC236}">
                <a16:creationId xmlns:a16="http://schemas.microsoft.com/office/drawing/2014/main" id="{F8AF825F-DB4F-4C86-85D2-1CD43D5395DE}"/>
              </a:ext>
            </a:extLst>
          </p:cNvPr>
          <p:cNvSpPr txBox="1"/>
          <p:nvPr/>
        </p:nvSpPr>
        <p:spPr>
          <a:xfrm>
            <a:off x="676646" y="270086"/>
            <a:ext cx="10972800" cy="7581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二、本計畫「智財清單」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446;p79">
            <a:extLst>
              <a:ext uri="{FF2B5EF4-FFF2-40B4-BE49-F238E27FC236}">
                <a16:creationId xmlns:a16="http://schemas.microsoft.com/office/drawing/2014/main" id="{1C1312AC-3F55-4CD9-B367-96EED39939E4}"/>
              </a:ext>
            </a:extLst>
          </p:cNvPr>
          <p:cNvSpPr txBox="1"/>
          <p:nvPr/>
        </p:nvSpPr>
        <p:spPr>
          <a:xfrm>
            <a:off x="504849" y="1070195"/>
            <a:ext cx="11182197" cy="6728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080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4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本計畫「營業秘密」、「專利申請」之說明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447;p79">
            <a:extLst>
              <a:ext uri="{FF2B5EF4-FFF2-40B4-BE49-F238E27FC236}">
                <a16:creationId xmlns:a16="http://schemas.microsoft.com/office/drawing/2014/main" id="{A9606B47-19ED-46BB-9E86-1B84B68C3CEE}"/>
              </a:ext>
            </a:extLst>
          </p:cNvPr>
          <p:cNvSpPr txBox="1"/>
          <p:nvPr/>
        </p:nvSpPr>
        <p:spPr>
          <a:xfrm>
            <a:off x="10966408" y="6492962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F1A2F5F-0DCF-4DCE-B19E-2F6FF1747244}" type="slidenum">
              <a:t>14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6" name="Google Shape;448;p79">
            <a:extLst>
              <a:ext uri="{FF2B5EF4-FFF2-40B4-BE49-F238E27FC236}">
                <a16:creationId xmlns:a16="http://schemas.microsoft.com/office/drawing/2014/main" id="{F16782A3-0131-46A7-813F-00B9218A00B9}"/>
              </a:ext>
            </a:extLst>
          </p:cNvPr>
          <p:cNvGraphicFramePr>
            <a:graphicFrameLocks noGrp="1"/>
          </p:cNvGraphicFramePr>
          <p:nvPr/>
        </p:nvGraphicFramePr>
        <p:xfrm>
          <a:off x="504730" y="2160352"/>
          <a:ext cx="11316623" cy="219452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180523">
                  <a:extLst>
                    <a:ext uri="{9D8B030D-6E8A-4147-A177-3AD203B41FA5}">
                      <a16:colId xmlns:a16="http://schemas.microsoft.com/office/drawing/2014/main" val="673789483"/>
                    </a:ext>
                  </a:extLst>
                </a:gridCol>
                <a:gridCol w="1799648">
                  <a:extLst>
                    <a:ext uri="{9D8B030D-6E8A-4147-A177-3AD203B41FA5}">
                      <a16:colId xmlns:a16="http://schemas.microsoft.com/office/drawing/2014/main" val="56441793"/>
                    </a:ext>
                  </a:extLst>
                </a:gridCol>
                <a:gridCol w="2706477">
                  <a:extLst>
                    <a:ext uri="{9D8B030D-6E8A-4147-A177-3AD203B41FA5}">
                      <a16:colId xmlns:a16="http://schemas.microsoft.com/office/drawing/2014/main" val="794761918"/>
                    </a:ext>
                  </a:extLst>
                </a:gridCol>
                <a:gridCol w="2212921">
                  <a:extLst>
                    <a:ext uri="{9D8B030D-6E8A-4147-A177-3AD203B41FA5}">
                      <a16:colId xmlns:a16="http://schemas.microsoft.com/office/drawing/2014/main" val="4095420723"/>
                    </a:ext>
                  </a:extLst>
                </a:gridCol>
                <a:gridCol w="2417051">
                  <a:extLst>
                    <a:ext uri="{9D8B030D-6E8A-4147-A177-3AD203B41FA5}">
                      <a16:colId xmlns:a16="http://schemas.microsoft.com/office/drawing/2014/main" val="1919860946"/>
                    </a:ext>
                  </a:extLst>
                </a:gridCol>
              </a:tblGrid>
              <a:tr h="436196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營業秘密名稱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技術內容開發人員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營業秘密已採取合理之保密措施自評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altLang="zh-TW" sz="1200" b="1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zh-TW" altLang="en-US" sz="1200" b="1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2265207"/>
                  </a:ext>
                </a:extLst>
              </a:tr>
              <a:tr h="72751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例：限制可接觸營業秘密人員身份、文件標明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『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機密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』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或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『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限閱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』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等註記、營業秘密存放地點及妥善管理措施 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上鎖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設定密碼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altLang="en-US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非通常可接觸地點等</a:t>
                      </a:r>
                      <a:r>
                        <a:rPr lang="en-US" altLang="zh-TW" sz="1200" b="0" strike="noStrik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200" b="0" strike="noStrik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9837516"/>
                  </a:ext>
                </a:extLst>
              </a:tr>
              <a:tr h="40414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6729556"/>
                  </a:ext>
                </a:extLst>
              </a:tr>
              <a:tr h="40414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>
                        <a:solidFill>
                          <a:srgbClr val="000000"/>
                        </a:solidFill>
                      </a:endParaRPr>
                    </a:p>
                  </a:txBody>
                  <a:tcPr marL="91421" marR="91421" marT="91421" marB="91421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6027611"/>
                  </a:ext>
                </a:extLst>
              </a:tr>
            </a:tbl>
          </a:graphicData>
        </a:graphic>
      </p:graphicFrame>
      <p:sp>
        <p:nvSpPr>
          <p:cNvPr id="7" name="Google Shape;449;p79">
            <a:extLst>
              <a:ext uri="{FF2B5EF4-FFF2-40B4-BE49-F238E27FC236}">
                <a16:creationId xmlns:a16="http://schemas.microsoft.com/office/drawing/2014/main" id="{11CF1B0D-05A2-4E78-A80E-3DE05FB49A97}"/>
              </a:ext>
            </a:extLst>
          </p:cNvPr>
          <p:cNvSpPr txBox="1"/>
          <p:nvPr/>
        </p:nvSpPr>
        <p:spPr>
          <a:xfrm>
            <a:off x="9234004" y="1708967"/>
            <a:ext cx="2664296" cy="338401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</a:t>
            </a:r>
            <a:r>
              <a:rPr lang="en-US" altLang="zh-TW" sz="16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100%</a:t>
            </a:r>
            <a:endParaRPr lang="zh-TW" altLang="en-US" sz="1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8" name="Google Shape;451;p79">
            <a:extLst>
              <a:ext uri="{FF2B5EF4-FFF2-40B4-BE49-F238E27FC236}">
                <a16:creationId xmlns:a16="http://schemas.microsoft.com/office/drawing/2014/main" id="{DC6A1353-E71E-48CB-A640-4E1A2FA5494B}"/>
              </a:ext>
            </a:extLst>
          </p:cNvPr>
          <p:cNvSpPr/>
          <p:nvPr/>
        </p:nvSpPr>
        <p:spPr>
          <a:xfrm>
            <a:off x="482757" y="4366680"/>
            <a:ext cx="10591559" cy="50327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尚未申請，但計畫執行期間內將會申請之專利清單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452;p79">
            <a:extLst>
              <a:ext uri="{FF2B5EF4-FFF2-40B4-BE49-F238E27FC236}">
                <a16:creationId xmlns:a16="http://schemas.microsoft.com/office/drawing/2014/main" id="{589529DD-5F3A-45EE-9256-5CEB81D20EB2}"/>
              </a:ext>
            </a:extLst>
          </p:cNvPr>
          <p:cNvSpPr/>
          <p:nvPr/>
        </p:nvSpPr>
        <p:spPr>
          <a:xfrm>
            <a:off x="515163" y="1626534"/>
            <a:ext cx="10591559" cy="50327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營業秘密自評</a:t>
            </a:r>
            <a:r>
              <a:rPr lang="en-US" altLang="zh-TW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若無則免</a:t>
            </a:r>
            <a:r>
              <a:rPr lang="en-US" altLang="zh-TW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58;p80">
            <a:extLst>
              <a:ext uri="{FF2B5EF4-FFF2-40B4-BE49-F238E27FC236}">
                <a16:creationId xmlns:a16="http://schemas.microsoft.com/office/drawing/2014/main" id="{8137A877-D748-45E0-9875-3554B97CA3DF}"/>
              </a:ext>
            </a:extLst>
          </p:cNvPr>
          <p:cNvSpPr txBox="1"/>
          <p:nvPr/>
        </p:nvSpPr>
        <p:spPr>
          <a:xfrm>
            <a:off x="609484" y="311042"/>
            <a:ext cx="10972800" cy="7362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附件一、計畫主持人過往研究成果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459;p80">
            <a:extLst>
              <a:ext uri="{FF2B5EF4-FFF2-40B4-BE49-F238E27FC236}">
                <a16:creationId xmlns:a16="http://schemas.microsoft.com/office/drawing/2014/main" id="{57D6BBDB-05EE-43AC-877A-29BAAD413CE4}"/>
              </a:ext>
            </a:extLst>
          </p:cNvPr>
          <p:cNvSpPr txBox="1"/>
          <p:nvPr/>
        </p:nvSpPr>
        <p:spPr>
          <a:xfrm>
            <a:off x="427683" y="1054083"/>
            <a:ext cx="11182316" cy="60803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080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4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過往相關計畫補助狀況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460;p80">
            <a:extLst>
              <a:ext uri="{FF2B5EF4-FFF2-40B4-BE49-F238E27FC236}">
                <a16:creationId xmlns:a16="http://schemas.microsoft.com/office/drawing/2014/main" id="{14CE46BA-60CE-4495-80CC-8739F874762D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0E45FF-470F-4A2D-9C09-D3521C913105}" type="slidenum">
              <a:t>15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5" name="Google Shape;461;p80">
            <a:extLst>
              <a:ext uri="{FF2B5EF4-FFF2-40B4-BE49-F238E27FC236}">
                <a16:creationId xmlns:a16="http://schemas.microsoft.com/office/drawing/2014/main" id="{D00D6CA5-F394-42DB-8200-27454C55DE9E}"/>
              </a:ext>
            </a:extLst>
          </p:cNvPr>
          <p:cNvGraphicFramePr>
            <a:graphicFrameLocks noGrp="1"/>
          </p:cNvGraphicFramePr>
          <p:nvPr/>
        </p:nvGraphicFramePr>
        <p:xfrm>
          <a:off x="198360" y="2294284"/>
          <a:ext cx="11807318" cy="359013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3087764">
                  <a:extLst>
                    <a:ext uri="{9D8B030D-6E8A-4147-A177-3AD203B41FA5}">
                      <a16:colId xmlns:a16="http://schemas.microsoft.com/office/drawing/2014/main" val="904510574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val="2461654475"/>
                    </a:ext>
                  </a:extLst>
                </a:gridCol>
                <a:gridCol w="1409703">
                  <a:extLst>
                    <a:ext uri="{9D8B030D-6E8A-4147-A177-3AD203B41FA5}">
                      <a16:colId xmlns:a16="http://schemas.microsoft.com/office/drawing/2014/main" val="2277642494"/>
                    </a:ext>
                  </a:extLst>
                </a:gridCol>
                <a:gridCol w="1247771">
                  <a:extLst>
                    <a:ext uri="{9D8B030D-6E8A-4147-A177-3AD203B41FA5}">
                      <a16:colId xmlns:a16="http://schemas.microsoft.com/office/drawing/2014/main" val="1365427061"/>
                    </a:ext>
                  </a:extLst>
                </a:gridCol>
                <a:gridCol w="1019171">
                  <a:extLst>
                    <a:ext uri="{9D8B030D-6E8A-4147-A177-3AD203B41FA5}">
                      <a16:colId xmlns:a16="http://schemas.microsoft.com/office/drawing/2014/main" val="2056450085"/>
                    </a:ext>
                  </a:extLst>
                </a:gridCol>
                <a:gridCol w="1578894">
                  <a:extLst>
                    <a:ext uri="{9D8B030D-6E8A-4147-A177-3AD203B41FA5}">
                      <a16:colId xmlns:a16="http://schemas.microsoft.com/office/drawing/2014/main" val="1971228672"/>
                    </a:ext>
                  </a:extLst>
                </a:gridCol>
                <a:gridCol w="1078580">
                  <a:extLst>
                    <a:ext uri="{9D8B030D-6E8A-4147-A177-3AD203B41FA5}">
                      <a16:colId xmlns:a16="http://schemas.microsoft.com/office/drawing/2014/main" val="4083832740"/>
                    </a:ext>
                  </a:extLst>
                </a:gridCol>
                <a:gridCol w="1328156">
                  <a:extLst>
                    <a:ext uri="{9D8B030D-6E8A-4147-A177-3AD203B41FA5}">
                      <a16:colId xmlns:a16="http://schemas.microsoft.com/office/drawing/2014/main" val="3729245449"/>
                    </a:ext>
                  </a:extLst>
                </a:gridCol>
              </a:tblGrid>
              <a:tr h="715618">
                <a:tc>
                  <a:txBody>
                    <a:bodyPr/>
                    <a:lstStyle/>
                    <a:p>
                      <a:pPr marL="142198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計畫名稱</a:t>
                      </a:r>
                      <a:endParaRPr lang="zh-TW" altLang="en-US" sz="1400" b="0" strike="noStrike">
                        <a:latin typeface="Arial"/>
                        <a:ea typeface="Arial"/>
                        <a:cs typeface="Arial"/>
                      </a:endParaRPr>
                    </a:p>
                    <a:p>
                      <a:pPr marL="142198" marR="0" lvl="0" indent="0" algn="ctr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（本部補助者請註明編號）</a:t>
                      </a:r>
                      <a:endParaRPr lang="zh-TW" altLang="en-US" sz="1400" b="0" strike="noStrik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計畫內擔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Microsoft JhengHei"/>
                        <a:cs typeface="Microsoft JhengHe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任之工作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1283" marR="0" lvl="0" indent="-141283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起迄年月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補助或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委託機構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執行情形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42198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預期</a:t>
                      </a:r>
                      <a:r>
                        <a:rPr lang="en-US" altLang="zh-TW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KPI</a:t>
                      </a: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設定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若無則填寫無</a:t>
                      </a:r>
                      <a:r>
                        <a:rPr lang="en-US" altLang="zh-TW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實際</a:t>
                      </a:r>
                      <a:r>
                        <a:rPr lang="en-US" altLang="zh-TW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KPI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  <a:p>
                      <a:pPr marL="142198" marR="0" lvl="0" indent="0" algn="ctr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達成情形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核定經費總額</a:t>
                      </a:r>
                      <a:endParaRPr lang="zh-TW" altLang="en-US" sz="14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0" marR="0" marT="45729" marB="45729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2874483"/>
                  </a:ext>
                </a:extLst>
              </a:tr>
              <a:tr h="4665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 ○○○○○○○○○個案</a:t>
                      </a:r>
                      <a:endParaRPr lang="zh-TW" altLang="en-US" sz="15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en-US" altLang="zh-TW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(106-○○○-○-○○○-○○○-)</a:t>
                      </a:r>
                      <a:endParaRPr lang="zh-TW" altLang="en-US" sz="15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主持人</a:t>
                      </a:r>
                      <a:endParaRPr lang="zh-TW" altLang="en-US" sz="15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○/○/○-○/○/○</a:t>
                      </a:r>
                      <a:endParaRPr lang="en-US" sz="15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國科會</a:t>
                      </a:r>
                      <a:endParaRPr lang="zh-TW" altLang="en-US" sz="15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已結案</a:t>
                      </a:r>
                      <a:r>
                        <a:rPr lang="en-US" altLang="zh-TW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alt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執行中</a:t>
                      </a:r>
                      <a:endParaRPr lang="zh-TW" altLang="en-US" sz="15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b="0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000,000</a:t>
                      </a:r>
                      <a:endParaRPr lang="en-US" sz="1500" b="0" strike="noStrike">
                        <a:solidFill>
                          <a:srgbClr val="000000"/>
                        </a:solidFill>
                        <a:latin typeface="Palatino Linotype"/>
                        <a:ea typeface="Palatino Linotype"/>
                        <a:cs typeface="Palatino Linotype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177595"/>
                  </a:ext>
                </a:extLst>
              </a:tr>
              <a:tr h="46080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7315583"/>
                  </a:ext>
                </a:extLst>
              </a:tr>
              <a:tr h="46080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7655419"/>
                  </a:ext>
                </a:extLst>
              </a:tr>
              <a:tr h="46080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7559903"/>
                  </a:ext>
                </a:extLst>
              </a:tr>
              <a:tr h="460802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0870739"/>
                  </a:ext>
                </a:extLst>
              </a:tr>
              <a:tr h="46260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6439501"/>
                  </a:ext>
                </a:extLst>
              </a:tr>
            </a:tbl>
          </a:graphicData>
        </a:graphic>
      </p:graphicFrame>
      <p:sp>
        <p:nvSpPr>
          <p:cNvPr id="6" name="Google Shape;462;p80">
            <a:extLst>
              <a:ext uri="{FF2B5EF4-FFF2-40B4-BE49-F238E27FC236}">
                <a16:creationId xmlns:a16="http://schemas.microsoft.com/office/drawing/2014/main" id="{46E1A380-2EDC-40A1-A320-3CC302B1BAB7}"/>
              </a:ext>
            </a:extLst>
          </p:cNvPr>
          <p:cNvSpPr txBox="1"/>
          <p:nvPr/>
        </p:nvSpPr>
        <p:spPr>
          <a:xfrm>
            <a:off x="7803718" y="1194124"/>
            <a:ext cx="4201924" cy="427683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6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註：各學門自由型計畫無須填寫</a:t>
            </a:r>
            <a:r>
              <a:rPr lang="en-US" altLang="zh-TW" sz="1600" b="0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KPI</a:t>
            </a:r>
            <a:endParaRPr lang="zh-TW" altLang="en-US" sz="16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7" name="Google Shape;463;p80">
            <a:extLst>
              <a:ext uri="{FF2B5EF4-FFF2-40B4-BE49-F238E27FC236}">
                <a16:creationId xmlns:a16="http://schemas.microsoft.com/office/drawing/2014/main" id="{44E555E4-7D0C-4801-AF98-492E594ADCFF}"/>
              </a:ext>
            </a:extLst>
          </p:cNvPr>
          <p:cNvSpPr txBox="1"/>
          <p:nvPr/>
        </p:nvSpPr>
        <p:spPr>
          <a:xfrm>
            <a:off x="443877" y="1670041"/>
            <a:ext cx="11278081" cy="646197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請務必詳實填寫所有與本計畫相關之研究計畫</a:t>
            </a: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(</a:t>
            </a: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含國內外、大陸地區及港澳</a:t>
            </a:r>
            <a:r>
              <a:rPr lang="en-US" altLang="zh-TW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)</a:t>
            </a: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，不限於本會計畫。若涉及國外、大陸地區及港澳，請依各該主管機關相關法令規定辦理</a:t>
            </a:r>
          </a:p>
        </p:txBody>
      </p:sp>
      <p:sp>
        <p:nvSpPr>
          <p:cNvPr id="8" name="Google Shape;464;p80">
            <a:extLst>
              <a:ext uri="{FF2B5EF4-FFF2-40B4-BE49-F238E27FC236}">
                <a16:creationId xmlns:a16="http://schemas.microsoft.com/office/drawing/2014/main" id="{ACC9FA3E-8677-4297-B5B8-6D9663A3249A}"/>
              </a:ext>
            </a:extLst>
          </p:cNvPr>
          <p:cNvSpPr txBox="1"/>
          <p:nvPr/>
        </p:nvSpPr>
        <p:spPr>
          <a:xfrm>
            <a:off x="583560" y="6293522"/>
            <a:ext cx="9436681" cy="369362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註：上表計畫補助狀況請務必同步於本會學術研發服務網更新，以利查對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0;p81">
            <a:extLst>
              <a:ext uri="{FF2B5EF4-FFF2-40B4-BE49-F238E27FC236}">
                <a16:creationId xmlns:a16="http://schemas.microsoft.com/office/drawing/2014/main" id="{73CC1868-7BB9-4DD3-AFC4-C90E32673169}"/>
              </a:ext>
            </a:extLst>
          </p:cNvPr>
          <p:cNvSpPr txBox="1"/>
          <p:nvPr/>
        </p:nvSpPr>
        <p:spPr>
          <a:xfrm>
            <a:off x="609484" y="523439"/>
            <a:ext cx="10972800" cy="11430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附件一、計畫主持人過往研究成果</a:t>
            </a:r>
            <a:r>
              <a:rPr lang="en-US" altLang="zh-TW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續</a:t>
            </a:r>
            <a:r>
              <a:rPr lang="en-US" altLang="zh-TW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471;p81">
            <a:extLst>
              <a:ext uri="{FF2B5EF4-FFF2-40B4-BE49-F238E27FC236}">
                <a16:creationId xmlns:a16="http://schemas.microsoft.com/office/drawing/2014/main" id="{CD394F68-7B71-4E24-BD85-FC0E06C75F9A}"/>
              </a:ext>
            </a:extLst>
          </p:cNvPr>
          <p:cNvSpPr txBox="1"/>
          <p:nvPr/>
        </p:nvSpPr>
        <p:spPr>
          <a:xfrm>
            <a:off x="609484" y="1829878"/>
            <a:ext cx="11182316" cy="68364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1080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4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本計畫核心技術相關「關鍵論文」，請條列說明</a:t>
            </a:r>
            <a:endParaRPr lang="zh-TW" altLang="en-US" sz="24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graphicFrame>
        <p:nvGraphicFramePr>
          <p:cNvPr id="4" name="Google Shape;472;p81">
            <a:extLst>
              <a:ext uri="{FF2B5EF4-FFF2-40B4-BE49-F238E27FC236}">
                <a16:creationId xmlns:a16="http://schemas.microsoft.com/office/drawing/2014/main" id="{F7926249-D974-43FF-B893-256D804FC01C}"/>
              </a:ext>
            </a:extLst>
          </p:cNvPr>
          <p:cNvGraphicFramePr>
            <a:graphicFrameLocks noGrp="1"/>
          </p:cNvGraphicFramePr>
          <p:nvPr/>
        </p:nvGraphicFramePr>
        <p:xfrm>
          <a:off x="703804" y="2997357"/>
          <a:ext cx="10879202" cy="3108822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740249">
                  <a:extLst>
                    <a:ext uri="{9D8B030D-6E8A-4147-A177-3AD203B41FA5}">
                      <a16:colId xmlns:a16="http://schemas.microsoft.com/office/drawing/2014/main" val="1049274841"/>
                    </a:ext>
                  </a:extLst>
                </a:gridCol>
                <a:gridCol w="1974601">
                  <a:extLst>
                    <a:ext uri="{9D8B030D-6E8A-4147-A177-3AD203B41FA5}">
                      <a16:colId xmlns:a16="http://schemas.microsoft.com/office/drawing/2014/main" val="2508710847"/>
                    </a:ext>
                  </a:extLst>
                </a:gridCol>
                <a:gridCol w="1537554">
                  <a:extLst>
                    <a:ext uri="{9D8B030D-6E8A-4147-A177-3AD203B41FA5}">
                      <a16:colId xmlns:a16="http://schemas.microsoft.com/office/drawing/2014/main" val="2511370103"/>
                    </a:ext>
                  </a:extLst>
                </a:gridCol>
                <a:gridCol w="1942203">
                  <a:extLst>
                    <a:ext uri="{9D8B030D-6E8A-4147-A177-3AD203B41FA5}">
                      <a16:colId xmlns:a16="http://schemas.microsoft.com/office/drawing/2014/main" val="3870803622"/>
                    </a:ext>
                  </a:extLst>
                </a:gridCol>
                <a:gridCol w="1837075">
                  <a:extLst>
                    <a:ext uri="{9D8B030D-6E8A-4147-A177-3AD203B41FA5}">
                      <a16:colId xmlns:a16="http://schemas.microsoft.com/office/drawing/2014/main" val="124441597"/>
                    </a:ext>
                  </a:extLst>
                </a:gridCol>
                <a:gridCol w="1847526">
                  <a:extLst>
                    <a:ext uri="{9D8B030D-6E8A-4147-A177-3AD203B41FA5}">
                      <a16:colId xmlns:a16="http://schemas.microsoft.com/office/drawing/2014/main" val="3252559636"/>
                    </a:ext>
                  </a:extLst>
                </a:gridCol>
              </a:tblGrid>
              <a:tr h="78334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論文名稱</a:t>
                      </a:r>
                      <a:endParaRPr lang="zh-TW" altLang="en-US" sz="1500" b="0" strike="noStrik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論文主要作者</a:t>
                      </a:r>
                      <a:endParaRPr lang="zh-TW" altLang="en-US" sz="15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（按原出版之次序，通訊作者請加註*）</a:t>
                      </a:r>
                      <a:endParaRPr lang="zh-TW" altLang="en-US" sz="12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出版年、月份</a:t>
                      </a:r>
                      <a:endParaRPr lang="zh-TW" altLang="en-US" sz="15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5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期刊</a:t>
                      </a:r>
                      <a:r>
                        <a:rPr lang="en-US" altLang="zh-TW" sz="15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altLang="en-US" sz="15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會議名稱</a:t>
                      </a:r>
                      <a:endParaRPr lang="zh-TW" altLang="en-US" sz="15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2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（專書出版社，起迄頁數）</a:t>
                      </a:r>
                      <a:endParaRPr lang="zh-TW" altLang="en-US" sz="12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重點摘要說明</a:t>
                      </a:r>
                      <a:endParaRPr lang="zh-TW" altLang="en-US" sz="16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altLang="en-US" sz="16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zh-TW" altLang="en-US" sz="16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zh-TW" sz="16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altLang="en-US" sz="16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altLang="zh-TW" sz="1600" b="1" strike="noStrik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zh-TW" altLang="en-US" sz="1600" b="1" strike="noStrik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91449" marR="91449" marT="45729" marB="45729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854247"/>
                  </a:ext>
                </a:extLst>
              </a:tr>
              <a:tr h="33767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236418"/>
                  </a:ext>
                </a:extLst>
              </a:tr>
              <a:tr h="40714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41697"/>
                  </a:ext>
                </a:extLst>
              </a:tr>
              <a:tr h="40714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217514"/>
                  </a:ext>
                </a:extLst>
              </a:tr>
              <a:tr h="40714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815443"/>
                  </a:ext>
                </a:extLst>
              </a:tr>
              <a:tr h="40787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TW" altLang="en-US"/>
                    </a:p>
                  </a:txBody>
                  <a:tcPr marL="91421" marR="91421" marT="91421" marB="91421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5660954"/>
                  </a:ext>
                </a:extLst>
              </a:tr>
            </a:tbl>
          </a:graphicData>
        </a:graphic>
      </p:graphicFrame>
      <p:sp>
        <p:nvSpPr>
          <p:cNvPr id="5" name="Google Shape;473;p81">
            <a:extLst>
              <a:ext uri="{FF2B5EF4-FFF2-40B4-BE49-F238E27FC236}">
                <a16:creationId xmlns:a16="http://schemas.microsoft.com/office/drawing/2014/main" id="{ABBE76DC-6144-40CD-805A-57293E678924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350E55F-5088-40CB-913A-B87F4E3CE6A9}" type="slidenum">
              <a:t>16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6" name="Google Shape;474;p81">
            <a:extLst>
              <a:ext uri="{FF2B5EF4-FFF2-40B4-BE49-F238E27FC236}">
                <a16:creationId xmlns:a16="http://schemas.microsoft.com/office/drawing/2014/main" id="{F54A2415-2222-4718-A082-C52F2AE66D36}"/>
              </a:ext>
            </a:extLst>
          </p:cNvPr>
          <p:cNvSpPr/>
          <p:nvPr/>
        </p:nvSpPr>
        <p:spPr>
          <a:xfrm>
            <a:off x="905036" y="2359801"/>
            <a:ext cx="10591559" cy="50327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800" b="1" i="0" u="none" strike="noStrike" kern="120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包括已發表之相關期刊論文、研討會議、榮獲知名獎座等</a:t>
            </a:r>
            <a:endParaRPr lang="zh-TW" altLang="en-US" sz="18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9;p82">
            <a:extLst>
              <a:ext uri="{FF2B5EF4-FFF2-40B4-BE49-F238E27FC236}">
                <a16:creationId xmlns:a16="http://schemas.microsoft.com/office/drawing/2014/main" id="{88B2FAAE-E654-4844-AB97-53D2574BDCCE}"/>
              </a:ext>
            </a:extLst>
          </p:cNvPr>
          <p:cNvSpPr txBox="1"/>
          <p:nvPr/>
        </p:nvSpPr>
        <p:spPr>
          <a:xfrm>
            <a:off x="609484" y="205200"/>
            <a:ext cx="10972800" cy="11430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4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附件二、本計畫「智財調查」</a:t>
            </a:r>
            <a:endParaRPr lang="zh-TW" altLang="en-US" sz="4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3" name="Google Shape;480;p82">
            <a:extLst>
              <a:ext uri="{FF2B5EF4-FFF2-40B4-BE49-F238E27FC236}">
                <a16:creationId xmlns:a16="http://schemas.microsoft.com/office/drawing/2014/main" id="{D5F60892-9C98-4B99-BC80-4D5D3BD25245}"/>
              </a:ext>
            </a:extLst>
          </p:cNvPr>
          <p:cNvSpPr txBox="1"/>
          <p:nvPr/>
        </p:nvSpPr>
        <p:spPr>
          <a:xfrm>
            <a:off x="659520" y="1506958"/>
            <a:ext cx="10972800" cy="508824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74320" marR="0" lvl="0" indent="-274320" algn="l" defTabSz="914400" rtl="0" fontAlgn="auto" hangingPunct="1">
              <a:lnSpc>
                <a:spcPct val="73000"/>
              </a:lnSpc>
              <a:spcBef>
                <a:spcPts val="0"/>
              </a:spcBef>
              <a:spcAft>
                <a:spcPts val="0"/>
              </a:spcAft>
              <a:buClr>
                <a:srgbClr val="626A19"/>
              </a:buClr>
              <a:buSzPts val="237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技術權利限制處理規劃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640080" marR="0" lvl="1" indent="-246961" algn="just" defTabSz="914400" rtl="0" fontAlgn="auto" hangingPunct="1">
              <a:lnSpc>
                <a:spcPct val="100000"/>
              </a:lnSpc>
              <a:spcBef>
                <a:spcPts val="355"/>
              </a:spcBef>
              <a:spcAft>
                <a:spcPts val="0"/>
              </a:spcAft>
              <a:buClr>
                <a:srgbClr val="2A4F1C"/>
              </a:buClr>
              <a:buSzPts val="17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本計畫規劃運用於創業之技術內容，若有已授權第三方使用，或其他合約上限制等情事，請提出相關文件並說明後續處理之規劃，請參閱附件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X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。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74320" marR="0" lvl="1" indent="-274320" algn="l" defTabSz="914400" rtl="0" fontAlgn="auto" hangingPunct="1">
              <a:lnSpc>
                <a:spcPct val="73000"/>
              </a:lnSpc>
              <a:spcBef>
                <a:spcPts val="450"/>
              </a:spcBef>
              <a:spcAft>
                <a:spcPts val="0"/>
              </a:spcAft>
              <a:buClr>
                <a:srgbClr val="626A19"/>
              </a:buClr>
              <a:buSzPts val="237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PI</a:t>
            </a: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或</a:t>
            </a:r>
            <a:r>
              <a:rPr lang="en-US" altLang="zh-TW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CoPI</a:t>
            </a: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據實揭露義務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640080" marR="0" lvl="1" indent="-246961" algn="just" defTabSz="914400" rtl="0" fontAlgn="auto" hangingPunct="1">
              <a:lnSpc>
                <a:spcPct val="100000"/>
              </a:lnSpc>
              <a:spcBef>
                <a:spcPts val="355"/>
              </a:spcBef>
              <a:spcAft>
                <a:spcPts val="0"/>
              </a:spcAft>
              <a:buClr>
                <a:srgbClr val="2A4F1C"/>
              </a:buClr>
              <a:buSzPts val="17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曾向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含申請中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政府提出補助以成立新創公司為結案條件，或補助新創技術商業化為目標之計畫申請者，個案主持人須據實揭露，請參閱附件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X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。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640080" marR="0" lvl="1" indent="-246961" algn="just" defTabSz="914400" rtl="0" fontAlgn="auto" hangingPunct="1">
              <a:lnSpc>
                <a:spcPct val="100000"/>
              </a:lnSpc>
              <a:spcBef>
                <a:spcPts val="355"/>
              </a:spcBef>
              <a:spcAft>
                <a:spcPts val="0"/>
              </a:spcAft>
              <a:buClr>
                <a:srgbClr val="2A4F1C"/>
              </a:buClr>
              <a:buSzPts val="17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應詳細說明二者間之技術區分及競合關係， 若有共通性智財布局，其處理方案及運用規劃為何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?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74320" marR="0" lvl="1" indent="-274320" algn="l" defTabSz="914400" rtl="0" fontAlgn="auto" hangingPunct="1">
              <a:lnSpc>
                <a:spcPct val="73000"/>
              </a:lnSpc>
              <a:spcBef>
                <a:spcPts val="450"/>
              </a:spcBef>
              <a:spcAft>
                <a:spcPts val="0"/>
              </a:spcAft>
              <a:buClr>
                <a:srgbClr val="626A19"/>
              </a:buClr>
              <a:buSzPts val="2375"/>
              <a:buFont typeface="Noto Sans Symbols"/>
              <a:buChar char="◆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500" b="1" i="0" u="none" strike="noStrike" kern="120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跨單位及共同發明人協議</a:t>
            </a:r>
            <a:endParaRPr lang="zh-TW" altLang="en-US" sz="25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640080" marR="0" lvl="1" indent="-246961" algn="just" defTabSz="914400" rtl="0" fontAlgn="auto" hangingPunct="1">
              <a:lnSpc>
                <a:spcPct val="100000"/>
              </a:lnSpc>
              <a:spcBef>
                <a:spcPts val="355"/>
              </a:spcBef>
              <a:spcAft>
                <a:spcPts val="0"/>
              </a:spcAft>
              <a:buClr>
                <a:srgbClr val="2A4F1C"/>
              </a:buClr>
              <a:buSzPts val="17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若有與其他單位智財共有情形，應取得通過補助個案需運用智財權所有發明人之權益分配協議，及共有單位之智財協議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包含同意由執行機構統籌處理技術作價、在執行機構技術股分配比例內約定各方技術股占比等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，並提出證明文件，於個案出場時依前揭協議進行技術股分配事宜，請參閱附件</a:t>
            </a:r>
            <a:r>
              <a:rPr lang="en-US" altLang="zh-TW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X</a:t>
            </a:r>
            <a:r>
              <a:rPr lang="zh-TW" altLang="en-US" sz="2000" b="0" i="0" u="none" strike="noStrike" kern="120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。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640080" marR="0" lvl="1" indent="-246961" algn="just" defTabSz="914400" rtl="0" fontAlgn="auto" hangingPunct="1">
              <a:lnSpc>
                <a:spcPct val="100000"/>
              </a:lnSpc>
              <a:spcBef>
                <a:spcPts val="355"/>
              </a:spcBef>
              <a:spcAft>
                <a:spcPts val="0"/>
              </a:spcAft>
              <a:buClr>
                <a:srgbClr val="2A4F1C"/>
              </a:buClr>
              <a:buSzPts val="1700"/>
              <a:buFont typeface="Noto Sans Symbols"/>
              <a:buChar char="●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2000" b="1" i="0" u="none" strike="noStrike" kern="120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此證明文件請上傳於申請系統中</a:t>
            </a:r>
            <a:endParaRPr lang="zh-TW" altLang="en-US" sz="20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4" name="Google Shape;481;p82">
            <a:extLst>
              <a:ext uri="{FF2B5EF4-FFF2-40B4-BE49-F238E27FC236}">
                <a16:creationId xmlns:a16="http://schemas.microsoft.com/office/drawing/2014/main" id="{49259440-5982-4B14-A01E-5F19633CA737}"/>
              </a:ext>
            </a:extLst>
          </p:cNvPr>
          <p:cNvSpPr txBox="1"/>
          <p:nvPr/>
        </p:nvSpPr>
        <p:spPr>
          <a:xfrm>
            <a:off x="10566358" y="6356515"/>
            <a:ext cx="1015916" cy="3650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B8D1310-E29D-40D9-8B64-826DE3BB5F81}" type="slidenum">
              <a:t>17</a:t>
            </a:fld>
            <a:endParaRPr lang="en-US" sz="1100" b="0" i="0" u="none" strike="noStrike" kern="120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腦力激盪簡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2911</Words>
  <Application>Microsoft Office PowerPoint</Application>
  <PresentationFormat>寬螢幕</PresentationFormat>
  <Paragraphs>321</Paragraphs>
  <Slides>17</Slides>
  <Notes>17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6" baseType="lpstr">
      <vt:lpstr>Aptos</vt:lpstr>
      <vt:lpstr>Microsoft YaHei</vt:lpstr>
      <vt:lpstr>Noto Sans Symbols</vt:lpstr>
      <vt:lpstr>MingLiu</vt:lpstr>
      <vt:lpstr>Microsoft JhengHei</vt:lpstr>
      <vt:lpstr>Arial</vt:lpstr>
      <vt:lpstr>Palatino Linotype</vt:lpstr>
      <vt:lpstr>Times New Roman</vt:lpstr>
      <vt:lpstr>腦力激盪簡報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葉愷芸</dc:creator>
  <cp:lastModifiedBy>user</cp:lastModifiedBy>
  <cp:revision>1</cp:revision>
  <dcterms:created xsi:type="dcterms:W3CDTF">2018-06-20T05:53:52Z</dcterms:created>
  <dcterms:modified xsi:type="dcterms:W3CDTF">2026-10-28T07:38:45Z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