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301" r:id="rId5"/>
    <p:sldId id="366" r:id="rId6"/>
    <p:sldId id="320" r:id="rId7"/>
    <p:sldId id="3101" r:id="rId8"/>
    <p:sldId id="481" r:id="rId9"/>
    <p:sldId id="3113" r:id="rId10"/>
    <p:sldId id="3112" r:id="rId11"/>
    <p:sldId id="3107" r:id="rId12"/>
    <p:sldId id="313" r:id="rId13"/>
    <p:sldId id="3105" r:id="rId14"/>
    <p:sldId id="349" r:id="rId15"/>
    <p:sldId id="362" r:id="rId16"/>
    <p:sldId id="373" r:id="rId17"/>
    <p:sldId id="265" r:id="rId18"/>
    <p:sldId id="266" r:id="rId19"/>
    <p:sldId id="267" r:id="rId20"/>
    <p:sldId id="3106" r:id="rId21"/>
    <p:sldId id="382" r:id="rId22"/>
    <p:sldId id="3108" r:id="rId23"/>
    <p:sldId id="353" r:id="rId24"/>
    <p:sldId id="380" r:id="rId25"/>
    <p:sldId id="3111" r:id="rId26"/>
    <p:sldId id="3115" r:id="rId27"/>
    <p:sldId id="3116" r:id="rId28"/>
    <p:sldId id="3117" r:id="rId29"/>
    <p:sldId id="3118" r:id="rId30"/>
    <p:sldId id="3119" r:id="rId31"/>
    <p:sldId id="3120" r:id="rId32"/>
    <p:sldId id="3121" r:id="rId33"/>
    <p:sldId id="3122" r:id="rId34"/>
    <p:sldId id="3100" r:id="rId35"/>
    <p:sldId id="270" r:id="rId36"/>
    <p:sldId id="271" r:id="rId37"/>
    <p:sldId id="272" r:id="rId38"/>
    <p:sldId id="273" r:id="rId39"/>
    <p:sldId id="274" r:id="rId40"/>
    <p:sldId id="275" r:id="rId41"/>
    <p:sldId id="276" r:id="rId42"/>
    <p:sldId id="277" r:id="rId43"/>
    <p:sldId id="278" r:id="rId44"/>
    <p:sldId id="279" r:id="rId45"/>
  </p:sldIdLst>
  <p:sldSz cx="12192000" cy="6858000"/>
  <p:notesSz cx="9939338" cy="68072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2"/>
    <a:srgbClr val="FCBD24"/>
    <a:srgbClr val="8EB4E3"/>
    <a:srgbClr val="ADA1C3"/>
    <a:srgbClr val="FFFFFF"/>
    <a:srgbClr val="F51D1D"/>
    <a:srgbClr val="69E781"/>
    <a:srgbClr val="00BFA1"/>
    <a:srgbClr val="FF6D3F"/>
    <a:srgbClr val="F5ED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89" autoAdjust="0"/>
    <p:restoredTop sz="92568" autoAdjust="0"/>
  </p:normalViewPr>
  <p:slideViewPr>
    <p:cSldViewPr>
      <p:cViewPr>
        <p:scale>
          <a:sx n="64" d="100"/>
          <a:sy n="64" d="100"/>
        </p:scale>
        <p:origin x="800" y="-8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-17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54c8c3d087004fbc" providerId="LiveId" clId="{C2BB510F-C419-40F4-9B44-41AC35C9F397}"/>
    <pc:docChg chg="undo modSld">
      <pc:chgData name="" userId="54c8c3d087004fbc" providerId="LiveId" clId="{C2BB510F-C419-40F4-9B44-41AC35C9F397}" dt="2024-12-09T05:26:07.385" v="419" actId="20577"/>
      <pc:docMkLst>
        <pc:docMk/>
      </pc:docMkLst>
      <pc:sldChg chg="addSp delSp modSp">
        <pc:chgData name="" userId="54c8c3d087004fbc" providerId="LiveId" clId="{C2BB510F-C419-40F4-9B44-41AC35C9F397}" dt="2024-12-09T05:13:55.217" v="104" actId="113"/>
        <pc:sldMkLst>
          <pc:docMk/>
          <pc:sldMk cId="0" sldId="265"/>
        </pc:sldMkLst>
        <pc:spChg chg="add del mod">
          <ac:chgData name="" userId="54c8c3d087004fbc" providerId="LiveId" clId="{C2BB510F-C419-40F4-9B44-41AC35C9F397}" dt="2024-12-09T05:10:46.739" v="79" actId="47"/>
          <ac:spMkLst>
            <pc:docMk/>
            <pc:sldMk cId="0" sldId="265"/>
            <ac:spMk id="3" creationId="{00000000-0000-0000-0000-000000000000}"/>
          </ac:spMkLst>
        </pc:spChg>
        <pc:spChg chg="add del">
          <ac:chgData name="" userId="54c8c3d087004fbc" providerId="LiveId" clId="{C2BB510F-C419-40F4-9B44-41AC35C9F397}" dt="2024-12-09T05:07:42.265" v="41"/>
          <ac:spMkLst>
            <pc:docMk/>
            <pc:sldMk cId="0" sldId="265"/>
            <ac:spMk id="4" creationId="{9DB0CD6E-09E8-4A01-AC67-140200D50135}"/>
          </ac:spMkLst>
        </pc:spChg>
        <pc:spChg chg="del mod">
          <ac:chgData name="" userId="54c8c3d087004fbc" providerId="LiveId" clId="{C2BB510F-C419-40F4-9B44-41AC35C9F397}" dt="2024-12-09T05:11:06.741" v="81"/>
          <ac:spMkLst>
            <pc:docMk/>
            <pc:sldMk cId="0" sldId="265"/>
            <ac:spMk id="5" creationId="{00000000-0000-0000-0000-000000000000}"/>
          </ac:spMkLst>
        </pc:spChg>
        <pc:spChg chg="add del mod">
          <ac:chgData name="" userId="54c8c3d087004fbc" providerId="LiveId" clId="{C2BB510F-C419-40F4-9B44-41AC35C9F397}" dt="2024-12-09T05:13:55.217" v="104" actId="113"/>
          <ac:spMkLst>
            <pc:docMk/>
            <pc:sldMk cId="0" sldId="265"/>
            <ac:spMk id="6" creationId="{00000000-0000-0000-0000-000000000000}"/>
          </ac:spMkLst>
        </pc:spChg>
        <pc:spChg chg="add del">
          <ac:chgData name="" userId="54c8c3d087004fbc" providerId="LiveId" clId="{C2BB510F-C419-40F4-9B44-41AC35C9F397}" dt="2024-12-09T05:11:33.113" v="85"/>
          <ac:spMkLst>
            <pc:docMk/>
            <pc:sldMk cId="0" sldId="265"/>
            <ac:spMk id="9" creationId="{4355329D-A519-4095-B459-75115E789CE2}"/>
          </ac:spMkLst>
        </pc:spChg>
        <pc:spChg chg="add mod">
          <ac:chgData name="" userId="54c8c3d087004fbc" providerId="LiveId" clId="{C2BB510F-C419-40F4-9B44-41AC35C9F397}" dt="2024-12-09T05:09:00.733" v="53" actId="2711"/>
          <ac:spMkLst>
            <pc:docMk/>
            <pc:sldMk cId="0" sldId="265"/>
            <ac:spMk id="10" creationId="{215AB5DC-3D8B-4F04-BE26-41F8E90B5EC4}"/>
          </ac:spMkLst>
        </pc:spChg>
        <pc:picChg chg="del mod">
          <ac:chgData name="" userId="54c8c3d087004fbc" providerId="LiveId" clId="{C2BB510F-C419-40F4-9B44-41AC35C9F397}" dt="2024-12-09T05:08:51.529" v="52"/>
          <ac:picMkLst>
            <pc:docMk/>
            <pc:sldMk cId="0" sldId="265"/>
            <ac:picMk id="2" creationId="{00000000-0000-0000-0000-000000000000}"/>
          </ac:picMkLst>
        </pc:picChg>
      </pc:sldChg>
      <pc:sldChg chg="addSp delSp modSp">
        <pc:chgData name="" userId="54c8c3d087004fbc" providerId="LiveId" clId="{C2BB510F-C419-40F4-9B44-41AC35C9F397}" dt="2024-12-09T05:16:31.472" v="186" actId="207"/>
        <pc:sldMkLst>
          <pc:docMk/>
          <pc:sldMk cId="0" sldId="266"/>
        </pc:sldMkLst>
        <pc:spChg chg="mod">
          <ac:chgData name="" userId="54c8c3d087004fbc" providerId="LiveId" clId="{C2BB510F-C419-40F4-9B44-41AC35C9F397}" dt="2024-12-09T05:16:31.472" v="186" actId="207"/>
          <ac:spMkLst>
            <pc:docMk/>
            <pc:sldMk cId="0" sldId="266"/>
            <ac:spMk id="6" creationId="{00000000-0000-0000-0000-000000000000}"/>
          </ac:spMkLst>
        </pc:spChg>
        <pc:grpChg chg="add del">
          <ac:chgData name="" userId="54c8c3d087004fbc" providerId="LiveId" clId="{C2BB510F-C419-40F4-9B44-41AC35C9F397}" dt="2024-12-09T05:13:04.907" v="96"/>
          <ac:grpSpMkLst>
            <pc:docMk/>
            <pc:sldMk cId="0" sldId="266"/>
            <ac:grpSpMk id="3" creationId="{00000000-0000-0000-0000-000000000000}"/>
          </ac:grpSpMkLst>
        </pc:grpChg>
      </pc:sldChg>
      <pc:sldChg chg="modSp">
        <pc:chgData name="" userId="54c8c3d087004fbc" providerId="LiveId" clId="{C2BB510F-C419-40F4-9B44-41AC35C9F397}" dt="2024-12-09T05:05:35.159" v="9" actId="1076"/>
        <pc:sldMkLst>
          <pc:docMk/>
          <pc:sldMk cId="0" sldId="313"/>
        </pc:sldMkLst>
        <pc:spChg chg="mod">
          <ac:chgData name="" userId="54c8c3d087004fbc" providerId="LiveId" clId="{C2BB510F-C419-40F4-9B44-41AC35C9F397}" dt="2024-12-09T05:05:35.159" v="9" actId="1076"/>
          <ac:spMkLst>
            <pc:docMk/>
            <pc:sldMk cId="0" sldId="313"/>
            <ac:spMk id="5" creationId="{00000000-0000-0000-0000-000000000000}"/>
          </ac:spMkLst>
        </pc:spChg>
      </pc:sldChg>
      <pc:sldChg chg="modSp">
        <pc:chgData name="" userId="54c8c3d087004fbc" providerId="LiveId" clId="{C2BB510F-C419-40F4-9B44-41AC35C9F397}" dt="2024-12-09T05:06:41.141" v="33" actId="20577"/>
        <pc:sldMkLst>
          <pc:docMk/>
          <pc:sldMk cId="1368494279" sldId="349"/>
        </pc:sldMkLst>
        <pc:spChg chg="mod">
          <ac:chgData name="" userId="54c8c3d087004fbc" providerId="LiveId" clId="{C2BB510F-C419-40F4-9B44-41AC35C9F397}" dt="2024-12-09T05:06:41.141" v="33" actId="20577"/>
          <ac:spMkLst>
            <pc:docMk/>
            <pc:sldMk cId="1368494279" sldId="349"/>
            <ac:spMk id="3" creationId="{00000000-0000-0000-0000-000000000000}"/>
          </ac:spMkLst>
        </pc:spChg>
      </pc:sldChg>
      <pc:sldChg chg="modSp">
        <pc:chgData name="" userId="54c8c3d087004fbc" providerId="LiveId" clId="{C2BB510F-C419-40F4-9B44-41AC35C9F397}" dt="2024-12-09T05:06:57.621" v="34" actId="255"/>
        <pc:sldMkLst>
          <pc:docMk/>
          <pc:sldMk cId="0" sldId="362"/>
        </pc:sldMkLst>
        <pc:spChg chg="mod">
          <ac:chgData name="" userId="54c8c3d087004fbc" providerId="LiveId" clId="{C2BB510F-C419-40F4-9B44-41AC35C9F397}" dt="2024-12-09T05:06:57.621" v="34" actId="255"/>
          <ac:spMkLst>
            <pc:docMk/>
            <pc:sldMk cId="0" sldId="362"/>
            <ac:spMk id="5" creationId="{00000000-0000-0000-0000-000000000000}"/>
          </ac:spMkLst>
        </pc:spChg>
      </pc:sldChg>
      <pc:sldChg chg="modSp">
        <pc:chgData name="" userId="54c8c3d087004fbc" providerId="LiveId" clId="{C2BB510F-C419-40F4-9B44-41AC35C9F397}" dt="2024-12-09T05:04:47.122" v="3" actId="207"/>
        <pc:sldMkLst>
          <pc:docMk/>
          <pc:sldMk cId="2757388315" sldId="366"/>
        </pc:sldMkLst>
        <pc:spChg chg="mod">
          <ac:chgData name="" userId="54c8c3d087004fbc" providerId="LiveId" clId="{C2BB510F-C419-40F4-9B44-41AC35C9F397}" dt="2024-12-09T05:04:34.853" v="0" actId="207"/>
          <ac:spMkLst>
            <pc:docMk/>
            <pc:sldMk cId="2757388315" sldId="366"/>
            <ac:spMk id="2" creationId="{3C5FC7F5-79F9-462B-A26C-A284C42C7CC7}"/>
          </ac:spMkLst>
        </pc:spChg>
        <pc:spChg chg="mod">
          <ac:chgData name="" userId="54c8c3d087004fbc" providerId="LiveId" clId="{C2BB510F-C419-40F4-9B44-41AC35C9F397}" dt="2024-12-09T05:04:47.122" v="3" actId="207"/>
          <ac:spMkLst>
            <pc:docMk/>
            <pc:sldMk cId="2757388315" sldId="366"/>
            <ac:spMk id="3" creationId="{75F48E8A-2586-49A0-B8B9-9BB14A2ED385}"/>
          </ac:spMkLst>
        </pc:spChg>
      </pc:sldChg>
      <pc:sldChg chg="modSp">
        <pc:chgData name="" userId="54c8c3d087004fbc" providerId="LiveId" clId="{C2BB510F-C419-40F4-9B44-41AC35C9F397}" dt="2024-12-09T05:07:05.560" v="35" actId="255"/>
        <pc:sldMkLst>
          <pc:docMk/>
          <pc:sldMk cId="487925772" sldId="373"/>
        </pc:sldMkLst>
        <pc:spChg chg="mod">
          <ac:chgData name="" userId="54c8c3d087004fbc" providerId="LiveId" clId="{C2BB510F-C419-40F4-9B44-41AC35C9F397}" dt="2024-12-09T05:07:05.560" v="35" actId="255"/>
          <ac:spMkLst>
            <pc:docMk/>
            <pc:sldMk cId="487925772" sldId="373"/>
            <ac:spMk id="5" creationId="{00000000-0000-0000-0000-000000000000}"/>
          </ac:spMkLst>
        </pc:spChg>
      </pc:sldChg>
      <pc:sldChg chg="modSp">
        <pc:chgData name="" userId="54c8c3d087004fbc" providerId="LiveId" clId="{C2BB510F-C419-40F4-9B44-41AC35C9F397}" dt="2024-12-09T05:20:26.051" v="294" actId="1076"/>
        <pc:sldMkLst>
          <pc:docMk/>
          <pc:sldMk cId="1627435121" sldId="382"/>
        </pc:sldMkLst>
        <pc:spChg chg="mod">
          <ac:chgData name="" userId="54c8c3d087004fbc" providerId="LiveId" clId="{C2BB510F-C419-40F4-9B44-41AC35C9F397}" dt="2024-12-09T05:19:17.838" v="274" actId="20577"/>
          <ac:spMkLst>
            <pc:docMk/>
            <pc:sldMk cId="1627435121" sldId="382"/>
            <ac:spMk id="7" creationId="{AB538484-3C05-479A-9BFD-1EFAAB532016}"/>
          </ac:spMkLst>
        </pc:spChg>
        <pc:spChg chg="mod">
          <ac:chgData name="" userId="54c8c3d087004fbc" providerId="LiveId" clId="{C2BB510F-C419-40F4-9B44-41AC35C9F397}" dt="2024-12-09T05:20:00.626" v="293" actId="20577"/>
          <ac:spMkLst>
            <pc:docMk/>
            <pc:sldMk cId="1627435121" sldId="382"/>
            <ac:spMk id="11" creationId="{A10B970A-0D06-4D73-B5F1-7F185DEB4AB3}"/>
          </ac:spMkLst>
        </pc:spChg>
        <pc:spChg chg="mod">
          <ac:chgData name="" userId="54c8c3d087004fbc" providerId="LiveId" clId="{C2BB510F-C419-40F4-9B44-41AC35C9F397}" dt="2024-12-09T05:20:26.051" v="294" actId="1076"/>
          <ac:spMkLst>
            <pc:docMk/>
            <pc:sldMk cId="1627435121" sldId="382"/>
            <ac:spMk id="14" creationId="{90F9A142-C561-42C7-8C1C-26B0BF9C075C}"/>
          </ac:spMkLst>
        </pc:spChg>
      </pc:sldChg>
      <pc:sldChg chg="modSp">
        <pc:chgData name="" userId="54c8c3d087004fbc" providerId="LiveId" clId="{C2BB510F-C419-40F4-9B44-41AC35C9F397}" dt="2024-12-09T05:06:13.584" v="28" actId="207"/>
        <pc:sldMkLst>
          <pc:docMk/>
          <pc:sldMk cId="118822292" sldId="3105"/>
        </pc:sldMkLst>
        <pc:spChg chg="mod">
          <ac:chgData name="" userId="54c8c3d087004fbc" providerId="LiveId" clId="{C2BB510F-C419-40F4-9B44-41AC35C9F397}" dt="2024-12-09T05:06:13.584" v="28" actId="207"/>
          <ac:spMkLst>
            <pc:docMk/>
            <pc:sldMk cId="118822292" sldId="3105"/>
            <ac:spMk id="8" creationId="{4CF81E17-00D4-ABC1-8946-877A00FA4BBC}"/>
          </ac:spMkLst>
        </pc:spChg>
      </pc:sldChg>
      <pc:sldChg chg="modSp">
        <pc:chgData name="" userId="54c8c3d087004fbc" providerId="LiveId" clId="{C2BB510F-C419-40F4-9B44-41AC35C9F397}" dt="2024-12-09T05:17:33.226" v="213" actId="207"/>
        <pc:sldMkLst>
          <pc:docMk/>
          <pc:sldMk cId="860847326" sldId="3106"/>
        </pc:sldMkLst>
        <pc:spChg chg="mod">
          <ac:chgData name="" userId="54c8c3d087004fbc" providerId="LiveId" clId="{C2BB510F-C419-40F4-9B44-41AC35C9F397}" dt="2024-12-09T05:17:33.226" v="213" actId="207"/>
          <ac:spMkLst>
            <pc:docMk/>
            <pc:sldMk cId="860847326" sldId="3106"/>
            <ac:spMk id="12" creationId="{008F35D0-E6EA-4E24-B5DC-1777742CC51F}"/>
          </ac:spMkLst>
        </pc:spChg>
      </pc:sldChg>
      <pc:sldChg chg="modSp">
        <pc:chgData name="" userId="54c8c3d087004fbc" providerId="LiveId" clId="{C2BB510F-C419-40F4-9B44-41AC35C9F397}" dt="2024-12-09T05:20:51.138" v="296" actId="20577"/>
        <pc:sldMkLst>
          <pc:docMk/>
          <pc:sldMk cId="2159340939" sldId="3108"/>
        </pc:sldMkLst>
        <pc:spChg chg="mod">
          <ac:chgData name="" userId="54c8c3d087004fbc" providerId="LiveId" clId="{C2BB510F-C419-40F4-9B44-41AC35C9F397}" dt="2024-12-09T05:20:51.138" v="296" actId="20577"/>
          <ac:spMkLst>
            <pc:docMk/>
            <pc:sldMk cId="2159340939" sldId="3108"/>
            <ac:spMk id="6" creationId="{4DB31834-B87E-456F-8A8B-E1989D941A31}"/>
          </ac:spMkLst>
        </pc:spChg>
      </pc:sldChg>
      <pc:sldChg chg="delSp modSp">
        <pc:chgData name="" userId="54c8c3d087004fbc" providerId="LiveId" clId="{C2BB510F-C419-40F4-9B44-41AC35C9F397}" dt="2024-12-09T05:05:26.358" v="8"/>
        <pc:sldMkLst>
          <pc:docMk/>
          <pc:sldMk cId="2280165254" sldId="3112"/>
        </pc:sldMkLst>
        <pc:spChg chg="mod">
          <ac:chgData name="" userId="54c8c3d087004fbc" providerId="LiveId" clId="{C2BB510F-C419-40F4-9B44-41AC35C9F397}" dt="2024-12-09T05:05:16.258" v="7" actId="20577"/>
          <ac:spMkLst>
            <pc:docMk/>
            <pc:sldMk cId="2280165254" sldId="3112"/>
            <ac:spMk id="2" creationId="{BBB92A86-A665-4197-8E1E-80156540DBC4}"/>
          </ac:spMkLst>
        </pc:spChg>
        <pc:spChg chg="del">
          <ac:chgData name="" userId="54c8c3d087004fbc" providerId="LiveId" clId="{C2BB510F-C419-40F4-9B44-41AC35C9F397}" dt="2024-12-09T05:05:26.358" v="8"/>
          <ac:spMkLst>
            <pc:docMk/>
            <pc:sldMk cId="2280165254" sldId="3112"/>
            <ac:spMk id="14" creationId="{339F4446-729A-4D9E-A906-D0C82BA690A5}"/>
          </ac:spMkLst>
        </pc:spChg>
      </pc:sldChg>
      <pc:sldChg chg="modSp">
        <pc:chgData name="" userId="54c8c3d087004fbc" providerId="LiveId" clId="{C2BB510F-C419-40F4-9B44-41AC35C9F397}" dt="2024-12-09T05:05:01.458" v="5" actId="6549"/>
        <pc:sldMkLst>
          <pc:docMk/>
          <pc:sldMk cId="3804811723" sldId="3113"/>
        </pc:sldMkLst>
        <pc:spChg chg="mod">
          <ac:chgData name="" userId="54c8c3d087004fbc" providerId="LiveId" clId="{C2BB510F-C419-40F4-9B44-41AC35C9F397}" dt="2024-12-09T05:05:01.458" v="5" actId="6549"/>
          <ac:spMkLst>
            <pc:docMk/>
            <pc:sldMk cId="3804811723" sldId="3113"/>
            <ac:spMk id="5" creationId="{CB3B0EE2-A77E-05AC-8C7B-435F64C9D884}"/>
          </ac:spMkLst>
        </pc:spChg>
      </pc:sldChg>
      <pc:sldChg chg="addSp delSp modSp">
        <pc:chgData name="" userId="54c8c3d087004fbc" providerId="LiveId" clId="{C2BB510F-C419-40F4-9B44-41AC35C9F397}" dt="2024-12-09T05:24:30.192" v="395" actId="1076"/>
        <pc:sldMkLst>
          <pc:docMk/>
          <pc:sldMk cId="3596197203" sldId="3115"/>
        </pc:sldMkLst>
        <pc:spChg chg="add mod">
          <ac:chgData name="" userId="54c8c3d087004fbc" providerId="LiveId" clId="{C2BB510F-C419-40F4-9B44-41AC35C9F397}" dt="2024-12-09T05:24:24.635" v="394" actId="14100"/>
          <ac:spMkLst>
            <pc:docMk/>
            <pc:sldMk cId="3596197203" sldId="3115"/>
            <ac:spMk id="3" creationId="{E53D39D9-4923-4A03-ADF9-75CB8FF88840}"/>
          </ac:spMkLst>
        </pc:spChg>
        <pc:spChg chg="mod">
          <ac:chgData name="" userId="54c8c3d087004fbc" providerId="LiveId" clId="{C2BB510F-C419-40F4-9B44-41AC35C9F397}" dt="2024-12-09T05:22:05.161" v="300" actId="1076"/>
          <ac:spMkLst>
            <pc:docMk/>
            <pc:sldMk cId="3596197203" sldId="3115"/>
            <ac:spMk id="7" creationId="{42FFDD67-461B-4647-933A-7A99612D3743}"/>
          </ac:spMkLst>
        </pc:spChg>
        <pc:picChg chg="mod">
          <ac:chgData name="" userId="54c8c3d087004fbc" providerId="LiveId" clId="{C2BB510F-C419-40F4-9B44-41AC35C9F397}" dt="2024-12-09T05:24:30.192" v="395" actId="1076"/>
          <ac:picMkLst>
            <pc:docMk/>
            <pc:sldMk cId="3596197203" sldId="3115"/>
            <ac:picMk id="2" creationId="{A0FDE032-BBD9-4F44-B955-A8BE99087A1F}"/>
          </ac:picMkLst>
        </pc:picChg>
        <pc:cxnChg chg="del">
          <ac:chgData name="" userId="54c8c3d087004fbc" providerId="LiveId" clId="{C2BB510F-C419-40F4-9B44-41AC35C9F397}" dt="2024-12-09T05:24:20.459" v="393"/>
          <ac:cxnSpMkLst>
            <pc:docMk/>
            <pc:sldMk cId="3596197203" sldId="3115"/>
            <ac:cxnSpMk id="19" creationId="{57BD7A89-F994-4BA5-B08E-E1FB705E8089}"/>
          </ac:cxnSpMkLst>
        </pc:cxnChg>
      </pc:sldChg>
      <pc:sldChg chg="addSp delSp modSp">
        <pc:chgData name="" userId="54c8c3d087004fbc" providerId="LiveId" clId="{C2BB510F-C419-40F4-9B44-41AC35C9F397}" dt="2024-12-09T05:26:07.385" v="419" actId="20577"/>
        <pc:sldMkLst>
          <pc:docMk/>
          <pc:sldMk cId="0" sldId="3118"/>
        </pc:sldMkLst>
        <pc:spChg chg="mod">
          <ac:chgData name="" userId="54c8c3d087004fbc" providerId="LiveId" clId="{C2BB510F-C419-40F4-9B44-41AC35C9F397}" dt="2024-12-09T05:26:07.385" v="419" actId="20577"/>
          <ac:spMkLst>
            <pc:docMk/>
            <pc:sldMk cId="0" sldId="3118"/>
            <ac:spMk id="5" creationId="{00000000-0000-0000-0000-000000000000}"/>
          </ac:spMkLst>
        </pc:spChg>
        <pc:grpChg chg="add del mod">
          <ac:chgData name="" userId="54c8c3d087004fbc" providerId="LiveId" clId="{C2BB510F-C419-40F4-9B44-41AC35C9F397}" dt="2024-12-09T05:25:34.050" v="400" actId="1076"/>
          <ac:grpSpMkLst>
            <pc:docMk/>
            <pc:sldMk cId="0" sldId="3118"/>
            <ac:grpSpMk id="6" creationId="{5DD7E4E9-018D-405F-9D46-3CEB16699294}"/>
          </ac:grpSpMkLst>
        </pc:grpChg>
        <pc:grpChg chg="add del">
          <ac:chgData name="" userId="54c8c3d087004fbc" providerId="LiveId" clId="{C2BB510F-C419-40F4-9B44-41AC35C9F397}" dt="2024-12-09T05:25:34.792" v="401"/>
          <ac:grpSpMkLst>
            <pc:docMk/>
            <pc:sldMk cId="0" sldId="3118"/>
            <ac:grpSpMk id="9" creationId="{1856ECAE-0468-4B7E-BE93-33BF988848ED}"/>
          </ac:grpSpMkLst>
        </pc:gr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3CFAC7-3F05-45B8-872A-39895E2A01EF}" type="doc">
      <dgm:prSet loTypeId="urn:microsoft.com/office/officeart/2005/8/layout/pyramid1" loCatId="pyramid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zh-TW" altLang="en-US"/>
        </a:p>
      </dgm:t>
    </dgm:pt>
    <dgm:pt modelId="{B4FB3B55-54A9-415F-B90B-F4B702A7B2A5}">
      <dgm:prSet phldrT="[文字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 anchor="b"/>
        <a:lstStyle/>
        <a:p>
          <a:pPr algn="ctr">
            <a:lnSpc>
              <a:spcPct val="70000"/>
            </a:lnSpc>
            <a:spcBef>
              <a:spcPts val="800"/>
            </a:spcBef>
            <a:spcAft>
              <a:spcPts val="0"/>
            </a:spcAft>
          </a:pPr>
          <a:r>
            <a: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跨部會銜接</a:t>
          </a:r>
        </a:p>
      </dgm:t>
    </dgm:pt>
    <dgm:pt modelId="{CC40B674-4684-4D25-AA9D-0D1E1DF01E8A}" type="parTrans" cxnId="{C084AE1E-399F-4A9C-9DCE-56A6D257C844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2EBFF87-1A1E-4938-8B01-4DE4BF4A1535}" type="sibTrans" cxnId="{C084AE1E-399F-4A9C-9DCE-56A6D257C844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7E828B8-73AD-4ADB-BC66-6098473D9078}">
      <dgm:prSet phldrT="[文字]" custT="1"/>
      <dgm:spPr>
        <a:solidFill>
          <a:schemeClr val="accent2">
            <a:lumMod val="60000"/>
            <a:lumOff val="40000"/>
          </a:schemeClr>
        </a:solidFill>
        <a:ln w="38100">
          <a:solidFill>
            <a:schemeClr val="bg1"/>
          </a:solidFill>
        </a:ln>
      </dgm:spPr>
      <dgm:t>
        <a:bodyPr anchor="b"/>
        <a:lstStyle/>
        <a:p>
          <a:pPr>
            <a:lnSpc>
              <a:spcPct val="70000"/>
            </a:lnSpc>
          </a:pPr>
          <a:r>
            <a: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高成長潛力個案加值</a:t>
          </a:r>
        </a:p>
      </dgm:t>
    </dgm:pt>
    <dgm:pt modelId="{4AC375E9-3AC8-413B-81D3-0C039D801670}" type="parTrans" cxnId="{B29B532E-3DF0-43CA-ADFC-ACB8DE2A6C39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68D0C34-0EAB-49EF-A140-F3193873E765}" type="sibTrans" cxnId="{B29B532E-3DF0-43CA-ADFC-ACB8DE2A6C39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116B471-BB50-4A35-A834-7E5951478E84}">
      <dgm:prSet phldrT="[文字]" custT="1"/>
      <dgm:spPr>
        <a:solidFill>
          <a:schemeClr val="accent2">
            <a:lumMod val="60000"/>
            <a:lumOff val="40000"/>
          </a:schemeClr>
        </a:solidFill>
        <a:ln w="38100">
          <a:solidFill>
            <a:schemeClr val="bg1"/>
          </a:solidFill>
        </a:ln>
      </dgm:spPr>
      <dgm:t>
        <a:bodyPr anchor="b"/>
        <a:lstStyle/>
        <a:p>
          <a:pPr>
            <a:lnSpc>
              <a:spcPct val="7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選拔潛力個案</a:t>
          </a:r>
          <a:endParaRPr lang="en-US" altLang="zh-TW" sz="2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7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完成商業化原型機</a:t>
          </a:r>
        </a:p>
      </dgm:t>
    </dgm:pt>
    <dgm:pt modelId="{C251CD0C-19BC-4567-98B0-E9C18D3B0FA2}" type="parTrans" cxnId="{69B92DA9-2607-445A-A98E-01C50036D30F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AF2A3D3-B55A-4E7F-91E1-E733D20DFC83}" type="sibTrans" cxnId="{69B92DA9-2607-445A-A98E-01C50036D30F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4F52D82-2DBD-4AD0-A7ED-E1C29B873BB6}">
      <dgm:prSet custT="1"/>
      <dgm:spPr>
        <a:solidFill>
          <a:srgbClr val="00B0F0"/>
        </a:solidFill>
        <a:ln w="38100">
          <a:solidFill>
            <a:schemeClr val="bg1"/>
          </a:solidFill>
        </a:ln>
      </dgm:spPr>
      <dgm:t>
        <a:bodyPr anchor="b"/>
        <a:lstStyle/>
        <a:p>
          <a:pPr>
            <a:lnSpc>
              <a:spcPct val="70000"/>
            </a:lnSpc>
          </a:pPr>
          <a:r>
            <a:rPr lang="zh-TW" altLang="en-US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探勘育成潛力案源</a:t>
          </a:r>
        </a:p>
      </dgm:t>
    </dgm:pt>
    <dgm:pt modelId="{80F91BC0-757B-4719-B005-BB9935EF1193}" type="parTrans" cxnId="{F2ABAAD0-4F3D-4D00-85EF-7C704E4BE413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52B7722-F023-432B-AEF6-7F50AE10E443}" type="sibTrans" cxnId="{F2ABAAD0-4F3D-4D00-85EF-7C704E4BE413}">
      <dgm:prSet/>
      <dgm:spPr/>
      <dgm:t>
        <a:bodyPr/>
        <a:lstStyle/>
        <a:p>
          <a:pPr>
            <a:lnSpc>
              <a:spcPct val="70000"/>
            </a:lnSpc>
          </a:pPr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70A31CC-8D1D-4817-A6A4-0B127DAAC31A}" type="pres">
      <dgm:prSet presAssocID="{423CFAC7-3F05-45B8-872A-39895E2A01EF}" presName="Name0" presStyleCnt="0">
        <dgm:presLayoutVars>
          <dgm:dir/>
          <dgm:animLvl val="lvl"/>
          <dgm:resizeHandles val="exact"/>
        </dgm:presLayoutVars>
      </dgm:prSet>
      <dgm:spPr/>
    </dgm:pt>
    <dgm:pt modelId="{66D45AE8-782E-4C55-9D86-4DA925D6A8D2}" type="pres">
      <dgm:prSet presAssocID="{B4FB3B55-54A9-415F-B90B-F4B702A7B2A5}" presName="Name8" presStyleCnt="0"/>
      <dgm:spPr/>
    </dgm:pt>
    <dgm:pt modelId="{389B20AE-8BD5-41A4-AEB5-AB28DEF362B8}" type="pres">
      <dgm:prSet presAssocID="{B4FB3B55-54A9-415F-B90B-F4B702A7B2A5}" presName="level" presStyleLbl="node1" presStyleIdx="0" presStyleCnt="4" custScaleX="103762" custScaleY="88695" custLinFactNeighborX="343" custLinFactNeighborY="2778">
        <dgm:presLayoutVars>
          <dgm:chMax val="1"/>
          <dgm:bulletEnabled val="1"/>
        </dgm:presLayoutVars>
      </dgm:prSet>
      <dgm:spPr/>
    </dgm:pt>
    <dgm:pt modelId="{5C497486-8178-4146-9F7F-C1D63B14D41F}" type="pres">
      <dgm:prSet presAssocID="{B4FB3B55-54A9-415F-B90B-F4B702A7B2A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63B7640-72DD-445C-92A9-DECD64D3CFBC}" type="pres">
      <dgm:prSet presAssocID="{E7E828B8-73AD-4ADB-BC66-6098473D9078}" presName="Name8" presStyleCnt="0"/>
      <dgm:spPr/>
    </dgm:pt>
    <dgm:pt modelId="{63D3E7EC-CCFB-4DBB-9BD7-9E36F37376DC}" type="pres">
      <dgm:prSet presAssocID="{E7E828B8-73AD-4ADB-BC66-6098473D9078}" presName="level" presStyleLbl="node1" presStyleIdx="1" presStyleCnt="4">
        <dgm:presLayoutVars>
          <dgm:chMax val="1"/>
          <dgm:bulletEnabled val="1"/>
        </dgm:presLayoutVars>
      </dgm:prSet>
      <dgm:spPr/>
    </dgm:pt>
    <dgm:pt modelId="{7CDFC00A-DA9B-4E8E-9F54-E909A4BB9764}" type="pres">
      <dgm:prSet presAssocID="{E7E828B8-73AD-4ADB-BC66-6098473D907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A6302A9-6F30-43BF-B255-442E19C84819}" type="pres">
      <dgm:prSet presAssocID="{C116B471-BB50-4A35-A834-7E5951478E84}" presName="Name8" presStyleCnt="0"/>
      <dgm:spPr/>
    </dgm:pt>
    <dgm:pt modelId="{4681498D-73DF-46E5-B6A8-C16BEB1375B5}" type="pres">
      <dgm:prSet presAssocID="{C116B471-BB50-4A35-A834-7E5951478E84}" presName="level" presStyleLbl="node1" presStyleIdx="2" presStyleCnt="4">
        <dgm:presLayoutVars>
          <dgm:chMax val="1"/>
          <dgm:bulletEnabled val="1"/>
        </dgm:presLayoutVars>
      </dgm:prSet>
      <dgm:spPr/>
    </dgm:pt>
    <dgm:pt modelId="{834D5196-BFB7-43CD-9BA1-EEC1FF337B8A}" type="pres">
      <dgm:prSet presAssocID="{C116B471-BB50-4A35-A834-7E5951478E8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70F0B2E-024B-4B40-9063-29A0486C64C3}" type="pres">
      <dgm:prSet presAssocID="{E4F52D82-2DBD-4AD0-A7ED-E1C29B873BB6}" presName="Name8" presStyleCnt="0"/>
      <dgm:spPr/>
    </dgm:pt>
    <dgm:pt modelId="{A33D373D-CBF2-444E-90C0-FA6B3A849A81}" type="pres">
      <dgm:prSet presAssocID="{E4F52D82-2DBD-4AD0-A7ED-E1C29B873BB6}" presName="level" presStyleLbl="node1" presStyleIdx="3" presStyleCnt="4" custLinFactNeighborX="624" custLinFactNeighborY="666">
        <dgm:presLayoutVars>
          <dgm:chMax val="1"/>
          <dgm:bulletEnabled val="1"/>
        </dgm:presLayoutVars>
      </dgm:prSet>
      <dgm:spPr/>
    </dgm:pt>
    <dgm:pt modelId="{1A96FC46-86AF-46AB-84EF-6F4B55C6F89E}" type="pres">
      <dgm:prSet presAssocID="{E4F52D82-2DBD-4AD0-A7ED-E1C29B873BB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14733618-9CB3-4475-8778-F8717948E972}" type="presOf" srcId="{B4FB3B55-54A9-415F-B90B-F4B702A7B2A5}" destId="{5C497486-8178-4146-9F7F-C1D63B14D41F}" srcOrd="1" destOrd="0" presId="urn:microsoft.com/office/officeart/2005/8/layout/pyramid1"/>
    <dgm:cxn modelId="{C084AE1E-399F-4A9C-9DCE-56A6D257C844}" srcId="{423CFAC7-3F05-45B8-872A-39895E2A01EF}" destId="{B4FB3B55-54A9-415F-B90B-F4B702A7B2A5}" srcOrd="0" destOrd="0" parTransId="{CC40B674-4684-4D25-AA9D-0D1E1DF01E8A}" sibTransId="{52EBFF87-1A1E-4938-8B01-4DE4BF4A1535}"/>
    <dgm:cxn modelId="{4DD86925-5306-412B-85DB-A6AE18BDF5D4}" type="presOf" srcId="{C116B471-BB50-4A35-A834-7E5951478E84}" destId="{834D5196-BFB7-43CD-9BA1-EEC1FF337B8A}" srcOrd="1" destOrd="0" presId="urn:microsoft.com/office/officeart/2005/8/layout/pyramid1"/>
    <dgm:cxn modelId="{6B7F612D-B55A-4E03-A7D0-8F79E7CE9A98}" type="presOf" srcId="{E7E828B8-73AD-4ADB-BC66-6098473D9078}" destId="{63D3E7EC-CCFB-4DBB-9BD7-9E36F37376DC}" srcOrd="0" destOrd="0" presId="urn:microsoft.com/office/officeart/2005/8/layout/pyramid1"/>
    <dgm:cxn modelId="{B29B532E-3DF0-43CA-ADFC-ACB8DE2A6C39}" srcId="{423CFAC7-3F05-45B8-872A-39895E2A01EF}" destId="{E7E828B8-73AD-4ADB-BC66-6098473D9078}" srcOrd="1" destOrd="0" parTransId="{4AC375E9-3AC8-413B-81D3-0C039D801670}" sibTransId="{C68D0C34-0EAB-49EF-A140-F3193873E765}"/>
    <dgm:cxn modelId="{CAA81A4E-E2AC-4DD5-ACD7-840C7F05C1A9}" type="presOf" srcId="{C116B471-BB50-4A35-A834-7E5951478E84}" destId="{4681498D-73DF-46E5-B6A8-C16BEB1375B5}" srcOrd="0" destOrd="0" presId="urn:microsoft.com/office/officeart/2005/8/layout/pyramid1"/>
    <dgm:cxn modelId="{0E448D73-0AEF-4E9B-BE31-C1AEE2ACEB92}" type="presOf" srcId="{B4FB3B55-54A9-415F-B90B-F4B702A7B2A5}" destId="{389B20AE-8BD5-41A4-AEB5-AB28DEF362B8}" srcOrd="0" destOrd="0" presId="urn:microsoft.com/office/officeart/2005/8/layout/pyramid1"/>
    <dgm:cxn modelId="{4820CC79-EFBD-4E8D-A337-9A8B0BA1D5D7}" type="presOf" srcId="{E7E828B8-73AD-4ADB-BC66-6098473D9078}" destId="{7CDFC00A-DA9B-4E8E-9F54-E909A4BB9764}" srcOrd="1" destOrd="0" presId="urn:microsoft.com/office/officeart/2005/8/layout/pyramid1"/>
    <dgm:cxn modelId="{383FE959-8C1F-4AA6-842A-5EC9561E5656}" type="presOf" srcId="{423CFAC7-3F05-45B8-872A-39895E2A01EF}" destId="{470A31CC-8D1D-4817-A6A4-0B127DAAC31A}" srcOrd="0" destOrd="0" presId="urn:microsoft.com/office/officeart/2005/8/layout/pyramid1"/>
    <dgm:cxn modelId="{05145D94-BAF7-4BF5-801F-C648A0867112}" type="presOf" srcId="{E4F52D82-2DBD-4AD0-A7ED-E1C29B873BB6}" destId="{A33D373D-CBF2-444E-90C0-FA6B3A849A81}" srcOrd="0" destOrd="0" presId="urn:microsoft.com/office/officeart/2005/8/layout/pyramid1"/>
    <dgm:cxn modelId="{69B92DA9-2607-445A-A98E-01C50036D30F}" srcId="{423CFAC7-3F05-45B8-872A-39895E2A01EF}" destId="{C116B471-BB50-4A35-A834-7E5951478E84}" srcOrd="2" destOrd="0" parTransId="{C251CD0C-19BC-4567-98B0-E9C18D3B0FA2}" sibTransId="{9AF2A3D3-B55A-4E7F-91E1-E733D20DFC83}"/>
    <dgm:cxn modelId="{951D63B9-A26E-4C89-BF33-0EDB709C0300}" type="presOf" srcId="{E4F52D82-2DBD-4AD0-A7ED-E1C29B873BB6}" destId="{1A96FC46-86AF-46AB-84EF-6F4B55C6F89E}" srcOrd="1" destOrd="0" presId="urn:microsoft.com/office/officeart/2005/8/layout/pyramid1"/>
    <dgm:cxn modelId="{F2ABAAD0-4F3D-4D00-85EF-7C704E4BE413}" srcId="{423CFAC7-3F05-45B8-872A-39895E2A01EF}" destId="{E4F52D82-2DBD-4AD0-A7ED-E1C29B873BB6}" srcOrd="3" destOrd="0" parTransId="{80F91BC0-757B-4719-B005-BB9935EF1193}" sibTransId="{352B7722-F023-432B-AEF6-7F50AE10E443}"/>
    <dgm:cxn modelId="{E87EA87A-6EF5-449E-AF9C-EFA6E102F1FA}" type="presParOf" srcId="{470A31CC-8D1D-4817-A6A4-0B127DAAC31A}" destId="{66D45AE8-782E-4C55-9D86-4DA925D6A8D2}" srcOrd="0" destOrd="0" presId="urn:microsoft.com/office/officeart/2005/8/layout/pyramid1"/>
    <dgm:cxn modelId="{032E6796-D21D-4CA5-81F6-97C8D442605B}" type="presParOf" srcId="{66D45AE8-782E-4C55-9D86-4DA925D6A8D2}" destId="{389B20AE-8BD5-41A4-AEB5-AB28DEF362B8}" srcOrd="0" destOrd="0" presId="urn:microsoft.com/office/officeart/2005/8/layout/pyramid1"/>
    <dgm:cxn modelId="{B62CC4D0-ACF9-46C3-8EB8-AE3702D200F5}" type="presParOf" srcId="{66D45AE8-782E-4C55-9D86-4DA925D6A8D2}" destId="{5C497486-8178-4146-9F7F-C1D63B14D41F}" srcOrd="1" destOrd="0" presId="urn:microsoft.com/office/officeart/2005/8/layout/pyramid1"/>
    <dgm:cxn modelId="{03C1BEE7-72C9-41BA-A83B-A5D6668A4ABF}" type="presParOf" srcId="{470A31CC-8D1D-4817-A6A4-0B127DAAC31A}" destId="{F63B7640-72DD-445C-92A9-DECD64D3CFBC}" srcOrd="1" destOrd="0" presId="urn:microsoft.com/office/officeart/2005/8/layout/pyramid1"/>
    <dgm:cxn modelId="{844488DA-DBCE-453D-A74B-EE8DAF549E8D}" type="presParOf" srcId="{F63B7640-72DD-445C-92A9-DECD64D3CFBC}" destId="{63D3E7EC-CCFB-4DBB-9BD7-9E36F37376DC}" srcOrd="0" destOrd="0" presId="urn:microsoft.com/office/officeart/2005/8/layout/pyramid1"/>
    <dgm:cxn modelId="{9254B4EB-EA92-408C-9C82-F87C66455F37}" type="presParOf" srcId="{F63B7640-72DD-445C-92A9-DECD64D3CFBC}" destId="{7CDFC00A-DA9B-4E8E-9F54-E909A4BB9764}" srcOrd="1" destOrd="0" presId="urn:microsoft.com/office/officeart/2005/8/layout/pyramid1"/>
    <dgm:cxn modelId="{3E8299F6-CF94-472C-AC0B-E1103413A2F1}" type="presParOf" srcId="{470A31CC-8D1D-4817-A6A4-0B127DAAC31A}" destId="{0A6302A9-6F30-43BF-B255-442E19C84819}" srcOrd="2" destOrd="0" presId="urn:microsoft.com/office/officeart/2005/8/layout/pyramid1"/>
    <dgm:cxn modelId="{7777F3E4-0FAB-4233-81B7-7124F994B4B2}" type="presParOf" srcId="{0A6302A9-6F30-43BF-B255-442E19C84819}" destId="{4681498D-73DF-46E5-B6A8-C16BEB1375B5}" srcOrd="0" destOrd="0" presId="urn:microsoft.com/office/officeart/2005/8/layout/pyramid1"/>
    <dgm:cxn modelId="{F02301DD-03FA-4852-83E2-5A47C48A6791}" type="presParOf" srcId="{0A6302A9-6F30-43BF-B255-442E19C84819}" destId="{834D5196-BFB7-43CD-9BA1-EEC1FF337B8A}" srcOrd="1" destOrd="0" presId="urn:microsoft.com/office/officeart/2005/8/layout/pyramid1"/>
    <dgm:cxn modelId="{39A7593D-8374-4A51-922E-D507D01E6A7F}" type="presParOf" srcId="{470A31CC-8D1D-4817-A6A4-0B127DAAC31A}" destId="{170F0B2E-024B-4B40-9063-29A0486C64C3}" srcOrd="3" destOrd="0" presId="urn:microsoft.com/office/officeart/2005/8/layout/pyramid1"/>
    <dgm:cxn modelId="{CE7DAB6B-AB16-44CA-88AD-1CCEC31B41F7}" type="presParOf" srcId="{170F0B2E-024B-4B40-9063-29A0486C64C3}" destId="{A33D373D-CBF2-444E-90C0-FA6B3A849A81}" srcOrd="0" destOrd="0" presId="urn:microsoft.com/office/officeart/2005/8/layout/pyramid1"/>
    <dgm:cxn modelId="{3E661759-68FF-4555-8C3A-FE61B7278655}" type="presParOf" srcId="{170F0B2E-024B-4B40-9063-29A0486C64C3}" destId="{1A96FC46-86AF-46AB-84EF-6F4B55C6F89E}" srcOrd="1" destOrd="0" presId="urn:microsoft.com/office/officeart/2005/8/layout/pyramid1"/>
  </dgm:cxnLst>
  <dgm:bg/>
  <dgm:whole>
    <a:ln w="38100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9B20AE-8BD5-41A4-AEB5-AB28DEF362B8}">
      <dsp:nvSpPr>
        <dsp:cNvPr id="0" name=""/>
        <dsp:cNvSpPr/>
      </dsp:nvSpPr>
      <dsp:spPr>
        <a:xfrm>
          <a:off x="2229039" y="34619"/>
          <a:ext cx="1380166" cy="1105308"/>
        </a:xfrm>
        <a:prstGeom prst="trapezoid">
          <a:avLst>
            <a:gd name="adj" fmla="val 6017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b" anchorCtr="0">
          <a:noAutofit/>
        </a:bodyPr>
        <a:lstStyle/>
        <a:p>
          <a:pPr marL="0" lvl="0" indent="0" algn="ctr" defTabSz="1155700">
            <a:lnSpc>
              <a:spcPct val="7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跨部會銜接</a:t>
          </a:r>
        </a:p>
      </dsp:txBody>
      <dsp:txXfrm>
        <a:off x="2229039" y="34619"/>
        <a:ext cx="1380166" cy="1105308"/>
      </dsp:txXfrm>
    </dsp:sp>
    <dsp:sp modelId="{63D3E7EC-CCFB-4DBB-9BD7-9E36F37376DC}">
      <dsp:nvSpPr>
        <dsp:cNvPr id="0" name=""/>
        <dsp:cNvSpPr/>
      </dsp:nvSpPr>
      <dsp:spPr>
        <a:xfrm>
          <a:off x="1499664" y="1105308"/>
          <a:ext cx="2829791" cy="1246190"/>
        </a:xfrm>
        <a:prstGeom prst="trapezoid">
          <a:avLst>
            <a:gd name="adj" fmla="val 60170"/>
          </a:avLst>
        </a:prstGeom>
        <a:solidFill>
          <a:schemeClr val="accent2">
            <a:lumMod val="60000"/>
            <a:lumOff val="40000"/>
          </a:schemeClr>
        </a:solidFill>
        <a:ln w="381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b" anchorCtr="0">
          <a:noAutofit/>
        </a:bodyPr>
        <a:lstStyle/>
        <a:p>
          <a:pPr marL="0" lvl="0" indent="0" algn="ctr" defTabSz="1155700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高成長潛力個案加值</a:t>
          </a:r>
        </a:p>
      </dsp:txBody>
      <dsp:txXfrm>
        <a:off x="1994878" y="1105308"/>
        <a:ext cx="1839364" cy="1246190"/>
      </dsp:txXfrm>
    </dsp:sp>
    <dsp:sp modelId="{4681498D-73DF-46E5-B6A8-C16BEB1375B5}">
      <dsp:nvSpPr>
        <dsp:cNvPr id="0" name=""/>
        <dsp:cNvSpPr/>
      </dsp:nvSpPr>
      <dsp:spPr>
        <a:xfrm>
          <a:off x="749832" y="2351499"/>
          <a:ext cx="4329456" cy="1246190"/>
        </a:xfrm>
        <a:prstGeom prst="trapezoid">
          <a:avLst>
            <a:gd name="adj" fmla="val 60170"/>
          </a:avLst>
        </a:prstGeom>
        <a:solidFill>
          <a:schemeClr val="accent2">
            <a:lumMod val="60000"/>
            <a:lumOff val="40000"/>
          </a:schemeClr>
        </a:solidFill>
        <a:ln w="381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b" anchorCtr="0">
          <a:noAutofit/>
        </a:bodyPr>
        <a:lstStyle/>
        <a:p>
          <a:pPr marL="0" lvl="0" indent="0" algn="ctr" defTabSz="1155700">
            <a:lnSpc>
              <a:spcPct val="7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選拔潛力個案</a:t>
          </a:r>
          <a:endParaRPr lang="en-US" altLang="zh-TW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lvl="0" indent="0" algn="ctr" defTabSz="1155700">
            <a:lnSpc>
              <a:spcPct val="7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完成商業化原型機</a:t>
          </a:r>
        </a:p>
      </dsp:txBody>
      <dsp:txXfrm>
        <a:off x="1507487" y="2351499"/>
        <a:ext cx="2814146" cy="1246190"/>
      </dsp:txXfrm>
    </dsp:sp>
    <dsp:sp modelId="{A33D373D-CBF2-444E-90C0-FA6B3A849A81}">
      <dsp:nvSpPr>
        <dsp:cNvPr id="0" name=""/>
        <dsp:cNvSpPr/>
      </dsp:nvSpPr>
      <dsp:spPr>
        <a:xfrm>
          <a:off x="0" y="3597690"/>
          <a:ext cx="5829121" cy="1246190"/>
        </a:xfrm>
        <a:prstGeom prst="trapezoid">
          <a:avLst>
            <a:gd name="adj" fmla="val 60170"/>
          </a:avLst>
        </a:prstGeom>
        <a:solidFill>
          <a:srgbClr val="00B0F0"/>
        </a:solidFill>
        <a:ln w="381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探勘育成潛力案源</a:t>
          </a:r>
        </a:p>
      </dsp:txBody>
      <dsp:txXfrm>
        <a:off x="1020096" y="3597690"/>
        <a:ext cx="3788928" cy="1246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19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30567" y="0"/>
            <a:ext cx="4307046" cy="3419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1CC5F-BD88-45CC-8940-FFF5816CFA0A}" type="datetimeFigureOut">
              <a:rPr lang="zh-TW" altLang="en-US" smtClean="0"/>
              <a:pPr/>
              <a:t>2024/12/9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1462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3934" y="3275966"/>
            <a:ext cx="7951470" cy="268033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65265"/>
            <a:ext cx="4307046" cy="341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30567" y="6465265"/>
            <a:ext cx="4307046" cy="341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7CABBA-3410-45EF-BF43-D883E3CDC9C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9937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cnyes.com/news/id/5077864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171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9812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過程  分階段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9297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8077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65994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2278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1462" cy="22971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pPr rtl="0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3090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〈</a:t>
            </a:r>
            <a:r>
              <a:rPr lang="zh-TW" altLang="en-US" dirty="0"/>
              <a:t>國科會委員會議</a:t>
            </a:r>
            <a:r>
              <a:rPr lang="en-US" altLang="zh-TW" dirty="0"/>
              <a:t>〉113</a:t>
            </a:r>
            <a:r>
              <a:rPr lang="zh-TW" altLang="en-US" dirty="0"/>
              <a:t>年度科技施政方向 擬擴大投入淨零、</a:t>
            </a:r>
            <a:r>
              <a:rPr lang="en-US" altLang="zh-TW" dirty="0"/>
              <a:t>6G</a:t>
            </a:r>
            <a:r>
              <a:rPr lang="zh-TW" altLang="en-US" dirty="0"/>
              <a:t>、高齡領域 </a:t>
            </a:r>
            <a:r>
              <a:rPr lang="en-US" altLang="zh-TW" dirty="0"/>
              <a:t>| </a:t>
            </a:r>
            <a:r>
              <a:rPr lang="en-US" altLang="zh-TW" dirty="0" err="1"/>
              <a:t>Anue</a:t>
            </a:r>
            <a:r>
              <a:rPr lang="zh-TW" altLang="en-US" dirty="0"/>
              <a:t>鉅亨 </a:t>
            </a:r>
            <a:r>
              <a:rPr lang="en-US" altLang="zh-TW" dirty="0"/>
              <a:t>- </a:t>
            </a:r>
            <a:r>
              <a:rPr lang="zh-TW" altLang="en-US" dirty="0"/>
              <a:t>台灣政經 </a:t>
            </a:r>
            <a:r>
              <a:rPr lang="en-US" altLang="zh-TW" dirty="0"/>
              <a:t>(</a:t>
            </a:r>
            <a:r>
              <a:rPr lang="en-US" altLang="zh-TW" dirty="0" err="1"/>
              <a:t>cnye</a:t>
            </a:r>
            <a:endParaRPr lang="en-US" altLang="zh-TW" dirty="0"/>
          </a:p>
          <a:p>
            <a:r>
              <a:rPr lang="en-US" altLang="zh-TW" dirty="0">
                <a:hlinkClick r:id="rId3"/>
              </a:rPr>
              <a:t>〈</a:t>
            </a:r>
            <a:r>
              <a:rPr lang="zh-TW" altLang="en-US" dirty="0">
                <a:hlinkClick r:id="rId3"/>
              </a:rPr>
              <a:t>國科會委員會議</a:t>
            </a:r>
            <a:r>
              <a:rPr lang="en-US" altLang="zh-TW" dirty="0">
                <a:hlinkClick r:id="rId3"/>
              </a:rPr>
              <a:t>〉113</a:t>
            </a:r>
            <a:r>
              <a:rPr lang="zh-TW" altLang="en-US" dirty="0">
                <a:hlinkClick r:id="rId3"/>
              </a:rPr>
              <a:t>年度科技施政方向 擬擴大投入淨零、</a:t>
            </a:r>
            <a:r>
              <a:rPr lang="en-US" altLang="zh-TW" dirty="0">
                <a:hlinkClick r:id="rId3"/>
              </a:rPr>
              <a:t>6G</a:t>
            </a:r>
            <a:r>
              <a:rPr lang="zh-TW" altLang="en-US" dirty="0">
                <a:hlinkClick r:id="rId3"/>
              </a:rPr>
              <a:t>、高齡領域 </a:t>
            </a:r>
            <a:r>
              <a:rPr lang="en-US" altLang="zh-TW" dirty="0">
                <a:hlinkClick r:id="rId3"/>
              </a:rPr>
              <a:t>| </a:t>
            </a:r>
            <a:r>
              <a:rPr lang="en-US" altLang="zh-TW" dirty="0" err="1">
                <a:hlinkClick r:id="rId3"/>
              </a:rPr>
              <a:t>Anue</a:t>
            </a:r>
            <a:r>
              <a:rPr lang="zh-TW" altLang="en-US" dirty="0">
                <a:hlinkClick r:id="rId3"/>
              </a:rPr>
              <a:t>鉅亨 </a:t>
            </a:r>
            <a:r>
              <a:rPr lang="en-US" altLang="zh-TW" dirty="0">
                <a:hlinkClick r:id="rId3"/>
              </a:rPr>
              <a:t>- </a:t>
            </a:r>
            <a:r>
              <a:rPr lang="zh-TW" altLang="en-US" dirty="0">
                <a:hlinkClick r:id="rId3"/>
              </a:rPr>
              <a:t>台灣政經 </a:t>
            </a:r>
            <a:r>
              <a:rPr lang="en-US" altLang="zh-TW" dirty="0">
                <a:hlinkClick r:id="rId3"/>
              </a:rPr>
              <a:t>(cnyes.com)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1538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71243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985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98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1462" cy="22971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pPr rtl="0"/>
              <a:t>27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ACEA49C9-9433-4E27-A34A-2079E5A3E42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itchFamily="2" charset="-122"/>
                <a:ea typeface="等线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7860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ACEA49C9-9433-4E27-A34A-2079E5A3E42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itchFamily="2" charset="-122"/>
                <a:ea typeface="等线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9266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pPr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9086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870796" y="2333232"/>
            <a:ext cx="8450409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B8F0F26B-5A35-48E7-B258-68835689B6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446"/>
            <a:ext cx="9305760" cy="685800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D3908512-0FC8-48AA-98C0-F8C483FC3C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27" r="10227" b="14516"/>
          <a:stretch/>
        </p:blipFill>
        <p:spPr>
          <a:xfrm>
            <a:off x="8046721" y="2971800"/>
            <a:ext cx="4145280" cy="3886200"/>
          </a:xfrm>
          <a:prstGeom prst="rect">
            <a:avLst/>
          </a:prstGeom>
        </p:spPr>
      </p:pic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3289373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2817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52424" y="2498598"/>
            <a:ext cx="10160000" cy="3985260"/>
          </a:xfrm>
          <a:prstGeom prst="rect">
            <a:avLst/>
          </a:prstGeom>
        </p:spPr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88BA731E-80B9-42AB-9AA3-71126CB5586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62" y="146068"/>
            <a:ext cx="1758638" cy="539732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2E516B77-6D98-4773-B174-0076A07D39F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611" y="-3662"/>
            <a:ext cx="1758638" cy="6955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19083" y="1575003"/>
            <a:ext cx="5017347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538235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E39BCE-9450-4EF1-96B3-2410E6A9A76C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2024/12/9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96D75F-9AC5-40B8-803E-8A6AB33EF99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528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 userDrawn="1"/>
        </p:nvSpPr>
        <p:spPr>
          <a:xfrm>
            <a:off x="0" y="6095"/>
            <a:ext cx="12192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3184" y="899871"/>
            <a:ext cx="1055116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799758" y="6398259"/>
            <a:ext cx="224367" cy="1040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835"/>
                </a:lnSpc>
              </a:pPr>
              <a:t>‹#›</a:t>
            </a:fld>
            <a:endParaRPr lang="en-US" altLang="zh-TW" spc="-5"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154D3ED4-BFD5-4239-B81E-091AEEBD6A0C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62" y="146068"/>
            <a:ext cx="1758638" cy="539732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8CF71BBB-15EF-47A1-B024-3623AE782D0A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1" y="24922"/>
            <a:ext cx="1905000" cy="7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4" r:id="rId5"/>
    <p:sldLayoutId id="2147483665" r:id="rId6"/>
    <p:sldLayoutId id="2147483668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nstc.gov.tw/folksonomy/list/f6d5c23c-b3ce-438e-911b-12a705dbac5a?l=ch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svg"/><Relationship Id="rId11" Type="http://schemas.openxmlformats.org/officeDocument/2006/relationships/image" Target="../media/image14.png"/><Relationship Id="rId5" Type="http://schemas.openxmlformats.org/officeDocument/2006/relationships/image" Target="../media/image20.png"/><Relationship Id="rId10" Type="http://schemas.openxmlformats.org/officeDocument/2006/relationships/hyperlink" Target="https://tgloria.iih.nthu.edu.tw/news_detail.php?news_rkey=EBDCZIM438" TargetMode="External"/><Relationship Id="rId4" Type="http://schemas.openxmlformats.org/officeDocument/2006/relationships/image" Target="../media/image19.svg"/><Relationship Id="rId9" Type="http://schemas.openxmlformats.org/officeDocument/2006/relationships/hyperlink" Target="mailto:&#22635;&#23531;&#23436;&#30050;&#24460;&#35531;&#25293;&#29031;/&#25475;&#25551;&#20006;Email&#33267;yutingyang@gapp.nthu.edu.tw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hyperlink" Target="https://exp.stpi.narl.org.tw/project/TGP/index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cnyes.com/news/id/5077864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56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60.png"/><Relationship Id="rId4" Type="http://schemas.openxmlformats.org/officeDocument/2006/relationships/image" Target="../media/image59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7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10" Type="http://schemas.openxmlformats.org/officeDocument/2006/relationships/image" Target="../media/image70.png"/><Relationship Id="rId19" Type="http://schemas.openxmlformats.org/officeDocument/2006/relationships/image" Target="../media/image14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A906483F-ECBD-487B-B59C-914F812D6F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-12577"/>
            <a:ext cx="11887201" cy="68580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55DBB4FF-A016-4B6D-A8D9-FB6C63224F62}"/>
              </a:ext>
            </a:extLst>
          </p:cNvPr>
          <p:cNvSpPr/>
          <p:nvPr/>
        </p:nvSpPr>
        <p:spPr>
          <a:xfrm>
            <a:off x="1181101" y="2344237"/>
            <a:ext cx="109347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0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政府科研成果創業補助計畫</a:t>
            </a:r>
            <a:endParaRPr lang="en-US" altLang="zh-TW" sz="6000" b="1" dirty="0">
              <a:ln w="13462">
                <a:solidFill>
                  <a:schemeClr val="bg1"/>
                </a:solidFill>
                <a:prstDash val="solid"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BD02E72C-D0B4-4AE7-ABF9-E5C0699C6F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28764"/>
            <a:ext cx="2756381" cy="920732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5799637-0BE7-401D-8992-D219D633EC77}"/>
              </a:ext>
            </a:extLst>
          </p:cNvPr>
          <p:cNvSpPr/>
          <p:nvPr/>
        </p:nvSpPr>
        <p:spPr>
          <a:xfrm>
            <a:off x="3255622" y="3434255"/>
            <a:ext cx="65151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</a:t>
            </a:r>
            <a:r>
              <a:rPr lang="en-US" altLang="zh-TW" sz="32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 David </a:t>
            </a:r>
            <a:r>
              <a:rPr lang="zh-TW" altLang="en-US" sz="32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林坤進</a:t>
            </a:r>
            <a:endParaRPr lang="en-US" altLang="zh-TW" sz="3200" b="1" dirty="0">
              <a:ln w="13462">
                <a:solidFill>
                  <a:schemeClr val="bg1"/>
                </a:solidFill>
                <a:prstDash val="solid"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清華五校聯盟科研創業平台 經理</a:t>
            </a:r>
            <a:endParaRPr lang="en-US" altLang="zh-TW" sz="2400" b="1" dirty="0">
              <a:ln w="13462">
                <a:solidFill>
                  <a:schemeClr val="bg1"/>
                </a:solidFill>
                <a:prstDash val="solid"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國立清華大學 國際產學總中心新創營運長</a:t>
            </a:r>
            <a:endParaRPr lang="en-US" altLang="zh-TW" sz="2400" b="1" dirty="0">
              <a:ln w="13462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400" b="1" dirty="0">
              <a:ln w="13462">
                <a:solidFill>
                  <a:schemeClr val="bg1"/>
                </a:solidFill>
                <a:prstDash val="solid"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E4B41573-84BC-4CE9-B074-08CEE53874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1" y="24922"/>
            <a:ext cx="3200400" cy="126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6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5FC7F5-79F9-462B-A26C-A284C42C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0" y="138584"/>
            <a:ext cx="7913370" cy="615553"/>
          </a:xfrm>
        </p:spPr>
        <p:txBody>
          <a:bodyPr/>
          <a:lstStyle/>
          <a:p>
            <a:pPr algn="ctr"/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說明會目的</a:t>
            </a: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5E2E0F41-6FA8-4902-B089-6E9EE2677B36}"/>
              </a:ext>
            </a:extLst>
          </p:cNvPr>
          <p:cNvGrpSpPr/>
          <p:nvPr/>
        </p:nvGrpSpPr>
        <p:grpSpPr>
          <a:xfrm>
            <a:off x="7514209" y="174657"/>
            <a:ext cx="518328" cy="543409"/>
            <a:chOff x="7944928" y="320416"/>
            <a:chExt cx="518328" cy="543409"/>
          </a:xfrm>
        </p:grpSpPr>
        <p:sp>
          <p:nvSpPr>
            <p:cNvPr id="5" name="箭號: ＞形 4">
              <a:extLst>
                <a:ext uri="{FF2B5EF4-FFF2-40B4-BE49-F238E27FC236}">
                  <a16:creationId xmlns:a16="http://schemas.microsoft.com/office/drawing/2014/main" id="{702C927D-9C99-4B5D-9C6B-0DEE792EEEF5}"/>
                </a:ext>
              </a:extLst>
            </p:cNvPr>
            <p:cNvSpPr/>
            <p:nvPr/>
          </p:nvSpPr>
          <p:spPr>
            <a:xfrm>
              <a:off x="7944928" y="320416"/>
              <a:ext cx="326707" cy="543409"/>
            </a:xfrm>
            <a:prstGeom prst="chevron">
              <a:avLst>
                <a:gd name="adj" fmla="val 34158"/>
              </a:avLst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箭號: ＞形 5">
              <a:extLst>
                <a:ext uri="{FF2B5EF4-FFF2-40B4-BE49-F238E27FC236}">
                  <a16:creationId xmlns:a16="http://schemas.microsoft.com/office/drawing/2014/main" id="{9281AF9D-5F3E-4FFF-B7D1-7654A2284612}"/>
                </a:ext>
              </a:extLst>
            </p:cNvPr>
            <p:cNvSpPr/>
            <p:nvPr/>
          </p:nvSpPr>
          <p:spPr>
            <a:xfrm>
              <a:off x="8268357" y="320416"/>
              <a:ext cx="194899" cy="543409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群組 6">
            <a:extLst>
              <a:ext uri="{FF2B5EF4-FFF2-40B4-BE49-F238E27FC236}">
                <a16:creationId xmlns:a16="http://schemas.microsoft.com/office/drawing/2014/main" id="{59C9D432-3CCF-4054-A770-7AF3C0D82B8A}"/>
              </a:ext>
            </a:extLst>
          </p:cNvPr>
          <p:cNvGrpSpPr/>
          <p:nvPr/>
        </p:nvGrpSpPr>
        <p:grpSpPr>
          <a:xfrm>
            <a:off x="3663449" y="174658"/>
            <a:ext cx="496016" cy="543409"/>
            <a:chOff x="3632723" y="320416"/>
            <a:chExt cx="496016" cy="543409"/>
          </a:xfrm>
        </p:grpSpPr>
        <p:sp>
          <p:nvSpPr>
            <p:cNvPr id="8" name="箭號: ＞形 7">
              <a:extLst>
                <a:ext uri="{FF2B5EF4-FFF2-40B4-BE49-F238E27FC236}">
                  <a16:creationId xmlns:a16="http://schemas.microsoft.com/office/drawing/2014/main" id="{84CFA703-6249-4E81-9720-5EDE43DF5575}"/>
                </a:ext>
              </a:extLst>
            </p:cNvPr>
            <p:cNvSpPr/>
            <p:nvPr/>
          </p:nvSpPr>
          <p:spPr>
            <a:xfrm rot="10800000">
              <a:off x="3802032" y="320416"/>
              <a:ext cx="326707" cy="543409"/>
            </a:xfrm>
            <a:prstGeom prst="chevron">
              <a:avLst>
                <a:gd name="adj" fmla="val 34157"/>
              </a:avLst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箭號: ＞形 8">
              <a:extLst>
                <a:ext uri="{FF2B5EF4-FFF2-40B4-BE49-F238E27FC236}">
                  <a16:creationId xmlns:a16="http://schemas.microsoft.com/office/drawing/2014/main" id="{60C41971-8DF8-4916-9D6A-C82D338CADC6}"/>
                </a:ext>
              </a:extLst>
            </p:cNvPr>
            <p:cNvSpPr/>
            <p:nvPr/>
          </p:nvSpPr>
          <p:spPr>
            <a:xfrm rot="10800000">
              <a:off x="3632723" y="320416"/>
              <a:ext cx="194899" cy="543409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12" name="圖形 11">
            <a:extLst>
              <a:ext uri="{FF2B5EF4-FFF2-40B4-BE49-F238E27FC236}">
                <a16:creationId xmlns:a16="http://schemas.microsoft.com/office/drawing/2014/main" id="{57340FBE-1213-BF8F-92E8-FCA69F210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05698" y="1134670"/>
            <a:ext cx="4765358" cy="4542230"/>
          </a:xfrm>
          <a:prstGeom prst="rect">
            <a:avLst/>
          </a:prstGeom>
        </p:spPr>
      </p:pic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5F48E8A-2586-49A0-B8B9-9BB14A2ED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3092" y="1600200"/>
            <a:ext cx="6466038" cy="5562600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介紹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政府補助學界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相關創業計畫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AutoNum type="arabicPeriod"/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老師的選項</a:t>
            </a:r>
            <a:r>
              <a:rPr lang="en-US" altLang="zh-TW" sz="28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pPr marL="342900" indent="-342900">
              <a:buAutoNum type="arabicPeriod"/>
            </a:pPr>
            <a:endParaRPr lang="en-US" altLang="zh-TW" sz="2800" b="1" u="sng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71550" lvl="1" indent="-514350">
              <a:buFont typeface="Wingdings" panose="05000000000000000000" pitchFamily="2" charset="2"/>
              <a:buAutoNum type="circleNumWdWhitePlain"/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不新創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技轉或產學合作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</a:p>
          <a:p>
            <a:pPr marL="971550" lvl="1" indent="-514350">
              <a:buFont typeface="Wingdings" panose="05000000000000000000" pitchFamily="2" charset="2"/>
              <a:buAutoNum type="circleNumWdWhitePlain"/>
            </a:pPr>
            <a:endParaRPr lang="en-US" altLang="zh-TW" sz="2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71550" lvl="1" indent="-514350">
              <a:buFont typeface="Wingdings" panose="05000000000000000000" pitchFamily="2" charset="2"/>
              <a:buAutoNum type="circleNumWdWhitePlain"/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要新創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428750" lvl="2" indent="-514350">
              <a:buFont typeface="+mj-lt"/>
              <a:buAutoNum type="alphaUcPeriod"/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自組團隊申請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科創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價創</a:t>
            </a:r>
            <a:endParaRPr lang="en-US" altLang="zh-TW" sz="28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428750" lvl="2" indent="-514350">
              <a:buFont typeface="+mj-lt"/>
              <a:buAutoNum type="alphaUcPeriod"/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與法人合作申請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學研計畫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2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71550" lvl="1" indent="-514350">
              <a:buFont typeface="Wingdings" panose="05000000000000000000" pitchFamily="2" charset="2"/>
              <a:buAutoNum type="circleNumWdWhitePlain"/>
            </a:pP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57388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533400" y="2133600"/>
            <a:ext cx="277241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spcBef>
                <a:spcPts val="105"/>
              </a:spcBef>
            </a:pPr>
            <a:r>
              <a:rPr sz="3200" spc="5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CONTENTS</a:t>
            </a:r>
            <a:endParaRPr sz="3200" dirty="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pPr marL="38100">
                <a:lnSpc>
                  <a:spcPts val="835"/>
                </a:lnSpc>
              </a:pPr>
              <a:t>3</a:t>
            </a:fld>
            <a:endParaRPr spc="-5" dirty="0"/>
          </a:p>
        </p:txBody>
      </p:sp>
      <p:sp>
        <p:nvSpPr>
          <p:cNvPr id="11" name="object 11"/>
          <p:cNvSpPr txBox="1"/>
          <p:nvPr/>
        </p:nvSpPr>
        <p:spPr>
          <a:xfrm>
            <a:off x="4946651" y="3150998"/>
            <a:ext cx="5570855" cy="7414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>
              <a:lnSpc>
                <a:spcPct val="150100"/>
              </a:lnSpc>
              <a:spcBef>
                <a:spcPts val="95"/>
              </a:spcBef>
              <a:tabLst>
                <a:tab pos="528320" algn="l"/>
              </a:tabLst>
            </a:pP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46B94B61-67BE-47F0-B471-879539AB479F}"/>
              </a:ext>
            </a:extLst>
          </p:cNvPr>
          <p:cNvSpPr txBox="1">
            <a:spLocks/>
          </p:cNvSpPr>
          <p:nvPr/>
        </p:nvSpPr>
        <p:spPr>
          <a:xfrm>
            <a:off x="4343400" y="907653"/>
            <a:ext cx="5570537" cy="45057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514350" marR="5080" indent="-514350">
              <a:buAutoNum type="arabicPeriod"/>
            </a:pPr>
            <a:r>
              <a:rPr lang="zh-TW" altLang="en-US" b="1" kern="0" spc="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政府創新創業計畫簡介</a:t>
            </a:r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kern="0" spc="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b="1" kern="0" spc="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</a:t>
            </a:r>
            <a:r>
              <a:rPr lang="zh-TW" altLang="en-US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科研創業計畫介紹</a:t>
            </a:r>
            <a:endParaRPr lang="en-US" altLang="zh-TW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br>
              <a:rPr lang="zh-TW" altLang="en-US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清華科創平台服務</a:t>
            </a:r>
            <a:br>
              <a:rPr lang="zh-TW" altLang="en-US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zh-TW" altLang="en-US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申請經驗分享與</a:t>
            </a: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Q &amp; A</a:t>
            </a:r>
            <a:b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zh-TW" altLang="en-US" sz="36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6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533400" y="2133600"/>
            <a:ext cx="277241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spcBef>
                <a:spcPts val="105"/>
              </a:spcBef>
            </a:pPr>
            <a:r>
              <a:rPr sz="3200" spc="5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CONTENTS</a:t>
            </a:r>
            <a:endParaRPr sz="3200" dirty="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pPr marL="38100">
                <a:lnSpc>
                  <a:spcPts val="835"/>
                </a:lnSpc>
              </a:pPr>
              <a:t>4</a:t>
            </a:fld>
            <a:endParaRPr spc="-5" dirty="0"/>
          </a:p>
        </p:txBody>
      </p:sp>
      <p:sp>
        <p:nvSpPr>
          <p:cNvPr id="11" name="object 11"/>
          <p:cNvSpPr txBox="1"/>
          <p:nvPr/>
        </p:nvSpPr>
        <p:spPr>
          <a:xfrm>
            <a:off x="4946651" y="3150998"/>
            <a:ext cx="5570855" cy="7414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>
              <a:lnSpc>
                <a:spcPct val="150100"/>
              </a:lnSpc>
              <a:spcBef>
                <a:spcPts val="95"/>
              </a:spcBef>
              <a:tabLst>
                <a:tab pos="528320" algn="l"/>
              </a:tabLst>
            </a:pP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4DB31834-B87E-456F-8A8B-E1989D941A31}"/>
              </a:ext>
            </a:extLst>
          </p:cNvPr>
          <p:cNvSpPr txBox="1">
            <a:spLocks/>
          </p:cNvSpPr>
          <p:nvPr/>
        </p:nvSpPr>
        <p:spPr>
          <a:xfrm>
            <a:off x="4419600" y="874952"/>
            <a:ext cx="5570537" cy="45057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514350" marR="5080" indent="-514350">
              <a:buAutoNum type="arabicPeriod"/>
            </a:pPr>
            <a:r>
              <a:rPr lang="zh-TW" altLang="en-US" b="1" kern="0" spc="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政府創新創業計畫簡介</a:t>
            </a:r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國科會科研創業計畫介紹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清華科產平台服務規劃</a:t>
            </a: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經驗分享與</a:t>
            </a: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 &amp; A</a:t>
            </a:r>
            <a:b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zh-TW" altLang="en-US" sz="36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6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563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423987" y="1145848"/>
            <a:ext cx="962501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spcBef>
                <a:spcPts val="100"/>
              </a:spcBef>
              <a:tabLst>
                <a:tab pos="354965" algn="l"/>
                <a:tab pos="355600" algn="l"/>
              </a:tabLst>
            </a:pP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</a:rPr>
              <a:t>創新 </a:t>
            </a:r>
            <a:r>
              <a:rPr lang="en-US" altLang="zh-TW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</a:rPr>
              <a:t>-&gt;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</a:rPr>
              <a:t>國科會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</a:rPr>
              <a:t>科創計畫</a:t>
            </a:r>
            <a:r>
              <a:rPr lang="en-US" altLang="zh-TW" sz="24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 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經濟部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學研</a:t>
            </a:r>
            <a:r>
              <a:rPr lang="en-US" altLang="zh-TW" sz="2400" b="1" spc="-5" dirty="0">
                <a:solidFill>
                  <a:schemeClr val="accent1">
                    <a:lumMod val="75000"/>
                  </a:schemeClr>
                </a:solidFill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/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價創計畫</a:t>
            </a:r>
            <a:r>
              <a:rPr lang="en-US" altLang="zh-TW" sz="24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  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國發會</a:t>
            </a:r>
            <a:r>
              <a:rPr lang="en-US" altLang="zh-TW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/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經濟部</a:t>
            </a:r>
            <a:r>
              <a:rPr lang="zh-TW" altLang="en-US" sz="2400" b="1" spc="-5" dirty="0">
                <a:solidFill>
                  <a:schemeClr val="accent1">
                    <a:lumMod val="75000"/>
                  </a:schemeClr>
                </a:solidFill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UKIJ CJK"/>
                <a:sym typeface="Wingdings" pitchFamily="2" charset="2"/>
              </a:rPr>
              <a:t>投資</a:t>
            </a:r>
            <a:endParaRPr lang="en-US" altLang="zh-TW" sz="2400" b="1" spc="-5" dirty="0">
              <a:solidFill>
                <a:schemeClr val="accent1">
                  <a:lumMod val="75000"/>
                </a:schemeClr>
              </a:solidFill>
              <a:highlight>
                <a:srgbClr val="00FF00"/>
              </a:highlight>
              <a:latin typeface="微軟正黑體" panose="020B0604030504040204" pitchFamily="34" charset="-120"/>
              <a:ea typeface="微軟正黑體" panose="020B0604030504040204" pitchFamily="34" charset="-120"/>
              <a:cs typeface="UKIJ CJK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921032" y="374732"/>
            <a:ext cx="8630921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zh-TW" altLang="en-US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政策目標</a:t>
            </a:r>
            <a:r>
              <a:rPr lang="en-US" altLang="zh-TW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補助創業、擴散技術、影響產業</a:t>
            </a: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7" name="object 2">
            <a:extLst>
              <a:ext uri="{FF2B5EF4-FFF2-40B4-BE49-F238E27FC236}">
                <a16:creationId xmlns:a16="http://schemas.microsoft.com/office/drawing/2014/main" id="{343B75A8-35D5-17FF-1C52-19A937CCF305}"/>
              </a:ext>
            </a:extLst>
          </p:cNvPr>
          <p:cNvGrpSpPr/>
          <p:nvPr/>
        </p:nvGrpSpPr>
        <p:grpSpPr>
          <a:xfrm>
            <a:off x="152400" y="1736244"/>
            <a:ext cx="11406505" cy="2767330"/>
            <a:chOff x="304800" y="2152523"/>
            <a:chExt cx="11406505" cy="2767330"/>
          </a:xfrm>
        </p:grpSpPr>
        <p:pic>
          <p:nvPicPr>
            <p:cNvPr id="42" name="object 3">
              <a:extLst>
                <a:ext uri="{FF2B5EF4-FFF2-40B4-BE49-F238E27FC236}">
                  <a16:creationId xmlns:a16="http://schemas.microsoft.com/office/drawing/2014/main" id="{7FD0EF8C-7DCE-74B8-3E79-445DEED174D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4800" y="2152523"/>
              <a:ext cx="11406251" cy="2767076"/>
            </a:xfrm>
            <a:prstGeom prst="rect">
              <a:avLst/>
            </a:prstGeom>
          </p:spPr>
        </p:pic>
        <p:sp>
          <p:nvSpPr>
            <p:cNvPr id="61" name="object 4">
              <a:extLst>
                <a:ext uri="{FF2B5EF4-FFF2-40B4-BE49-F238E27FC236}">
                  <a16:creationId xmlns:a16="http://schemas.microsoft.com/office/drawing/2014/main" id="{FDA55022-789C-8C2B-C07F-E4DFF8F59A4C}"/>
                </a:ext>
              </a:extLst>
            </p:cNvPr>
            <p:cNvSpPr/>
            <p:nvPr/>
          </p:nvSpPr>
          <p:spPr>
            <a:xfrm>
              <a:off x="490537" y="3262376"/>
              <a:ext cx="1457960" cy="1409700"/>
            </a:xfrm>
            <a:custGeom>
              <a:avLst/>
              <a:gdLst/>
              <a:ahLst/>
              <a:cxnLst/>
              <a:rect l="l" t="t" r="r" b="b"/>
              <a:pathLst>
                <a:path w="1457960" h="1409700">
                  <a:moveTo>
                    <a:pt x="1222311" y="0"/>
                  </a:moveTo>
                  <a:lnTo>
                    <a:pt x="234950" y="0"/>
                  </a:lnTo>
                  <a:lnTo>
                    <a:pt x="187600" y="4771"/>
                  </a:lnTo>
                  <a:lnTo>
                    <a:pt x="143498" y="18458"/>
                  </a:lnTo>
                  <a:lnTo>
                    <a:pt x="103588" y="40116"/>
                  </a:lnTo>
                  <a:lnTo>
                    <a:pt x="68816" y="68802"/>
                  </a:lnTo>
                  <a:lnTo>
                    <a:pt x="40126" y="103571"/>
                  </a:lnTo>
                  <a:lnTo>
                    <a:pt x="18464" y="143482"/>
                  </a:lnTo>
                  <a:lnTo>
                    <a:pt x="4773" y="187589"/>
                  </a:lnTo>
                  <a:lnTo>
                    <a:pt x="0" y="234950"/>
                  </a:lnTo>
                  <a:lnTo>
                    <a:pt x="0" y="1174623"/>
                  </a:lnTo>
                  <a:lnTo>
                    <a:pt x="4773" y="1221989"/>
                  </a:lnTo>
                  <a:lnTo>
                    <a:pt x="18464" y="1266110"/>
                  </a:lnTo>
                  <a:lnTo>
                    <a:pt x="40126" y="1306041"/>
                  </a:lnTo>
                  <a:lnTo>
                    <a:pt x="68816" y="1340834"/>
                  </a:lnTo>
                  <a:lnTo>
                    <a:pt x="103588" y="1369543"/>
                  </a:lnTo>
                  <a:lnTo>
                    <a:pt x="143498" y="1391221"/>
                  </a:lnTo>
                  <a:lnTo>
                    <a:pt x="187600" y="1404922"/>
                  </a:lnTo>
                  <a:lnTo>
                    <a:pt x="234950" y="1409700"/>
                  </a:lnTo>
                  <a:lnTo>
                    <a:pt x="1222311" y="1409700"/>
                  </a:lnTo>
                  <a:lnTo>
                    <a:pt x="1269677" y="1404922"/>
                  </a:lnTo>
                  <a:lnTo>
                    <a:pt x="1313799" y="1391221"/>
                  </a:lnTo>
                  <a:lnTo>
                    <a:pt x="1353729" y="1369543"/>
                  </a:lnTo>
                  <a:lnTo>
                    <a:pt x="1388522" y="1340834"/>
                  </a:lnTo>
                  <a:lnTo>
                    <a:pt x="1417231" y="1306041"/>
                  </a:lnTo>
                  <a:lnTo>
                    <a:pt x="1438909" y="1266110"/>
                  </a:lnTo>
                  <a:lnTo>
                    <a:pt x="1452611" y="1221989"/>
                  </a:lnTo>
                  <a:lnTo>
                    <a:pt x="1457388" y="1174623"/>
                  </a:lnTo>
                  <a:lnTo>
                    <a:pt x="1457388" y="234950"/>
                  </a:lnTo>
                  <a:lnTo>
                    <a:pt x="1452611" y="187589"/>
                  </a:lnTo>
                  <a:lnTo>
                    <a:pt x="1438909" y="143482"/>
                  </a:lnTo>
                  <a:lnTo>
                    <a:pt x="1417231" y="103571"/>
                  </a:lnTo>
                  <a:lnTo>
                    <a:pt x="1388522" y="68802"/>
                  </a:lnTo>
                  <a:lnTo>
                    <a:pt x="1353729" y="40116"/>
                  </a:lnTo>
                  <a:lnTo>
                    <a:pt x="1313799" y="18458"/>
                  </a:lnTo>
                  <a:lnTo>
                    <a:pt x="1269677" y="4771"/>
                  </a:lnTo>
                  <a:lnTo>
                    <a:pt x="1222311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5">
              <a:extLst>
                <a:ext uri="{FF2B5EF4-FFF2-40B4-BE49-F238E27FC236}">
                  <a16:creationId xmlns:a16="http://schemas.microsoft.com/office/drawing/2014/main" id="{A9FB996D-E8DA-8BE9-606D-1CC8F12F5DEE}"/>
                </a:ext>
              </a:extLst>
            </p:cNvPr>
            <p:cNvSpPr/>
            <p:nvPr/>
          </p:nvSpPr>
          <p:spPr>
            <a:xfrm>
              <a:off x="490537" y="3262376"/>
              <a:ext cx="1457960" cy="1409700"/>
            </a:xfrm>
            <a:custGeom>
              <a:avLst/>
              <a:gdLst/>
              <a:ahLst/>
              <a:cxnLst/>
              <a:rect l="l" t="t" r="r" b="b"/>
              <a:pathLst>
                <a:path w="1457960" h="1409700">
                  <a:moveTo>
                    <a:pt x="0" y="234950"/>
                  </a:moveTo>
                  <a:lnTo>
                    <a:pt x="4773" y="187589"/>
                  </a:lnTo>
                  <a:lnTo>
                    <a:pt x="18464" y="143482"/>
                  </a:lnTo>
                  <a:lnTo>
                    <a:pt x="40126" y="103571"/>
                  </a:lnTo>
                  <a:lnTo>
                    <a:pt x="68816" y="68802"/>
                  </a:lnTo>
                  <a:lnTo>
                    <a:pt x="103588" y="40116"/>
                  </a:lnTo>
                  <a:lnTo>
                    <a:pt x="143498" y="18458"/>
                  </a:lnTo>
                  <a:lnTo>
                    <a:pt x="187600" y="4771"/>
                  </a:lnTo>
                  <a:lnTo>
                    <a:pt x="234950" y="0"/>
                  </a:lnTo>
                  <a:lnTo>
                    <a:pt x="1222311" y="0"/>
                  </a:lnTo>
                  <a:lnTo>
                    <a:pt x="1269677" y="4771"/>
                  </a:lnTo>
                  <a:lnTo>
                    <a:pt x="1313799" y="18458"/>
                  </a:lnTo>
                  <a:lnTo>
                    <a:pt x="1353729" y="40116"/>
                  </a:lnTo>
                  <a:lnTo>
                    <a:pt x="1388522" y="68802"/>
                  </a:lnTo>
                  <a:lnTo>
                    <a:pt x="1417231" y="103571"/>
                  </a:lnTo>
                  <a:lnTo>
                    <a:pt x="1438909" y="143482"/>
                  </a:lnTo>
                  <a:lnTo>
                    <a:pt x="1452611" y="187589"/>
                  </a:lnTo>
                  <a:lnTo>
                    <a:pt x="1457388" y="234950"/>
                  </a:lnTo>
                  <a:lnTo>
                    <a:pt x="1457388" y="1174623"/>
                  </a:lnTo>
                  <a:lnTo>
                    <a:pt x="1452611" y="1221989"/>
                  </a:lnTo>
                  <a:lnTo>
                    <a:pt x="1438909" y="1266110"/>
                  </a:lnTo>
                  <a:lnTo>
                    <a:pt x="1417231" y="1306041"/>
                  </a:lnTo>
                  <a:lnTo>
                    <a:pt x="1388522" y="1340834"/>
                  </a:lnTo>
                  <a:lnTo>
                    <a:pt x="1353729" y="1369543"/>
                  </a:lnTo>
                  <a:lnTo>
                    <a:pt x="1313799" y="1391221"/>
                  </a:lnTo>
                  <a:lnTo>
                    <a:pt x="1269677" y="1404922"/>
                  </a:lnTo>
                  <a:lnTo>
                    <a:pt x="1222311" y="1409700"/>
                  </a:lnTo>
                  <a:lnTo>
                    <a:pt x="234950" y="1409700"/>
                  </a:lnTo>
                  <a:lnTo>
                    <a:pt x="187600" y="1404922"/>
                  </a:lnTo>
                  <a:lnTo>
                    <a:pt x="143498" y="1391221"/>
                  </a:lnTo>
                  <a:lnTo>
                    <a:pt x="103588" y="1369543"/>
                  </a:lnTo>
                  <a:lnTo>
                    <a:pt x="68816" y="1340834"/>
                  </a:lnTo>
                  <a:lnTo>
                    <a:pt x="40126" y="1306041"/>
                  </a:lnTo>
                  <a:lnTo>
                    <a:pt x="18464" y="1266110"/>
                  </a:lnTo>
                  <a:lnTo>
                    <a:pt x="4773" y="1221989"/>
                  </a:lnTo>
                  <a:lnTo>
                    <a:pt x="0" y="1174623"/>
                  </a:lnTo>
                  <a:lnTo>
                    <a:pt x="0" y="234950"/>
                  </a:lnTo>
                  <a:close/>
                </a:path>
              </a:pathLst>
            </a:custGeom>
            <a:ln w="126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">
              <a:extLst>
                <a:ext uri="{FF2B5EF4-FFF2-40B4-BE49-F238E27FC236}">
                  <a16:creationId xmlns:a16="http://schemas.microsoft.com/office/drawing/2014/main" id="{9B9B9F61-D4AC-327B-4760-CD6BC9AEBE11}"/>
                </a:ext>
              </a:extLst>
            </p:cNvPr>
            <p:cNvSpPr/>
            <p:nvPr/>
          </p:nvSpPr>
          <p:spPr>
            <a:xfrm>
              <a:off x="390525" y="2219325"/>
              <a:ext cx="1847850" cy="590550"/>
            </a:xfrm>
            <a:custGeom>
              <a:avLst/>
              <a:gdLst/>
              <a:ahLst/>
              <a:cxnLst/>
              <a:rect l="l" t="t" r="r" b="b"/>
              <a:pathLst>
                <a:path w="1847850" h="590550">
                  <a:moveTo>
                    <a:pt x="1552575" y="0"/>
                  </a:moveTo>
                  <a:lnTo>
                    <a:pt x="0" y="0"/>
                  </a:lnTo>
                  <a:lnTo>
                    <a:pt x="295275" y="295275"/>
                  </a:lnTo>
                  <a:lnTo>
                    <a:pt x="0" y="590550"/>
                  </a:lnTo>
                  <a:lnTo>
                    <a:pt x="1552575" y="590550"/>
                  </a:lnTo>
                  <a:lnTo>
                    <a:pt x="1847850" y="295275"/>
                  </a:lnTo>
                  <a:lnTo>
                    <a:pt x="1552575" y="0"/>
                  </a:lnTo>
                  <a:close/>
                </a:path>
              </a:pathLst>
            </a:custGeom>
            <a:solidFill>
              <a:srgbClr val="6600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7">
              <a:extLst>
                <a:ext uri="{FF2B5EF4-FFF2-40B4-BE49-F238E27FC236}">
                  <a16:creationId xmlns:a16="http://schemas.microsoft.com/office/drawing/2014/main" id="{8988DA2D-CA30-C617-900A-03D1141CF303}"/>
                </a:ext>
              </a:extLst>
            </p:cNvPr>
            <p:cNvSpPr/>
            <p:nvPr/>
          </p:nvSpPr>
          <p:spPr>
            <a:xfrm>
              <a:off x="2238375" y="2228850"/>
              <a:ext cx="2409825" cy="590550"/>
            </a:xfrm>
            <a:custGeom>
              <a:avLst/>
              <a:gdLst/>
              <a:ahLst/>
              <a:cxnLst/>
              <a:rect l="l" t="t" r="r" b="b"/>
              <a:pathLst>
                <a:path w="2409825" h="590550">
                  <a:moveTo>
                    <a:pt x="2114550" y="0"/>
                  </a:moveTo>
                  <a:lnTo>
                    <a:pt x="0" y="0"/>
                  </a:lnTo>
                  <a:lnTo>
                    <a:pt x="295275" y="295275"/>
                  </a:lnTo>
                  <a:lnTo>
                    <a:pt x="0" y="590550"/>
                  </a:lnTo>
                  <a:lnTo>
                    <a:pt x="2114550" y="590550"/>
                  </a:lnTo>
                  <a:lnTo>
                    <a:pt x="2409825" y="295275"/>
                  </a:lnTo>
                  <a:lnTo>
                    <a:pt x="2114550" y="0"/>
                  </a:lnTo>
                  <a:close/>
                </a:path>
              </a:pathLst>
            </a:custGeom>
            <a:solidFill>
              <a:srgbClr val="9966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8">
              <a:extLst>
                <a:ext uri="{FF2B5EF4-FFF2-40B4-BE49-F238E27FC236}">
                  <a16:creationId xmlns:a16="http://schemas.microsoft.com/office/drawing/2014/main" id="{68744B66-A328-16CD-5A27-49490BE2D66F}"/>
                </a:ext>
              </a:extLst>
            </p:cNvPr>
            <p:cNvSpPr/>
            <p:nvPr/>
          </p:nvSpPr>
          <p:spPr>
            <a:xfrm>
              <a:off x="4648200" y="2228850"/>
              <a:ext cx="2219325" cy="590550"/>
            </a:xfrm>
            <a:custGeom>
              <a:avLst/>
              <a:gdLst/>
              <a:ahLst/>
              <a:cxnLst/>
              <a:rect l="l" t="t" r="r" b="b"/>
              <a:pathLst>
                <a:path w="2219325" h="590550">
                  <a:moveTo>
                    <a:pt x="1924050" y="0"/>
                  </a:moveTo>
                  <a:lnTo>
                    <a:pt x="0" y="0"/>
                  </a:lnTo>
                  <a:lnTo>
                    <a:pt x="295275" y="295275"/>
                  </a:lnTo>
                  <a:lnTo>
                    <a:pt x="0" y="590550"/>
                  </a:lnTo>
                  <a:lnTo>
                    <a:pt x="1924050" y="590550"/>
                  </a:lnTo>
                  <a:lnTo>
                    <a:pt x="2219325" y="295275"/>
                  </a:lnTo>
                  <a:lnTo>
                    <a:pt x="1924050" y="0"/>
                  </a:lnTo>
                  <a:close/>
                </a:path>
              </a:pathLst>
            </a:custGeom>
            <a:solidFill>
              <a:srgbClr val="A1C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9">
              <a:extLst>
                <a:ext uri="{FF2B5EF4-FFF2-40B4-BE49-F238E27FC236}">
                  <a16:creationId xmlns:a16="http://schemas.microsoft.com/office/drawing/2014/main" id="{969A492C-D4E9-999D-4ACA-4A12597BDBD8}"/>
                </a:ext>
              </a:extLst>
            </p:cNvPr>
            <p:cNvSpPr/>
            <p:nvPr/>
          </p:nvSpPr>
          <p:spPr>
            <a:xfrm>
              <a:off x="6772275" y="2228850"/>
              <a:ext cx="2228850" cy="590550"/>
            </a:xfrm>
            <a:custGeom>
              <a:avLst/>
              <a:gdLst/>
              <a:ahLst/>
              <a:cxnLst/>
              <a:rect l="l" t="t" r="r" b="b"/>
              <a:pathLst>
                <a:path w="2228850" h="590550">
                  <a:moveTo>
                    <a:pt x="1933575" y="0"/>
                  </a:moveTo>
                  <a:lnTo>
                    <a:pt x="0" y="0"/>
                  </a:lnTo>
                  <a:lnTo>
                    <a:pt x="295275" y="295275"/>
                  </a:lnTo>
                  <a:lnTo>
                    <a:pt x="0" y="590550"/>
                  </a:lnTo>
                  <a:lnTo>
                    <a:pt x="1933575" y="590550"/>
                  </a:lnTo>
                  <a:lnTo>
                    <a:pt x="2228850" y="295275"/>
                  </a:lnTo>
                  <a:lnTo>
                    <a:pt x="1933575" y="0"/>
                  </a:lnTo>
                  <a:close/>
                </a:path>
              </a:pathLst>
            </a:custGeom>
            <a:solidFill>
              <a:srgbClr val="23AC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10">
              <a:extLst>
                <a:ext uri="{FF2B5EF4-FFF2-40B4-BE49-F238E27FC236}">
                  <a16:creationId xmlns:a16="http://schemas.microsoft.com/office/drawing/2014/main" id="{529E3798-F760-A5B5-2993-C11E63E04B3B}"/>
                </a:ext>
              </a:extLst>
            </p:cNvPr>
            <p:cNvSpPr/>
            <p:nvPr/>
          </p:nvSpPr>
          <p:spPr>
            <a:xfrm>
              <a:off x="2347976" y="3262376"/>
              <a:ext cx="1809750" cy="704850"/>
            </a:xfrm>
            <a:custGeom>
              <a:avLst/>
              <a:gdLst/>
              <a:ahLst/>
              <a:cxnLst/>
              <a:rect l="l" t="t" r="r" b="b"/>
              <a:pathLst>
                <a:path w="1809750" h="704850">
                  <a:moveTo>
                    <a:pt x="1809750" y="0"/>
                  </a:moveTo>
                  <a:lnTo>
                    <a:pt x="0" y="0"/>
                  </a:lnTo>
                  <a:lnTo>
                    <a:pt x="0" y="704850"/>
                  </a:lnTo>
                  <a:lnTo>
                    <a:pt x="1809750" y="704850"/>
                  </a:lnTo>
                  <a:lnTo>
                    <a:pt x="1809750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11">
              <a:extLst>
                <a:ext uri="{FF2B5EF4-FFF2-40B4-BE49-F238E27FC236}">
                  <a16:creationId xmlns:a16="http://schemas.microsoft.com/office/drawing/2014/main" id="{158C61CC-806D-2C36-FFA9-4BB33DC9562D}"/>
                </a:ext>
              </a:extLst>
            </p:cNvPr>
            <p:cNvSpPr/>
            <p:nvPr/>
          </p:nvSpPr>
          <p:spPr>
            <a:xfrm>
              <a:off x="2347976" y="3262376"/>
              <a:ext cx="1809750" cy="704850"/>
            </a:xfrm>
            <a:custGeom>
              <a:avLst/>
              <a:gdLst/>
              <a:ahLst/>
              <a:cxnLst/>
              <a:rect l="l" t="t" r="r" b="b"/>
              <a:pathLst>
                <a:path w="1809750" h="704850">
                  <a:moveTo>
                    <a:pt x="0" y="704850"/>
                  </a:moveTo>
                  <a:lnTo>
                    <a:pt x="1809750" y="704850"/>
                  </a:lnTo>
                  <a:lnTo>
                    <a:pt x="1809750" y="0"/>
                  </a:lnTo>
                  <a:lnTo>
                    <a:pt x="0" y="0"/>
                  </a:lnTo>
                  <a:lnTo>
                    <a:pt x="0" y="70485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9" name="object 12">
            <a:extLst>
              <a:ext uri="{FF2B5EF4-FFF2-40B4-BE49-F238E27FC236}">
                <a16:creationId xmlns:a16="http://schemas.microsoft.com/office/drawing/2014/main" id="{064EA0CB-491E-532C-5268-5483412E5C99}"/>
              </a:ext>
            </a:extLst>
          </p:cNvPr>
          <p:cNvSpPr txBox="1"/>
          <p:nvPr/>
        </p:nvSpPr>
        <p:spPr>
          <a:xfrm>
            <a:off x="2621914" y="3040089"/>
            <a:ext cx="9398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微軟正黑體"/>
                <a:cs typeface="微軟正黑體"/>
              </a:rPr>
              <a:t>科研創業</a:t>
            </a:r>
            <a:endParaRPr sz="1800">
              <a:latin typeface="微軟正黑體"/>
              <a:cs typeface="微軟正黑體"/>
            </a:endParaRPr>
          </a:p>
        </p:txBody>
      </p:sp>
      <p:grpSp>
        <p:nvGrpSpPr>
          <p:cNvPr id="70" name="object 13">
            <a:extLst>
              <a:ext uri="{FF2B5EF4-FFF2-40B4-BE49-F238E27FC236}">
                <a16:creationId xmlns:a16="http://schemas.microsoft.com/office/drawing/2014/main" id="{7B6733D4-91C3-B5F3-B96D-D37D18405F4C}"/>
              </a:ext>
            </a:extLst>
          </p:cNvPr>
          <p:cNvGrpSpPr/>
          <p:nvPr/>
        </p:nvGrpSpPr>
        <p:grpSpPr>
          <a:xfrm>
            <a:off x="4322826" y="1803046"/>
            <a:ext cx="7231380" cy="1754505"/>
            <a:chOff x="4475226" y="2219325"/>
            <a:chExt cx="7231380" cy="1754505"/>
          </a:xfrm>
        </p:grpSpPr>
        <p:sp>
          <p:nvSpPr>
            <p:cNvPr id="71" name="object 14">
              <a:extLst>
                <a:ext uri="{FF2B5EF4-FFF2-40B4-BE49-F238E27FC236}">
                  <a16:creationId xmlns:a16="http://schemas.microsoft.com/office/drawing/2014/main" id="{E345FE6D-EC19-EBE9-4A0B-D3FF22A4D690}"/>
                </a:ext>
              </a:extLst>
            </p:cNvPr>
            <p:cNvSpPr/>
            <p:nvPr/>
          </p:nvSpPr>
          <p:spPr>
            <a:xfrm>
              <a:off x="9001125" y="2219325"/>
              <a:ext cx="2705100" cy="590550"/>
            </a:xfrm>
            <a:custGeom>
              <a:avLst/>
              <a:gdLst/>
              <a:ahLst/>
              <a:cxnLst/>
              <a:rect l="l" t="t" r="r" b="b"/>
              <a:pathLst>
                <a:path w="2705100" h="590550">
                  <a:moveTo>
                    <a:pt x="2409825" y="0"/>
                  </a:moveTo>
                  <a:lnTo>
                    <a:pt x="0" y="0"/>
                  </a:lnTo>
                  <a:lnTo>
                    <a:pt x="295275" y="295275"/>
                  </a:lnTo>
                  <a:lnTo>
                    <a:pt x="0" y="590550"/>
                  </a:lnTo>
                  <a:lnTo>
                    <a:pt x="2409825" y="590550"/>
                  </a:lnTo>
                  <a:lnTo>
                    <a:pt x="2705100" y="295275"/>
                  </a:lnTo>
                  <a:lnTo>
                    <a:pt x="2409825" y="0"/>
                  </a:lnTo>
                  <a:close/>
                </a:path>
              </a:pathLst>
            </a:custGeom>
            <a:solidFill>
              <a:srgbClr val="259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15">
              <a:extLst>
                <a:ext uri="{FF2B5EF4-FFF2-40B4-BE49-F238E27FC236}">
                  <a16:creationId xmlns:a16="http://schemas.microsoft.com/office/drawing/2014/main" id="{A3CD30AE-5BC7-C7D7-F5DD-F8DC0B07D9A2}"/>
                </a:ext>
              </a:extLst>
            </p:cNvPr>
            <p:cNvSpPr/>
            <p:nvPr/>
          </p:nvSpPr>
          <p:spPr>
            <a:xfrm>
              <a:off x="4481576" y="3262375"/>
              <a:ext cx="1009650" cy="704850"/>
            </a:xfrm>
            <a:custGeom>
              <a:avLst/>
              <a:gdLst/>
              <a:ahLst/>
              <a:cxnLst/>
              <a:rect l="l" t="t" r="r" b="b"/>
              <a:pathLst>
                <a:path w="1009650" h="704850">
                  <a:moveTo>
                    <a:pt x="1009650" y="0"/>
                  </a:moveTo>
                  <a:lnTo>
                    <a:pt x="0" y="0"/>
                  </a:lnTo>
                  <a:lnTo>
                    <a:pt x="0" y="704850"/>
                  </a:lnTo>
                  <a:lnTo>
                    <a:pt x="1009650" y="704850"/>
                  </a:lnTo>
                  <a:lnTo>
                    <a:pt x="1009650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16">
              <a:extLst>
                <a:ext uri="{FF2B5EF4-FFF2-40B4-BE49-F238E27FC236}">
                  <a16:creationId xmlns:a16="http://schemas.microsoft.com/office/drawing/2014/main" id="{47E1C84E-D59B-92E7-D68C-9578F750A21B}"/>
                </a:ext>
              </a:extLst>
            </p:cNvPr>
            <p:cNvSpPr/>
            <p:nvPr/>
          </p:nvSpPr>
          <p:spPr>
            <a:xfrm>
              <a:off x="4481576" y="3262375"/>
              <a:ext cx="1009650" cy="704850"/>
            </a:xfrm>
            <a:custGeom>
              <a:avLst/>
              <a:gdLst/>
              <a:ahLst/>
              <a:cxnLst/>
              <a:rect l="l" t="t" r="r" b="b"/>
              <a:pathLst>
                <a:path w="1009650" h="704850">
                  <a:moveTo>
                    <a:pt x="0" y="704850"/>
                  </a:moveTo>
                  <a:lnTo>
                    <a:pt x="1009650" y="704850"/>
                  </a:lnTo>
                  <a:lnTo>
                    <a:pt x="1009650" y="0"/>
                  </a:lnTo>
                  <a:lnTo>
                    <a:pt x="0" y="0"/>
                  </a:lnTo>
                  <a:lnTo>
                    <a:pt x="0" y="70485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object 17">
            <a:extLst>
              <a:ext uri="{FF2B5EF4-FFF2-40B4-BE49-F238E27FC236}">
                <a16:creationId xmlns:a16="http://schemas.microsoft.com/office/drawing/2014/main" id="{3A4B8230-8CB4-E773-4DE8-CB2B14DBF0EB}"/>
              </a:ext>
            </a:extLst>
          </p:cNvPr>
          <p:cNvSpPr txBox="1"/>
          <p:nvPr/>
        </p:nvSpPr>
        <p:spPr>
          <a:xfrm>
            <a:off x="4481576" y="2902548"/>
            <a:ext cx="712470" cy="5765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57150">
              <a:lnSpc>
                <a:spcPct val="100800"/>
              </a:lnSpc>
              <a:spcBef>
                <a:spcPts val="85"/>
              </a:spcBef>
            </a:pPr>
            <a:r>
              <a:rPr sz="1800" b="1" dirty="0">
                <a:latin typeface="微軟正黑體"/>
                <a:cs typeface="微軟正黑體"/>
              </a:rPr>
              <a:t>天</a:t>
            </a:r>
            <a:r>
              <a:rPr sz="1800" b="1" spc="-5" dirty="0">
                <a:latin typeface="微軟正黑體"/>
                <a:cs typeface="微軟正黑體"/>
              </a:rPr>
              <a:t>使</a:t>
            </a:r>
            <a:r>
              <a:rPr sz="1800" b="1" dirty="0">
                <a:latin typeface="微軟正黑體"/>
                <a:cs typeface="微軟正黑體"/>
              </a:rPr>
              <a:t>/ </a:t>
            </a:r>
            <a:r>
              <a:rPr sz="1800" b="1" spc="5" dirty="0">
                <a:latin typeface="微軟正黑體"/>
                <a:cs typeface="微軟正黑體"/>
              </a:rPr>
              <a:t> </a:t>
            </a:r>
            <a:r>
              <a:rPr sz="1800" b="1" dirty="0">
                <a:latin typeface="微軟正黑體"/>
                <a:cs typeface="微軟正黑體"/>
              </a:rPr>
              <a:t>種子輪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75" name="object 18">
            <a:extLst>
              <a:ext uri="{FF2B5EF4-FFF2-40B4-BE49-F238E27FC236}">
                <a16:creationId xmlns:a16="http://schemas.microsoft.com/office/drawing/2014/main" id="{E5FD0528-BC61-782D-6A1D-985AF345CAE7}"/>
              </a:ext>
            </a:extLst>
          </p:cNvPr>
          <p:cNvSpPr txBox="1"/>
          <p:nvPr/>
        </p:nvSpPr>
        <p:spPr>
          <a:xfrm>
            <a:off x="5748401" y="2817522"/>
            <a:ext cx="1104900" cy="714375"/>
          </a:xfrm>
          <a:prstGeom prst="rect">
            <a:avLst/>
          </a:prstGeom>
          <a:solidFill>
            <a:srgbClr val="E1EFD9"/>
          </a:solidFill>
          <a:ln w="12700">
            <a:solidFill>
              <a:srgbClr val="A9D18E"/>
            </a:solidFill>
          </a:ln>
        </p:spPr>
        <p:txBody>
          <a:bodyPr vert="horz" wrap="square" lIns="0" tIns="212090" rIns="0" bIns="0" rtlCol="0">
            <a:spAutoFit/>
          </a:bodyPr>
          <a:lstStyle/>
          <a:p>
            <a:pPr marL="357505">
              <a:lnSpc>
                <a:spcPct val="100000"/>
              </a:lnSpc>
              <a:spcBef>
                <a:spcPts val="1670"/>
              </a:spcBef>
            </a:pPr>
            <a:r>
              <a:rPr sz="1800" b="1" spc="-20" dirty="0">
                <a:latin typeface="微軟正黑體"/>
                <a:cs typeface="微軟正黑體"/>
              </a:rPr>
              <a:t>A</a:t>
            </a:r>
            <a:r>
              <a:rPr sz="1800" b="1" dirty="0">
                <a:latin typeface="微軟正黑體"/>
                <a:cs typeface="微軟正黑體"/>
              </a:rPr>
              <a:t>輪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76" name="object 19">
            <a:extLst>
              <a:ext uri="{FF2B5EF4-FFF2-40B4-BE49-F238E27FC236}">
                <a16:creationId xmlns:a16="http://schemas.microsoft.com/office/drawing/2014/main" id="{290B82F9-2745-F818-C1F4-67DAACA1B34C}"/>
              </a:ext>
            </a:extLst>
          </p:cNvPr>
          <p:cNvSpPr/>
          <p:nvPr/>
        </p:nvSpPr>
        <p:spPr>
          <a:xfrm>
            <a:off x="7196201" y="2846097"/>
            <a:ext cx="1104900" cy="1409700"/>
          </a:xfrm>
          <a:custGeom>
            <a:avLst/>
            <a:gdLst/>
            <a:ahLst/>
            <a:cxnLst/>
            <a:rect l="l" t="t" r="r" b="b"/>
            <a:pathLst>
              <a:path w="1104900" h="1409700">
                <a:moveTo>
                  <a:pt x="1104900" y="0"/>
                </a:moveTo>
                <a:lnTo>
                  <a:pt x="0" y="0"/>
                </a:lnTo>
                <a:lnTo>
                  <a:pt x="0" y="1409700"/>
                </a:lnTo>
                <a:lnTo>
                  <a:pt x="1104900" y="1409700"/>
                </a:lnTo>
                <a:lnTo>
                  <a:pt x="1104900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20">
            <a:extLst>
              <a:ext uri="{FF2B5EF4-FFF2-40B4-BE49-F238E27FC236}">
                <a16:creationId xmlns:a16="http://schemas.microsoft.com/office/drawing/2014/main" id="{B36081C5-2744-2132-0CC8-439F444E1C09}"/>
              </a:ext>
            </a:extLst>
          </p:cNvPr>
          <p:cNvSpPr txBox="1"/>
          <p:nvPr/>
        </p:nvSpPr>
        <p:spPr>
          <a:xfrm>
            <a:off x="7196201" y="2846097"/>
            <a:ext cx="1104900" cy="1409700"/>
          </a:xfrm>
          <a:prstGeom prst="rect">
            <a:avLst/>
          </a:prstGeom>
          <a:ln w="12700">
            <a:solidFill>
              <a:srgbClr val="A9D18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365125">
              <a:lnSpc>
                <a:spcPct val="100000"/>
              </a:lnSpc>
              <a:spcBef>
                <a:spcPts val="1655"/>
              </a:spcBef>
            </a:pPr>
            <a:r>
              <a:rPr sz="1800" b="1" spc="-35" dirty="0">
                <a:latin typeface="微軟正黑體"/>
                <a:cs typeface="微軟正黑體"/>
              </a:rPr>
              <a:t>B</a:t>
            </a:r>
            <a:r>
              <a:rPr sz="1800" b="1" dirty="0">
                <a:latin typeface="微軟正黑體"/>
                <a:cs typeface="微軟正黑體"/>
              </a:rPr>
              <a:t>輪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78" name="object 21">
            <a:extLst>
              <a:ext uri="{FF2B5EF4-FFF2-40B4-BE49-F238E27FC236}">
                <a16:creationId xmlns:a16="http://schemas.microsoft.com/office/drawing/2014/main" id="{9B590C1C-CB98-5FC9-E760-98CE03A1ADEC}"/>
              </a:ext>
            </a:extLst>
          </p:cNvPr>
          <p:cNvSpPr txBox="1"/>
          <p:nvPr/>
        </p:nvSpPr>
        <p:spPr>
          <a:xfrm>
            <a:off x="8644001" y="2846097"/>
            <a:ext cx="1095375" cy="1409700"/>
          </a:xfrm>
          <a:prstGeom prst="rect">
            <a:avLst/>
          </a:prstGeom>
          <a:solidFill>
            <a:srgbClr val="C5DFB4"/>
          </a:solidFill>
          <a:ln w="12700">
            <a:solidFill>
              <a:srgbClr val="538235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353695">
              <a:lnSpc>
                <a:spcPct val="100000"/>
              </a:lnSpc>
              <a:spcBef>
                <a:spcPts val="1655"/>
              </a:spcBef>
            </a:pPr>
            <a:r>
              <a:rPr sz="1800" b="1" spc="-10" dirty="0">
                <a:latin typeface="微軟正黑體"/>
                <a:cs typeface="微軟正黑體"/>
              </a:rPr>
              <a:t>C</a:t>
            </a:r>
            <a:r>
              <a:rPr sz="1800" b="1" dirty="0">
                <a:latin typeface="微軟正黑體"/>
                <a:cs typeface="微軟正黑體"/>
              </a:rPr>
              <a:t>輪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79" name="object 22">
            <a:extLst>
              <a:ext uri="{FF2B5EF4-FFF2-40B4-BE49-F238E27FC236}">
                <a16:creationId xmlns:a16="http://schemas.microsoft.com/office/drawing/2014/main" id="{6B9A4D51-B666-E6D0-C35F-236F72F3D176}"/>
              </a:ext>
            </a:extLst>
          </p:cNvPr>
          <p:cNvSpPr txBox="1"/>
          <p:nvPr/>
        </p:nvSpPr>
        <p:spPr>
          <a:xfrm>
            <a:off x="10053701" y="3369972"/>
            <a:ext cx="1104900" cy="400050"/>
          </a:xfrm>
          <a:prstGeom prst="rect">
            <a:avLst/>
          </a:prstGeom>
          <a:solidFill>
            <a:srgbClr val="A9D18E"/>
          </a:solidFill>
          <a:ln w="12700">
            <a:solidFill>
              <a:srgbClr val="385622"/>
            </a:solidFill>
          </a:ln>
        </p:spPr>
        <p:txBody>
          <a:bodyPr vert="horz" wrap="square" lIns="0" tIns="53340" rIns="0" bIns="0" rtlCol="0">
            <a:spAutoFit/>
          </a:bodyPr>
          <a:lstStyle/>
          <a:p>
            <a:pPr marL="254000">
              <a:lnSpc>
                <a:spcPct val="100000"/>
              </a:lnSpc>
              <a:spcBef>
                <a:spcPts val="420"/>
              </a:spcBef>
            </a:pPr>
            <a:r>
              <a:rPr sz="1800" b="1" spc="-5" dirty="0">
                <a:latin typeface="微軟正黑體"/>
                <a:cs typeface="微軟正黑體"/>
              </a:rPr>
              <a:t>M&amp;A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80" name="object 23">
            <a:extLst>
              <a:ext uri="{FF2B5EF4-FFF2-40B4-BE49-F238E27FC236}">
                <a16:creationId xmlns:a16="http://schemas.microsoft.com/office/drawing/2014/main" id="{3251587F-D591-2569-25B0-5CA560D4FC12}"/>
              </a:ext>
            </a:extLst>
          </p:cNvPr>
          <p:cNvSpPr txBox="1"/>
          <p:nvPr/>
        </p:nvSpPr>
        <p:spPr>
          <a:xfrm>
            <a:off x="10053701" y="2865147"/>
            <a:ext cx="1104900" cy="400050"/>
          </a:xfrm>
          <a:prstGeom prst="rect">
            <a:avLst/>
          </a:prstGeom>
          <a:solidFill>
            <a:srgbClr val="A9D18E"/>
          </a:solidFill>
          <a:ln w="12700">
            <a:solidFill>
              <a:srgbClr val="385622"/>
            </a:solidFill>
          </a:ln>
        </p:spPr>
        <p:txBody>
          <a:bodyPr vert="horz" wrap="square" lIns="0" tIns="56515" rIns="0" bIns="0" rtlCol="0">
            <a:spAutoFit/>
          </a:bodyPr>
          <a:lstStyle/>
          <a:p>
            <a:pPr marL="263525">
              <a:lnSpc>
                <a:spcPct val="100000"/>
              </a:lnSpc>
              <a:spcBef>
                <a:spcPts val="445"/>
              </a:spcBef>
            </a:pPr>
            <a:r>
              <a:rPr sz="1800" b="1" spc="35" dirty="0">
                <a:latin typeface="微軟正黑體"/>
                <a:cs typeface="微軟正黑體"/>
              </a:rPr>
              <a:t>D</a:t>
            </a:r>
            <a:r>
              <a:rPr sz="1800" b="1" dirty="0">
                <a:latin typeface="微軟正黑體"/>
                <a:cs typeface="微軟正黑體"/>
              </a:rPr>
              <a:t>輪~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81" name="object 24">
            <a:extLst>
              <a:ext uri="{FF2B5EF4-FFF2-40B4-BE49-F238E27FC236}">
                <a16:creationId xmlns:a16="http://schemas.microsoft.com/office/drawing/2014/main" id="{1706C560-EBE0-84A7-F2FB-95E2350C73BF}"/>
              </a:ext>
            </a:extLst>
          </p:cNvPr>
          <p:cNvSpPr txBox="1"/>
          <p:nvPr/>
        </p:nvSpPr>
        <p:spPr>
          <a:xfrm>
            <a:off x="10053701" y="3865272"/>
            <a:ext cx="1104900" cy="400050"/>
          </a:xfrm>
          <a:prstGeom prst="rect">
            <a:avLst/>
          </a:prstGeom>
          <a:solidFill>
            <a:srgbClr val="A9D18E"/>
          </a:solidFill>
          <a:ln w="12700">
            <a:solidFill>
              <a:srgbClr val="385622"/>
            </a:solidFill>
          </a:ln>
        </p:spPr>
        <p:txBody>
          <a:bodyPr vert="horz" wrap="square" lIns="0" tIns="53340" rIns="0" bIns="0" rtlCol="0">
            <a:spAutoFit/>
          </a:bodyPr>
          <a:lstStyle/>
          <a:p>
            <a:pPr marL="349250">
              <a:lnSpc>
                <a:spcPct val="100000"/>
              </a:lnSpc>
              <a:spcBef>
                <a:spcPts val="420"/>
              </a:spcBef>
            </a:pPr>
            <a:r>
              <a:rPr sz="1800" b="1" spc="-15" dirty="0">
                <a:latin typeface="微軟正黑體"/>
                <a:cs typeface="微軟正黑體"/>
              </a:rPr>
              <a:t>IPO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82" name="object 25">
            <a:extLst>
              <a:ext uri="{FF2B5EF4-FFF2-40B4-BE49-F238E27FC236}">
                <a16:creationId xmlns:a16="http://schemas.microsoft.com/office/drawing/2014/main" id="{B27DE52E-72E3-9D8F-5A11-05F67CB0AF63}"/>
              </a:ext>
            </a:extLst>
          </p:cNvPr>
          <p:cNvSpPr txBox="1"/>
          <p:nvPr/>
        </p:nvSpPr>
        <p:spPr>
          <a:xfrm>
            <a:off x="3364229" y="2409608"/>
            <a:ext cx="685800" cy="3048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800" b="1" spc="-5" dirty="0">
                <a:latin typeface="微軟正黑體"/>
                <a:cs typeface="微軟正黑體"/>
              </a:rPr>
              <a:t>科技部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83" name="object 26">
            <a:extLst>
              <a:ext uri="{FF2B5EF4-FFF2-40B4-BE49-F238E27FC236}">
                <a16:creationId xmlns:a16="http://schemas.microsoft.com/office/drawing/2014/main" id="{F08D12AA-FD0F-D142-5E19-1B3AAE4B0868}"/>
              </a:ext>
            </a:extLst>
          </p:cNvPr>
          <p:cNvSpPr txBox="1"/>
          <p:nvPr/>
        </p:nvSpPr>
        <p:spPr>
          <a:xfrm>
            <a:off x="6519926" y="2419313"/>
            <a:ext cx="7124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微軟正黑體"/>
                <a:cs typeface="微軟正黑體"/>
              </a:rPr>
              <a:t>經濟部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84" name="object 27">
            <a:extLst>
              <a:ext uri="{FF2B5EF4-FFF2-40B4-BE49-F238E27FC236}">
                <a16:creationId xmlns:a16="http://schemas.microsoft.com/office/drawing/2014/main" id="{FCECF89D-5CCD-3F9B-047D-8B4555C9FF79}"/>
              </a:ext>
            </a:extLst>
          </p:cNvPr>
          <p:cNvSpPr txBox="1"/>
          <p:nvPr/>
        </p:nvSpPr>
        <p:spPr>
          <a:xfrm>
            <a:off x="8739251" y="2419313"/>
            <a:ext cx="7112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微軟正黑體"/>
                <a:cs typeface="微軟正黑體"/>
              </a:rPr>
              <a:t>國發會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85" name="object 28">
            <a:extLst>
              <a:ext uri="{FF2B5EF4-FFF2-40B4-BE49-F238E27FC236}">
                <a16:creationId xmlns:a16="http://schemas.microsoft.com/office/drawing/2014/main" id="{5F06D867-5472-B31C-6E2B-2F2022F9C948}"/>
              </a:ext>
            </a:extLst>
          </p:cNvPr>
          <p:cNvSpPr txBox="1"/>
          <p:nvPr/>
        </p:nvSpPr>
        <p:spPr>
          <a:xfrm>
            <a:off x="9738994" y="1942174"/>
            <a:ext cx="1162685" cy="77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微軟正黑體"/>
                <a:cs typeface="微軟正黑體"/>
              </a:rPr>
              <a:t>資金扶持</a:t>
            </a:r>
            <a:endParaRPr sz="1800">
              <a:latin typeface="微軟正黑體"/>
              <a:cs typeface="微軟正黑體"/>
            </a:endParaRPr>
          </a:p>
          <a:p>
            <a:pPr marL="462280">
              <a:lnSpc>
                <a:spcPct val="100000"/>
              </a:lnSpc>
              <a:spcBef>
                <a:spcPts val="1605"/>
              </a:spcBef>
            </a:pPr>
            <a:r>
              <a:rPr sz="1800" b="1" dirty="0">
                <a:latin typeface="微軟正黑體"/>
                <a:cs typeface="微軟正黑體"/>
              </a:rPr>
              <a:t>金管會</a:t>
            </a:r>
            <a:endParaRPr sz="1800">
              <a:latin typeface="微軟正黑體"/>
              <a:cs typeface="微軟正黑體"/>
            </a:endParaRPr>
          </a:p>
        </p:txBody>
      </p:sp>
      <p:grpSp>
        <p:nvGrpSpPr>
          <p:cNvPr id="86" name="object 29">
            <a:extLst>
              <a:ext uri="{FF2B5EF4-FFF2-40B4-BE49-F238E27FC236}">
                <a16:creationId xmlns:a16="http://schemas.microsoft.com/office/drawing/2014/main" id="{C2AF40F8-65D8-3564-5850-621C576CCB1C}"/>
              </a:ext>
            </a:extLst>
          </p:cNvPr>
          <p:cNvGrpSpPr/>
          <p:nvPr/>
        </p:nvGrpSpPr>
        <p:grpSpPr>
          <a:xfrm>
            <a:off x="1762125" y="3060218"/>
            <a:ext cx="8284209" cy="998219"/>
            <a:chOff x="1914525" y="3476497"/>
            <a:chExt cx="8284209" cy="998219"/>
          </a:xfrm>
        </p:grpSpPr>
        <p:sp>
          <p:nvSpPr>
            <p:cNvPr id="87" name="object 30">
              <a:extLst>
                <a:ext uri="{FF2B5EF4-FFF2-40B4-BE49-F238E27FC236}">
                  <a16:creationId xmlns:a16="http://schemas.microsoft.com/office/drawing/2014/main" id="{6272AB66-0F28-CA3F-F023-025B00DFCFDF}"/>
                </a:ext>
              </a:extLst>
            </p:cNvPr>
            <p:cNvSpPr/>
            <p:nvPr/>
          </p:nvSpPr>
          <p:spPr>
            <a:xfrm>
              <a:off x="5514975" y="3500691"/>
              <a:ext cx="3275965" cy="590550"/>
            </a:xfrm>
            <a:custGeom>
              <a:avLst/>
              <a:gdLst/>
              <a:ahLst/>
              <a:cxnLst/>
              <a:rect l="l" t="t" r="r" b="b"/>
              <a:pathLst>
                <a:path w="3275965" h="590550">
                  <a:moveTo>
                    <a:pt x="411988" y="128333"/>
                  </a:moveTo>
                  <a:lnTo>
                    <a:pt x="363004" y="99758"/>
                  </a:lnTo>
                  <a:lnTo>
                    <a:pt x="198247" y="3619"/>
                  </a:lnTo>
                  <a:lnTo>
                    <a:pt x="187515" y="0"/>
                  </a:lnTo>
                  <a:lnTo>
                    <a:pt x="176593" y="723"/>
                  </a:lnTo>
                  <a:lnTo>
                    <a:pt x="166700" y="5461"/>
                  </a:lnTo>
                  <a:lnTo>
                    <a:pt x="159131" y="13906"/>
                  </a:lnTo>
                  <a:lnTo>
                    <a:pt x="155498" y="24638"/>
                  </a:lnTo>
                  <a:lnTo>
                    <a:pt x="156222" y="35560"/>
                  </a:lnTo>
                  <a:lnTo>
                    <a:pt x="160959" y="45453"/>
                  </a:lnTo>
                  <a:lnTo>
                    <a:pt x="169418" y="53022"/>
                  </a:lnTo>
                  <a:lnTo>
                    <a:pt x="249580" y="99758"/>
                  </a:lnTo>
                  <a:lnTo>
                    <a:pt x="0" y="99758"/>
                  </a:lnTo>
                  <a:lnTo>
                    <a:pt x="0" y="156908"/>
                  </a:lnTo>
                  <a:lnTo>
                    <a:pt x="249580" y="156908"/>
                  </a:lnTo>
                  <a:lnTo>
                    <a:pt x="169418" y="203644"/>
                  </a:lnTo>
                  <a:lnTo>
                    <a:pt x="160959" y="211226"/>
                  </a:lnTo>
                  <a:lnTo>
                    <a:pt x="156222" y="221107"/>
                  </a:lnTo>
                  <a:lnTo>
                    <a:pt x="155498" y="232041"/>
                  </a:lnTo>
                  <a:lnTo>
                    <a:pt x="159131" y="242760"/>
                  </a:lnTo>
                  <a:lnTo>
                    <a:pt x="166700" y="251218"/>
                  </a:lnTo>
                  <a:lnTo>
                    <a:pt x="176593" y="255955"/>
                  </a:lnTo>
                  <a:lnTo>
                    <a:pt x="187515" y="256679"/>
                  </a:lnTo>
                  <a:lnTo>
                    <a:pt x="198247" y="253047"/>
                  </a:lnTo>
                  <a:lnTo>
                    <a:pt x="363004" y="156908"/>
                  </a:lnTo>
                  <a:lnTo>
                    <a:pt x="411988" y="128333"/>
                  </a:lnTo>
                  <a:close/>
                </a:path>
                <a:path w="3275965" h="590550">
                  <a:moveTo>
                    <a:pt x="3275457" y="461708"/>
                  </a:moveTo>
                  <a:lnTo>
                    <a:pt x="3226473" y="433133"/>
                  </a:lnTo>
                  <a:lnTo>
                    <a:pt x="3061716" y="336994"/>
                  </a:lnTo>
                  <a:lnTo>
                    <a:pt x="3050933" y="333375"/>
                  </a:lnTo>
                  <a:lnTo>
                    <a:pt x="3040011" y="334098"/>
                  </a:lnTo>
                  <a:lnTo>
                    <a:pt x="3030156" y="338836"/>
                  </a:lnTo>
                  <a:lnTo>
                    <a:pt x="3022600" y="347281"/>
                  </a:lnTo>
                  <a:lnTo>
                    <a:pt x="3018917" y="358013"/>
                  </a:lnTo>
                  <a:lnTo>
                    <a:pt x="3019641" y="368935"/>
                  </a:lnTo>
                  <a:lnTo>
                    <a:pt x="3024416" y="378828"/>
                  </a:lnTo>
                  <a:lnTo>
                    <a:pt x="3032887" y="386397"/>
                  </a:lnTo>
                  <a:lnTo>
                    <a:pt x="3113049" y="433133"/>
                  </a:lnTo>
                  <a:lnTo>
                    <a:pt x="2933700" y="433133"/>
                  </a:lnTo>
                  <a:lnTo>
                    <a:pt x="2933700" y="490283"/>
                  </a:lnTo>
                  <a:lnTo>
                    <a:pt x="3113049" y="490283"/>
                  </a:lnTo>
                  <a:lnTo>
                    <a:pt x="3032887" y="537019"/>
                  </a:lnTo>
                  <a:lnTo>
                    <a:pt x="3024416" y="544601"/>
                  </a:lnTo>
                  <a:lnTo>
                    <a:pt x="3019641" y="554482"/>
                  </a:lnTo>
                  <a:lnTo>
                    <a:pt x="3018917" y="565416"/>
                  </a:lnTo>
                  <a:lnTo>
                    <a:pt x="3022600" y="576135"/>
                  </a:lnTo>
                  <a:lnTo>
                    <a:pt x="3030156" y="584593"/>
                  </a:lnTo>
                  <a:lnTo>
                    <a:pt x="3040011" y="589330"/>
                  </a:lnTo>
                  <a:lnTo>
                    <a:pt x="3050933" y="590054"/>
                  </a:lnTo>
                  <a:lnTo>
                    <a:pt x="3061716" y="586422"/>
                  </a:lnTo>
                  <a:lnTo>
                    <a:pt x="3226473" y="490283"/>
                  </a:lnTo>
                  <a:lnTo>
                    <a:pt x="3275457" y="461708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31">
              <a:extLst>
                <a:ext uri="{FF2B5EF4-FFF2-40B4-BE49-F238E27FC236}">
                  <a16:creationId xmlns:a16="http://schemas.microsoft.com/office/drawing/2014/main" id="{70B824EC-7211-A35C-897D-4BE1440DF6C1}"/>
                </a:ext>
              </a:extLst>
            </p:cNvPr>
            <p:cNvSpPr/>
            <p:nvPr/>
          </p:nvSpPr>
          <p:spPr>
            <a:xfrm>
              <a:off x="9867011" y="3476497"/>
              <a:ext cx="331470" cy="998219"/>
            </a:xfrm>
            <a:custGeom>
              <a:avLst/>
              <a:gdLst/>
              <a:ahLst/>
              <a:cxnLst/>
              <a:rect l="l" t="t" r="r" b="b"/>
              <a:pathLst>
                <a:path w="331470" h="998220">
                  <a:moveTo>
                    <a:pt x="331343" y="997712"/>
                  </a:moveTo>
                  <a:lnTo>
                    <a:pt x="326021" y="978662"/>
                  </a:lnTo>
                  <a:lnTo>
                    <a:pt x="264795" y="759333"/>
                  </a:lnTo>
                  <a:lnTo>
                    <a:pt x="259664" y="749223"/>
                  </a:lnTo>
                  <a:lnTo>
                    <a:pt x="251345" y="742149"/>
                  </a:lnTo>
                  <a:lnTo>
                    <a:pt x="240944" y="738708"/>
                  </a:lnTo>
                  <a:lnTo>
                    <a:pt x="229616" y="739521"/>
                  </a:lnTo>
                  <a:lnTo>
                    <a:pt x="219481" y="744664"/>
                  </a:lnTo>
                  <a:lnTo>
                    <a:pt x="212369" y="753021"/>
                  </a:lnTo>
                  <a:lnTo>
                    <a:pt x="208927" y="763422"/>
                  </a:lnTo>
                  <a:lnTo>
                    <a:pt x="209804" y="774700"/>
                  </a:lnTo>
                  <a:lnTo>
                    <a:pt x="234734" y="864108"/>
                  </a:lnTo>
                  <a:lnTo>
                    <a:pt x="39878" y="675005"/>
                  </a:lnTo>
                  <a:lnTo>
                    <a:pt x="0" y="715899"/>
                  </a:lnTo>
                  <a:lnTo>
                    <a:pt x="194957" y="905103"/>
                  </a:lnTo>
                  <a:lnTo>
                    <a:pt x="104902" y="882777"/>
                  </a:lnTo>
                  <a:lnTo>
                    <a:pt x="70231" y="903732"/>
                  </a:lnTo>
                  <a:lnTo>
                    <a:pt x="69735" y="915098"/>
                  </a:lnTo>
                  <a:lnTo>
                    <a:pt x="73507" y="925398"/>
                  </a:lnTo>
                  <a:lnTo>
                    <a:pt x="80886" y="933488"/>
                  </a:lnTo>
                  <a:lnTo>
                    <a:pt x="91186" y="938276"/>
                  </a:lnTo>
                  <a:lnTo>
                    <a:pt x="331343" y="997712"/>
                  </a:lnTo>
                  <a:close/>
                </a:path>
                <a:path w="331470" h="998220">
                  <a:moveTo>
                    <a:pt x="331343" y="0"/>
                  </a:moveTo>
                  <a:lnTo>
                    <a:pt x="84328" y="13843"/>
                  </a:lnTo>
                  <a:lnTo>
                    <a:pt x="57404" y="43942"/>
                  </a:lnTo>
                  <a:lnTo>
                    <a:pt x="60261" y="54927"/>
                  </a:lnTo>
                  <a:lnTo>
                    <a:pt x="66878" y="63652"/>
                  </a:lnTo>
                  <a:lnTo>
                    <a:pt x="76276" y="69253"/>
                  </a:lnTo>
                  <a:lnTo>
                    <a:pt x="87503" y="70866"/>
                  </a:lnTo>
                  <a:lnTo>
                    <a:pt x="180162" y="65709"/>
                  </a:lnTo>
                  <a:lnTo>
                    <a:pt x="4191" y="181864"/>
                  </a:lnTo>
                  <a:lnTo>
                    <a:pt x="35687" y="229616"/>
                  </a:lnTo>
                  <a:lnTo>
                    <a:pt x="211670" y="113372"/>
                  </a:lnTo>
                  <a:lnTo>
                    <a:pt x="170561" y="196596"/>
                  </a:lnTo>
                  <a:lnTo>
                    <a:pt x="167627" y="207543"/>
                  </a:lnTo>
                  <a:lnTo>
                    <a:pt x="169075" y="218376"/>
                  </a:lnTo>
                  <a:lnTo>
                    <a:pt x="174498" y="227888"/>
                  </a:lnTo>
                  <a:lnTo>
                    <a:pt x="183515" y="234823"/>
                  </a:lnTo>
                  <a:lnTo>
                    <a:pt x="194449" y="237756"/>
                  </a:lnTo>
                  <a:lnTo>
                    <a:pt x="205295" y="236308"/>
                  </a:lnTo>
                  <a:lnTo>
                    <a:pt x="214795" y="230886"/>
                  </a:lnTo>
                  <a:lnTo>
                    <a:pt x="221742" y="221869"/>
                  </a:lnTo>
                  <a:lnTo>
                    <a:pt x="327634" y="7493"/>
                  </a:lnTo>
                  <a:lnTo>
                    <a:pt x="331343" y="0"/>
                  </a:lnTo>
                  <a:close/>
                </a:path>
                <a:path w="331470" h="998220">
                  <a:moveTo>
                    <a:pt x="331470" y="505714"/>
                  </a:moveTo>
                  <a:lnTo>
                    <a:pt x="121920" y="374015"/>
                  </a:lnTo>
                  <a:lnTo>
                    <a:pt x="111264" y="370014"/>
                  </a:lnTo>
                  <a:lnTo>
                    <a:pt x="100304" y="370382"/>
                  </a:lnTo>
                  <a:lnTo>
                    <a:pt x="90284" y="374827"/>
                  </a:lnTo>
                  <a:lnTo>
                    <a:pt x="82423" y="383032"/>
                  </a:lnTo>
                  <a:lnTo>
                    <a:pt x="78409" y="393636"/>
                  </a:lnTo>
                  <a:lnTo>
                    <a:pt x="78778" y="404583"/>
                  </a:lnTo>
                  <a:lnTo>
                    <a:pt x="83223" y="414591"/>
                  </a:lnTo>
                  <a:lnTo>
                    <a:pt x="91440" y="422402"/>
                  </a:lnTo>
                  <a:lnTo>
                    <a:pt x="169976" y="471766"/>
                  </a:lnTo>
                  <a:lnTo>
                    <a:pt x="20828" y="466852"/>
                  </a:lnTo>
                  <a:lnTo>
                    <a:pt x="19050" y="524002"/>
                  </a:lnTo>
                  <a:lnTo>
                    <a:pt x="168122" y="528916"/>
                  </a:lnTo>
                  <a:lnTo>
                    <a:pt x="86487" y="573024"/>
                  </a:lnTo>
                  <a:lnTo>
                    <a:pt x="77787" y="580275"/>
                  </a:lnTo>
                  <a:lnTo>
                    <a:pt x="72707" y="589965"/>
                  </a:lnTo>
                  <a:lnTo>
                    <a:pt x="71628" y="600875"/>
                  </a:lnTo>
                  <a:lnTo>
                    <a:pt x="74930" y="611759"/>
                  </a:lnTo>
                  <a:lnTo>
                    <a:pt x="82194" y="620458"/>
                  </a:lnTo>
                  <a:lnTo>
                    <a:pt x="91909" y="625538"/>
                  </a:lnTo>
                  <a:lnTo>
                    <a:pt x="102819" y="626618"/>
                  </a:lnTo>
                  <a:lnTo>
                    <a:pt x="113665" y="623316"/>
                  </a:lnTo>
                  <a:lnTo>
                    <a:pt x="282067" y="532384"/>
                  </a:lnTo>
                  <a:lnTo>
                    <a:pt x="331470" y="505714"/>
                  </a:lnTo>
                  <a:close/>
                </a:path>
              </a:pathLst>
            </a:custGeom>
            <a:solidFill>
              <a:srgbClr val="A9D1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32">
              <a:extLst>
                <a:ext uri="{FF2B5EF4-FFF2-40B4-BE49-F238E27FC236}">
                  <a16:creationId xmlns:a16="http://schemas.microsoft.com/office/drawing/2014/main" id="{D2673EE5-8EFD-066E-D9FA-2C95E84B509E}"/>
                </a:ext>
              </a:extLst>
            </p:cNvPr>
            <p:cNvSpPr/>
            <p:nvPr/>
          </p:nvSpPr>
          <p:spPr>
            <a:xfrm>
              <a:off x="1914525" y="3557835"/>
              <a:ext cx="393065" cy="257175"/>
            </a:xfrm>
            <a:custGeom>
              <a:avLst/>
              <a:gdLst/>
              <a:ahLst/>
              <a:cxnLst/>
              <a:rect l="l" t="t" r="r" b="b"/>
              <a:pathLst>
                <a:path w="393064" h="257175">
                  <a:moveTo>
                    <a:pt x="279554" y="128339"/>
                  </a:moveTo>
                  <a:lnTo>
                    <a:pt x="150368" y="203650"/>
                  </a:lnTo>
                  <a:lnTo>
                    <a:pt x="141920" y="211226"/>
                  </a:lnTo>
                  <a:lnTo>
                    <a:pt x="137175" y="221112"/>
                  </a:lnTo>
                  <a:lnTo>
                    <a:pt x="136455" y="232046"/>
                  </a:lnTo>
                  <a:lnTo>
                    <a:pt x="140081" y="242766"/>
                  </a:lnTo>
                  <a:lnTo>
                    <a:pt x="147657" y="251213"/>
                  </a:lnTo>
                  <a:lnTo>
                    <a:pt x="157543" y="255958"/>
                  </a:lnTo>
                  <a:lnTo>
                    <a:pt x="168477" y="256678"/>
                  </a:lnTo>
                  <a:lnTo>
                    <a:pt x="179197" y="253053"/>
                  </a:lnTo>
                  <a:lnTo>
                    <a:pt x="343964" y="156914"/>
                  </a:lnTo>
                  <a:lnTo>
                    <a:pt x="336295" y="156914"/>
                  </a:lnTo>
                  <a:lnTo>
                    <a:pt x="336295" y="152977"/>
                  </a:lnTo>
                  <a:lnTo>
                    <a:pt x="321818" y="152977"/>
                  </a:lnTo>
                  <a:lnTo>
                    <a:pt x="279554" y="128339"/>
                  </a:lnTo>
                  <a:close/>
                </a:path>
                <a:path w="393064" h="257175">
                  <a:moveTo>
                    <a:pt x="230537" y="99764"/>
                  </a:moveTo>
                  <a:lnTo>
                    <a:pt x="0" y="99764"/>
                  </a:lnTo>
                  <a:lnTo>
                    <a:pt x="0" y="156914"/>
                  </a:lnTo>
                  <a:lnTo>
                    <a:pt x="230537" y="156914"/>
                  </a:lnTo>
                  <a:lnTo>
                    <a:pt x="279554" y="128339"/>
                  </a:lnTo>
                  <a:lnTo>
                    <a:pt x="230537" y="99764"/>
                  </a:lnTo>
                  <a:close/>
                </a:path>
                <a:path w="393064" h="257175">
                  <a:moveTo>
                    <a:pt x="343964" y="99764"/>
                  </a:moveTo>
                  <a:lnTo>
                    <a:pt x="336295" y="99764"/>
                  </a:lnTo>
                  <a:lnTo>
                    <a:pt x="336295" y="156914"/>
                  </a:lnTo>
                  <a:lnTo>
                    <a:pt x="343964" y="156914"/>
                  </a:lnTo>
                  <a:lnTo>
                    <a:pt x="392938" y="128339"/>
                  </a:lnTo>
                  <a:lnTo>
                    <a:pt x="343964" y="99764"/>
                  </a:lnTo>
                  <a:close/>
                </a:path>
                <a:path w="393064" h="257175">
                  <a:moveTo>
                    <a:pt x="321818" y="103701"/>
                  </a:moveTo>
                  <a:lnTo>
                    <a:pt x="279554" y="128339"/>
                  </a:lnTo>
                  <a:lnTo>
                    <a:pt x="321818" y="152977"/>
                  </a:lnTo>
                  <a:lnTo>
                    <a:pt x="321818" y="103701"/>
                  </a:lnTo>
                  <a:close/>
                </a:path>
                <a:path w="393064" h="257175">
                  <a:moveTo>
                    <a:pt x="336295" y="103701"/>
                  </a:moveTo>
                  <a:lnTo>
                    <a:pt x="321818" y="103701"/>
                  </a:lnTo>
                  <a:lnTo>
                    <a:pt x="321818" y="152977"/>
                  </a:lnTo>
                  <a:lnTo>
                    <a:pt x="336295" y="152977"/>
                  </a:lnTo>
                  <a:lnTo>
                    <a:pt x="336295" y="103701"/>
                  </a:lnTo>
                  <a:close/>
                </a:path>
                <a:path w="393064" h="257175">
                  <a:moveTo>
                    <a:pt x="168477" y="0"/>
                  </a:moveTo>
                  <a:lnTo>
                    <a:pt x="157543" y="720"/>
                  </a:lnTo>
                  <a:lnTo>
                    <a:pt x="147657" y="5464"/>
                  </a:lnTo>
                  <a:lnTo>
                    <a:pt x="140081" y="13912"/>
                  </a:lnTo>
                  <a:lnTo>
                    <a:pt x="136455" y="24632"/>
                  </a:lnTo>
                  <a:lnTo>
                    <a:pt x="137175" y="35565"/>
                  </a:lnTo>
                  <a:lnTo>
                    <a:pt x="141920" y="45452"/>
                  </a:lnTo>
                  <a:lnTo>
                    <a:pt x="150368" y="53028"/>
                  </a:lnTo>
                  <a:lnTo>
                    <a:pt x="279554" y="128339"/>
                  </a:lnTo>
                  <a:lnTo>
                    <a:pt x="321818" y="103701"/>
                  </a:lnTo>
                  <a:lnTo>
                    <a:pt x="336295" y="103701"/>
                  </a:lnTo>
                  <a:lnTo>
                    <a:pt x="336295" y="99764"/>
                  </a:lnTo>
                  <a:lnTo>
                    <a:pt x="343964" y="99764"/>
                  </a:lnTo>
                  <a:lnTo>
                    <a:pt x="179197" y="3625"/>
                  </a:lnTo>
                  <a:lnTo>
                    <a:pt x="168477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0" name="object 33">
            <a:extLst>
              <a:ext uri="{FF2B5EF4-FFF2-40B4-BE49-F238E27FC236}">
                <a16:creationId xmlns:a16="http://schemas.microsoft.com/office/drawing/2014/main" id="{BBACEF99-786C-60A3-E553-EA9030FFCCD0}"/>
              </a:ext>
            </a:extLst>
          </p:cNvPr>
          <p:cNvSpPr txBox="1"/>
          <p:nvPr/>
        </p:nvSpPr>
        <p:spPr>
          <a:xfrm>
            <a:off x="6837044" y="4607269"/>
            <a:ext cx="1168400" cy="5765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5"/>
              </a:spcBef>
            </a:pPr>
            <a:r>
              <a:rPr sz="1800" b="1" spc="-5" dirty="0">
                <a:latin typeface="微軟正黑體"/>
                <a:cs typeface="微軟正黑體"/>
              </a:rPr>
              <a:t>林口新創園 亞灣新創園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91" name="object 34">
            <a:extLst>
              <a:ext uri="{FF2B5EF4-FFF2-40B4-BE49-F238E27FC236}">
                <a16:creationId xmlns:a16="http://schemas.microsoft.com/office/drawing/2014/main" id="{E896B488-C45C-2A88-22EA-F1B682C7D5F7}"/>
              </a:ext>
            </a:extLst>
          </p:cNvPr>
          <p:cNvSpPr/>
          <p:nvPr/>
        </p:nvSpPr>
        <p:spPr>
          <a:xfrm>
            <a:off x="5638800" y="4546246"/>
            <a:ext cx="3514725" cy="676275"/>
          </a:xfrm>
          <a:custGeom>
            <a:avLst/>
            <a:gdLst/>
            <a:ahLst/>
            <a:cxnLst/>
            <a:rect l="l" t="t" r="r" b="b"/>
            <a:pathLst>
              <a:path w="3514725" h="676275">
                <a:moveTo>
                  <a:pt x="0" y="112775"/>
                </a:moveTo>
                <a:lnTo>
                  <a:pt x="8852" y="68847"/>
                </a:lnTo>
                <a:lnTo>
                  <a:pt x="33004" y="33004"/>
                </a:lnTo>
                <a:lnTo>
                  <a:pt x="68847" y="8852"/>
                </a:lnTo>
                <a:lnTo>
                  <a:pt x="112775" y="0"/>
                </a:lnTo>
                <a:lnTo>
                  <a:pt x="3401949" y="0"/>
                </a:lnTo>
                <a:lnTo>
                  <a:pt x="3445877" y="8852"/>
                </a:lnTo>
                <a:lnTo>
                  <a:pt x="3481720" y="33004"/>
                </a:lnTo>
                <a:lnTo>
                  <a:pt x="3505872" y="68847"/>
                </a:lnTo>
                <a:lnTo>
                  <a:pt x="3514725" y="112775"/>
                </a:lnTo>
                <a:lnTo>
                  <a:pt x="3514725" y="563499"/>
                </a:lnTo>
                <a:lnTo>
                  <a:pt x="3505872" y="607405"/>
                </a:lnTo>
                <a:lnTo>
                  <a:pt x="3481720" y="643251"/>
                </a:lnTo>
                <a:lnTo>
                  <a:pt x="3445877" y="667415"/>
                </a:lnTo>
                <a:lnTo>
                  <a:pt x="3401949" y="676275"/>
                </a:lnTo>
                <a:lnTo>
                  <a:pt x="112775" y="676275"/>
                </a:lnTo>
                <a:lnTo>
                  <a:pt x="68847" y="667415"/>
                </a:lnTo>
                <a:lnTo>
                  <a:pt x="33004" y="643251"/>
                </a:lnTo>
                <a:lnTo>
                  <a:pt x="8852" y="607405"/>
                </a:lnTo>
                <a:lnTo>
                  <a:pt x="0" y="563499"/>
                </a:lnTo>
                <a:lnTo>
                  <a:pt x="0" y="112775"/>
                </a:lnTo>
                <a:close/>
              </a:path>
            </a:pathLst>
          </a:custGeom>
          <a:ln w="57150">
            <a:solidFill>
              <a:srgbClr val="7B7B7B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35">
            <a:extLst>
              <a:ext uri="{FF2B5EF4-FFF2-40B4-BE49-F238E27FC236}">
                <a16:creationId xmlns:a16="http://schemas.microsoft.com/office/drawing/2014/main" id="{75F1774C-204A-3BD9-7480-63703CEA8B8A}"/>
              </a:ext>
            </a:extLst>
          </p:cNvPr>
          <p:cNvSpPr txBox="1"/>
          <p:nvPr/>
        </p:nvSpPr>
        <p:spPr>
          <a:xfrm>
            <a:off x="1019810" y="4546182"/>
            <a:ext cx="941069" cy="5772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5"/>
              </a:spcBef>
            </a:pPr>
            <a:r>
              <a:rPr sz="1800" b="1" dirty="0">
                <a:solidFill>
                  <a:srgbClr val="585858"/>
                </a:solidFill>
                <a:latin typeface="微軟正黑體"/>
                <a:cs typeface="微軟正黑體"/>
              </a:rPr>
              <a:t>創業環境 基礎建設</a:t>
            </a:r>
            <a:endParaRPr sz="1800">
              <a:latin typeface="微軟正黑體"/>
              <a:cs typeface="微軟正黑體"/>
            </a:endParaRPr>
          </a:p>
        </p:txBody>
      </p:sp>
      <p:grpSp>
        <p:nvGrpSpPr>
          <p:cNvPr id="93" name="object 36">
            <a:extLst>
              <a:ext uri="{FF2B5EF4-FFF2-40B4-BE49-F238E27FC236}">
                <a16:creationId xmlns:a16="http://schemas.microsoft.com/office/drawing/2014/main" id="{777F300F-8A3F-2A9D-9637-9B2456BE9094}"/>
              </a:ext>
            </a:extLst>
          </p:cNvPr>
          <p:cNvGrpSpPr/>
          <p:nvPr/>
        </p:nvGrpSpPr>
        <p:grpSpPr>
          <a:xfrm>
            <a:off x="2143125" y="3066459"/>
            <a:ext cx="5062220" cy="2213610"/>
            <a:chOff x="2295525" y="3482738"/>
            <a:chExt cx="5062220" cy="2213610"/>
          </a:xfrm>
        </p:grpSpPr>
        <p:sp>
          <p:nvSpPr>
            <p:cNvPr id="94" name="object 37">
              <a:extLst>
                <a:ext uri="{FF2B5EF4-FFF2-40B4-BE49-F238E27FC236}">
                  <a16:creationId xmlns:a16="http://schemas.microsoft.com/office/drawing/2014/main" id="{E199E047-528E-549F-EF84-AC60AD2C7E8D}"/>
                </a:ext>
              </a:extLst>
            </p:cNvPr>
            <p:cNvSpPr/>
            <p:nvPr/>
          </p:nvSpPr>
          <p:spPr>
            <a:xfrm>
              <a:off x="2324100" y="4981575"/>
              <a:ext cx="3343275" cy="685800"/>
            </a:xfrm>
            <a:custGeom>
              <a:avLst/>
              <a:gdLst/>
              <a:ahLst/>
              <a:cxnLst/>
              <a:rect l="l" t="t" r="r" b="b"/>
              <a:pathLst>
                <a:path w="3343275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3228975" y="0"/>
                  </a:lnTo>
                  <a:lnTo>
                    <a:pt x="3273462" y="8983"/>
                  </a:lnTo>
                  <a:lnTo>
                    <a:pt x="3309794" y="33480"/>
                  </a:lnTo>
                  <a:lnTo>
                    <a:pt x="3334291" y="69812"/>
                  </a:lnTo>
                  <a:lnTo>
                    <a:pt x="3343275" y="114300"/>
                  </a:lnTo>
                  <a:lnTo>
                    <a:pt x="3343275" y="571500"/>
                  </a:lnTo>
                  <a:lnTo>
                    <a:pt x="3334291" y="615987"/>
                  </a:lnTo>
                  <a:lnTo>
                    <a:pt x="3309794" y="652319"/>
                  </a:lnTo>
                  <a:lnTo>
                    <a:pt x="3273462" y="676816"/>
                  </a:lnTo>
                  <a:lnTo>
                    <a:pt x="3228975" y="685800"/>
                  </a:lnTo>
                  <a:lnTo>
                    <a:pt x="114300" y="685800"/>
                  </a:lnTo>
                  <a:lnTo>
                    <a:pt x="69812" y="676816"/>
                  </a:lnTo>
                  <a:lnTo>
                    <a:pt x="33480" y="652319"/>
                  </a:lnTo>
                  <a:lnTo>
                    <a:pt x="8983" y="615987"/>
                  </a:lnTo>
                  <a:lnTo>
                    <a:pt x="0" y="571500"/>
                  </a:lnTo>
                  <a:lnTo>
                    <a:pt x="0" y="114300"/>
                  </a:lnTo>
                  <a:close/>
                </a:path>
              </a:pathLst>
            </a:custGeom>
            <a:ln w="57150">
              <a:solidFill>
                <a:srgbClr val="7B7B7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38">
              <a:extLst>
                <a:ext uri="{FF2B5EF4-FFF2-40B4-BE49-F238E27FC236}">
                  <a16:creationId xmlns:a16="http://schemas.microsoft.com/office/drawing/2014/main" id="{4910C7AD-43DC-7DC5-F2E6-324EDEB5AAA9}"/>
                </a:ext>
              </a:extLst>
            </p:cNvPr>
            <p:cNvSpPr/>
            <p:nvPr/>
          </p:nvSpPr>
          <p:spPr>
            <a:xfrm>
              <a:off x="6981571" y="3482738"/>
              <a:ext cx="376555" cy="257175"/>
            </a:xfrm>
            <a:custGeom>
              <a:avLst/>
              <a:gdLst/>
              <a:ahLst/>
              <a:cxnLst/>
              <a:rect l="l" t="t" r="r" b="b"/>
              <a:pathLst>
                <a:path w="376554" h="257175">
                  <a:moveTo>
                    <a:pt x="213259" y="157424"/>
                  </a:moveTo>
                  <a:lnTo>
                    <a:pt x="132842" y="203563"/>
                  </a:lnTo>
                  <a:lnTo>
                    <a:pt x="124354" y="211048"/>
                  </a:lnTo>
                  <a:lnTo>
                    <a:pt x="119522" y="220866"/>
                  </a:lnTo>
                  <a:lnTo>
                    <a:pt x="118715" y="231780"/>
                  </a:lnTo>
                  <a:lnTo>
                    <a:pt x="122300" y="242552"/>
                  </a:lnTo>
                  <a:lnTo>
                    <a:pt x="129786" y="251092"/>
                  </a:lnTo>
                  <a:lnTo>
                    <a:pt x="139604" y="255918"/>
                  </a:lnTo>
                  <a:lnTo>
                    <a:pt x="150518" y="256696"/>
                  </a:lnTo>
                  <a:lnTo>
                    <a:pt x="161289" y="253093"/>
                  </a:lnTo>
                  <a:lnTo>
                    <a:pt x="326845" y="158224"/>
                  </a:lnTo>
                  <a:lnTo>
                    <a:pt x="319024" y="158224"/>
                  </a:lnTo>
                  <a:lnTo>
                    <a:pt x="213259" y="157424"/>
                  </a:lnTo>
                  <a:close/>
                </a:path>
                <a:path w="376554" h="257175">
                  <a:moveTo>
                    <a:pt x="262518" y="129161"/>
                  </a:moveTo>
                  <a:lnTo>
                    <a:pt x="213259" y="157424"/>
                  </a:lnTo>
                  <a:lnTo>
                    <a:pt x="319024" y="158224"/>
                  </a:lnTo>
                  <a:lnTo>
                    <a:pt x="319060" y="154160"/>
                  </a:lnTo>
                  <a:lnTo>
                    <a:pt x="304673" y="154160"/>
                  </a:lnTo>
                  <a:lnTo>
                    <a:pt x="262518" y="129161"/>
                  </a:lnTo>
                  <a:close/>
                </a:path>
                <a:path w="376554" h="257175">
                  <a:moveTo>
                    <a:pt x="152473" y="0"/>
                  </a:moveTo>
                  <a:lnTo>
                    <a:pt x="141525" y="601"/>
                  </a:lnTo>
                  <a:lnTo>
                    <a:pt x="131601" y="5274"/>
                  </a:lnTo>
                  <a:lnTo>
                    <a:pt x="123951" y="13698"/>
                  </a:lnTo>
                  <a:lnTo>
                    <a:pt x="120233" y="24419"/>
                  </a:lnTo>
                  <a:lnTo>
                    <a:pt x="120872" y="35367"/>
                  </a:lnTo>
                  <a:lnTo>
                    <a:pt x="125559" y="45291"/>
                  </a:lnTo>
                  <a:lnTo>
                    <a:pt x="133984" y="52941"/>
                  </a:lnTo>
                  <a:lnTo>
                    <a:pt x="213804" y="100274"/>
                  </a:lnTo>
                  <a:lnTo>
                    <a:pt x="319531" y="101074"/>
                  </a:lnTo>
                  <a:lnTo>
                    <a:pt x="319024" y="158224"/>
                  </a:lnTo>
                  <a:lnTo>
                    <a:pt x="326845" y="158224"/>
                  </a:lnTo>
                  <a:lnTo>
                    <a:pt x="376047" y="130030"/>
                  </a:lnTo>
                  <a:lnTo>
                    <a:pt x="163195" y="3792"/>
                  </a:lnTo>
                  <a:lnTo>
                    <a:pt x="152473" y="0"/>
                  </a:lnTo>
                  <a:close/>
                </a:path>
                <a:path w="376554" h="257175">
                  <a:moveTo>
                    <a:pt x="507" y="98661"/>
                  </a:moveTo>
                  <a:lnTo>
                    <a:pt x="0" y="155811"/>
                  </a:lnTo>
                  <a:lnTo>
                    <a:pt x="213259" y="157424"/>
                  </a:lnTo>
                  <a:lnTo>
                    <a:pt x="262518" y="129161"/>
                  </a:lnTo>
                  <a:lnTo>
                    <a:pt x="213804" y="100274"/>
                  </a:lnTo>
                  <a:lnTo>
                    <a:pt x="507" y="98661"/>
                  </a:lnTo>
                  <a:close/>
                </a:path>
                <a:path w="376554" h="257175">
                  <a:moveTo>
                    <a:pt x="305053" y="104757"/>
                  </a:moveTo>
                  <a:lnTo>
                    <a:pt x="262518" y="129161"/>
                  </a:lnTo>
                  <a:lnTo>
                    <a:pt x="304673" y="154160"/>
                  </a:lnTo>
                  <a:lnTo>
                    <a:pt x="305053" y="104757"/>
                  </a:lnTo>
                  <a:close/>
                </a:path>
                <a:path w="376554" h="257175">
                  <a:moveTo>
                    <a:pt x="319499" y="104757"/>
                  </a:moveTo>
                  <a:lnTo>
                    <a:pt x="305053" y="104757"/>
                  </a:lnTo>
                  <a:lnTo>
                    <a:pt x="304673" y="154160"/>
                  </a:lnTo>
                  <a:lnTo>
                    <a:pt x="319060" y="154160"/>
                  </a:lnTo>
                  <a:lnTo>
                    <a:pt x="319499" y="104757"/>
                  </a:lnTo>
                  <a:close/>
                </a:path>
                <a:path w="376554" h="257175">
                  <a:moveTo>
                    <a:pt x="213804" y="100274"/>
                  </a:moveTo>
                  <a:lnTo>
                    <a:pt x="262518" y="129161"/>
                  </a:lnTo>
                  <a:lnTo>
                    <a:pt x="305053" y="104757"/>
                  </a:lnTo>
                  <a:lnTo>
                    <a:pt x="319499" y="104757"/>
                  </a:lnTo>
                  <a:lnTo>
                    <a:pt x="319531" y="101074"/>
                  </a:lnTo>
                  <a:lnTo>
                    <a:pt x="213804" y="100274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6" name="object 39">
            <a:extLst>
              <a:ext uri="{FF2B5EF4-FFF2-40B4-BE49-F238E27FC236}">
                <a16:creationId xmlns:a16="http://schemas.microsoft.com/office/drawing/2014/main" id="{A9C7E2D3-433E-45A4-6CDE-5319BFA99B80}"/>
              </a:ext>
            </a:extLst>
          </p:cNvPr>
          <p:cNvSpPr txBox="1"/>
          <p:nvPr/>
        </p:nvSpPr>
        <p:spPr>
          <a:xfrm>
            <a:off x="581025" y="3187028"/>
            <a:ext cx="948690" cy="7791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微軟正黑體"/>
                <a:cs typeface="微軟正黑體"/>
              </a:rPr>
              <a:t>基礎研究</a:t>
            </a:r>
            <a:endParaRPr sz="1800">
              <a:latin typeface="微軟正黑體"/>
              <a:cs typeface="微軟正黑體"/>
            </a:endParaRPr>
          </a:p>
          <a:p>
            <a:pPr marL="12700">
              <a:lnSpc>
                <a:spcPct val="100000"/>
              </a:lnSpc>
              <a:spcBef>
                <a:spcPts val="1610"/>
              </a:spcBef>
            </a:pPr>
            <a:r>
              <a:rPr sz="1800" b="1" dirty="0">
                <a:latin typeface="微軟正黑體"/>
                <a:cs typeface="微軟正黑體"/>
              </a:rPr>
              <a:t>產學合作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97" name="object 40">
            <a:extLst>
              <a:ext uri="{FF2B5EF4-FFF2-40B4-BE49-F238E27FC236}">
                <a16:creationId xmlns:a16="http://schemas.microsoft.com/office/drawing/2014/main" id="{BDE4AD20-A965-35E2-ED5A-7C7A63760EAC}"/>
              </a:ext>
            </a:extLst>
          </p:cNvPr>
          <p:cNvSpPr txBox="1"/>
          <p:nvPr/>
        </p:nvSpPr>
        <p:spPr>
          <a:xfrm>
            <a:off x="295909" y="1947508"/>
            <a:ext cx="7917180" cy="767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4495">
              <a:lnSpc>
                <a:spcPct val="100000"/>
              </a:lnSpc>
              <a:spcBef>
                <a:spcPts val="100"/>
              </a:spcBef>
              <a:tabLst>
                <a:tab pos="2532380" algn="l"/>
                <a:tab pos="4857750" algn="l"/>
                <a:tab pos="6988175" algn="l"/>
              </a:tabLst>
            </a:pPr>
            <a:r>
              <a:rPr sz="2700" b="1" spc="-7" baseline="1543" dirty="0">
                <a:solidFill>
                  <a:srgbClr val="FFFFFF"/>
                </a:solidFill>
                <a:latin typeface="微軟正黑體"/>
                <a:cs typeface="微軟正黑體"/>
              </a:rPr>
              <a:t>學研機</a:t>
            </a:r>
            <a:r>
              <a:rPr sz="2700" b="1" baseline="1543" dirty="0">
                <a:solidFill>
                  <a:srgbClr val="FFFFFF"/>
                </a:solidFill>
                <a:latin typeface="微軟正黑體"/>
                <a:cs typeface="微軟正黑體"/>
              </a:rPr>
              <a:t>構	</a:t>
            </a:r>
            <a:r>
              <a:rPr sz="1800" b="1" spc="-5" dirty="0">
                <a:solidFill>
                  <a:srgbClr val="FFFFFF"/>
                </a:solidFill>
                <a:latin typeface="微軟正黑體"/>
                <a:cs typeface="微軟正黑體"/>
              </a:rPr>
              <a:t>衍生新</a:t>
            </a:r>
            <a:r>
              <a:rPr sz="1800" b="1" dirty="0">
                <a:solidFill>
                  <a:srgbClr val="FFFFFF"/>
                </a:solidFill>
                <a:latin typeface="微軟正黑體"/>
                <a:cs typeface="微軟正黑體"/>
              </a:rPr>
              <a:t>創	加速育成	產業連結</a:t>
            </a:r>
            <a:endParaRPr sz="1800" dirty="0">
              <a:latin typeface="微軟正黑體"/>
              <a:cs typeface="微軟正黑體"/>
            </a:endParaRPr>
          </a:p>
          <a:p>
            <a:pPr marL="12700">
              <a:lnSpc>
                <a:spcPct val="100000"/>
              </a:lnSpc>
              <a:spcBef>
                <a:spcPts val="1515"/>
              </a:spcBef>
            </a:pPr>
            <a:r>
              <a:rPr sz="1800" b="1" dirty="0">
                <a:latin typeface="微軟正黑體"/>
                <a:cs typeface="微軟正黑體"/>
              </a:rPr>
              <a:t>教育</a:t>
            </a:r>
            <a:r>
              <a:rPr sz="1800" b="1" spc="-5" dirty="0">
                <a:latin typeface="微軟正黑體"/>
                <a:cs typeface="微軟正黑體"/>
              </a:rPr>
              <a:t>部</a:t>
            </a:r>
            <a:r>
              <a:rPr sz="1800" b="1" spc="25" dirty="0">
                <a:latin typeface="微軟正黑體"/>
                <a:cs typeface="微軟正黑體"/>
              </a:rPr>
              <a:t>/</a:t>
            </a:r>
            <a:r>
              <a:rPr sz="1800" b="1" dirty="0">
                <a:latin typeface="微軟正黑體"/>
                <a:cs typeface="微軟正黑體"/>
              </a:rPr>
              <a:t>國科會</a:t>
            </a:r>
            <a:endParaRPr sz="1800" dirty="0">
              <a:latin typeface="微軟正黑體"/>
              <a:cs typeface="微軟正黑體"/>
            </a:endParaRPr>
          </a:p>
        </p:txBody>
      </p:sp>
      <p:sp>
        <p:nvSpPr>
          <p:cNvPr id="98" name="object 41">
            <a:extLst>
              <a:ext uri="{FF2B5EF4-FFF2-40B4-BE49-F238E27FC236}">
                <a16:creationId xmlns:a16="http://schemas.microsoft.com/office/drawing/2014/main" id="{A4F7C538-E7E4-5679-D30C-5E1F94C925D8}"/>
              </a:ext>
            </a:extLst>
          </p:cNvPr>
          <p:cNvSpPr txBox="1"/>
          <p:nvPr/>
        </p:nvSpPr>
        <p:spPr>
          <a:xfrm>
            <a:off x="6780783" y="5486998"/>
            <a:ext cx="2085975" cy="79629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80"/>
              </a:spcBef>
            </a:pPr>
            <a:r>
              <a:rPr sz="1800" b="1" dirty="0">
                <a:latin typeface="微軟正黑體"/>
                <a:cs typeface="微軟正黑體"/>
              </a:rPr>
              <a:t>企業創投、創投資金 台杉資本、台矽基金</a:t>
            </a:r>
            <a:endParaRPr sz="1800">
              <a:latin typeface="微軟正黑體"/>
              <a:cs typeface="微軟正黑體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1400" b="1" spc="25" dirty="0">
                <a:solidFill>
                  <a:srgbClr val="FF0000"/>
                </a:solidFill>
                <a:latin typeface="微軟正黑體"/>
                <a:cs typeface="微軟正黑體"/>
              </a:rPr>
              <a:t>(國發基金、經濟</a:t>
            </a:r>
            <a:r>
              <a:rPr sz="1400" b="1" spc="30" dirty="0">
                <a:solidFill>
                  <a:srgbClr val="FF0000"/>
                </a:solidFill>
                <a:latin typeface="微軟正黑體"/>
                <a:cs typeface="微軟正黑體"/>
              </a:rPr>
              <a:t>部</a:t>
            </a:r>
            <a:r>
              <a:rPr sz="1400" b="1" spc="5" dirty="0">
                <a:solidFill>
                  <a:srgbClr val="FF0000"/>
                </a:solidFill>
                <a:latin typeface="微軟正黑體"/>
                <a:cs typeface="微軟正黑體"/>
              </a:rPr>
              <a:t>)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99" name="object 42">
            <a:extLst>
              <a:ext uri="{FF2B5EF4-FFF2-40B4-BE49-F238E27FC236}">
                <a16:creationId xmlns:a16="http://schemas.microsoft.com/office/drawing/2014/main" id="{CBF63326-12B0-DF83-D56B-D86F248707FC}"/>
              </a:ext>
            </a:extLst>
          </p:cNvPr>
          <p:cNvSpPr/>
          <p:nvPr/>
        </p:nvSpPr>
        <p:spPr>
          <a:xfrm>
            <a:off x="6305550" y="5384446"/>
            <a:ext cx="3048000" cy="1019175"/>
          </a:xfrm>
          <a:custGeom>
            <a:avLst/>
            <a:gdLst/>
            <a:ahLst/>
            <a:cxnLst/>
            <a:rect l="l" t="t" r="r" b="b"/>
            <a:pathLst>
              <a:path w="3048000" h="1019175">
                <a:moveTo>
                  <a:pt x="0" y="169862"/>
                </a:moveTo>
                <a:lnTo>
                  <a:pt x="6069" y="124705"/>
                </a:lnTo>
                <a:lnTo>
                  <a:pt x="23198" y="84128"/>
                </a:lnTo>
                <a:lnTo>
                  <a:pt x="49768" y="49750"/>
                </a:lnTo>
                <a:lnTo>
                  <a:pt x="84158" y="23190"/>
                </a:lnTo>
                <a:lnTo>
                  <a:pt x="124751" y="6067"/>
                </a:lnTo>
                <a:lnTo>
                  <a:pt x="169925" y="0"/>
                </a:lnTo>
                <a:lnTo>
                  <a:pt x="2878074" y="0"/>
                </a:lnTo>
                <a:lnTo>
                  <a:pt x="2923248" y="6067"/>
                </a:lnTo>
                <a:lnTo>
                  <a:pt x="2963841" y="23190"/>
                </a:lnTo>
                <a:lnTo>
                  <a:pt x="2998231" y="49750"/>
                </a:lnTo>
                <a:lnTo>
                  <a:pt x="3024801" y="84128"/>
                </a:lnTo>
                <a:lnTo>
                  <a:pt x="3041930" y="124705"/>
                </a:lnTo>
                <a:lnTo>
                  <a:pt x="3048000" y="169862"/>
                </a:lnTo>
                <a:lnTo>
                  <a:pt x="3048000" y="849312"/>
                </a:lnTo>
                <a:lnTo>
                  <a:pt x="3041930" y="894468"/>
                </a:lnTo>
                <a:lnTo>
                  <a:pt x="3024801" y="935044"/>
                </a:lnTo>
                <a:lnTo>
                  <a:pt x="2998231" y="969422"/>
                </a:lnTo>
                <a:lnTo>
                  <a:pt x="2963841" y="995983"/>
                </a:lnTo>
                <a:lnTo>
                  <a:pt x="2923248" y="1013107"/>
                </a:lnTo>
                <a:lnTo>
                  <a:pt x="2878074" y="1019175"/>
                </a:lnTo>
                <a:lnTo>
                  <a:pt x="169925" y="1019175"/>
                </a:lnTo>
                <a:lnTo>
                  <a:pt x="124751" y="1013107"/>
                </a:lnTo>
                <a:lnTo>
                  <a:pt x="84158" y="995983"/>
                </a:lnTo>
                <a:lnTo>
                  <a:pt x="49768" y="969422"/>
                </a:lnTo>
                <a:lnTo>
                  <a:pt x="23198" y="935044"/>
                </a:lnTo>
                <a:lnTo>
                  <a:pt x="6069" y="894468"/>
                </a:lnTo>
                <a:lnTo>
                  <a:pt x="0" y="849312"/>
                </a:lnTo>
                <a:lnTo>
                  <a:pt x="0" y="169862"/>
                </a:lnTo>
                <a:close/>
              </a:path>
            </a:pathLst>
          </a:custGeom>
          <a:ln w="57150">
            <a:solidFill>
              <a:srgbClr val="9BBA5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43">
            <a:extLst>
              <a:ext uri="{FF2B5EF4-FFF2-40B4-BE49-F238E27FC236}">
                <a16:creationId xmlns:a16="http://schemas.microsoft.com/office/drawing/2014/main" id="{03194F31-26C6-0588-1225-2FC9713866AF}"/>
              </a:ext>
            </a:extLst>
          </p:cNvPr>
          <p:cNvSpPr txBox="1"/>
          <p:nvPr/>
        </p:nvSpPr>
        <p:spPr>
          <a:xfrm>
            <a:off x="9874250" y="5499063"/>
            <a:ext cx="1424305" cy="79629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2225" marR="20320" algn="ctr">
              <a:lnSpc>
                <a:spcPct val="100800"/>
              </a:lnSpc>
              <a:spcBef>
                <a:spcPts val="85"/>
              </a:spcBef>
            </a:pPr>
            <a:r>
              <a:rPr sz="1800" b="1" dirty="0">
                <a:latin typeface="微軟正黑體"/>
                <a:cs typeface="微軟正黑體"/>
              </a:rPr>
              <a:t>併購、創新板 戰略新板</a:t>
            </a:r>
            <a:endParaRPr sz="1800">
              <a:latin typeface="微軟正黑體"/>
              <a:cs typeface="微軟正黑體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1400" b="1" spc="30" dirty="0">
                <a:solidFill>
                  <a:srgbClr val="FF0000"/>
                </a:solidFill>
                <a:latin typeface="微軟正黑體"/>
                <a:cs typeface="微軟正黑體"/>
              </a:rPr>
              <a:t>(</a:t>
            </a:r>
            <a:r>
              <a:rPr sz="1400" b="1" spc="20" dirty="0">
                <a:solidFill>
                  <a:srgbClr val="FF0000"/>
                </a:solidFill>
                <a:latin typeface="微軟正黑體"/>
                <a:cs typeface="微軟正黑體"/>
              </a:rPr>
              <a:t>經濟</a:t>
            </a:r>
            <a:r>
              <a:rPr sz="1400" b="1" spc="25" dirty="0">
                <a:solidFill>
                  <a:srgbClr val="FF0000"/>
                </a:solidFill>
                <a:latin typeface="微軟正黑體"/>
                <a:cs typeface="微軟正黑體"/>
              </a:rPr>
              <a:t>部</a:t>
            </a:r>
            <a:r>
              <a:rPr sz="1400" b="1" spc="20" dirty="0">
                <a:solidFill>
                  <a:srgbClr val="FF0000"/>
                </a:solidFill>
                <a:latin typeface="微軟正黑體"/>
                <a:cs typeface="微軟正黑體"/>
              </a:rPr>
              <a:t>、</a:t>
            </a:r>
            <a:r>
              <a:rPr sz="1400" b="1" spc="25" dirty="0">
                <a:solidFill>
                  <a:srgbClr val="FF0000"/>
                </a:solidFill>
                <a:latin typeface="微軟正黑體"/>
                <a:cs typeface="微軟正黑體"/>
              </a:rPr>
              <a:t>金管</a:t>
            </a:r>
            <a:r>
              <a:rPr sz="1400" b="1" spc="20" dirty="0">
                <a:solidFill>
                  <a:srgbClr val="FF0000"/>
                </a:solidFill>
                <a:latin typeface="微軟正黑體"/>
                <a:cs typeface="微軟正黑體"/>
              </a:rPr>
              <a:t>會</a:t>
            </a:r>
            <a:r>
              <a:rPr sz="1400" b="1" spc="5" dirty="0">
                <a:solidFill>
                  <a:srgbClr val="FF0000"/>
                </a:solidFill>
                <a:latin typeface="微軟正黑體"/>
                <a:cs typeface="微軟正黑體"/>
              </a:rPr>
              <a:t>)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101" name="object 44">
            <a:extLst>
              <a:ext uri="{FF2B5EF4-FFF2-40B4-BE49-F238E27FC236}">
                <a16:creationId xmlns:a16="http://schemas.microsoft.com/office/drawing/2014/main" id="{98CE563E-456B-0C54-A34B-23C8A4D04612}"/>
              </a:ext>
            </a:extLst>
          </p:cNvPr>
          <p:cNvSpPr/>
          <p:nvPr/>
        </p:nvSpPr>
        <p:spPr>
          <a:xfrm>
            <a:off x="9582150" y="5365396"/>
            <a:ext cx="1990725" cy="1038225"/>
          </a:xfrm>
          <a:custGeom>
            <a:avLst/>
            <a:gdLst/>
            <a:ahLst/>
            <a:cxnLst/>
            <a:rect l="l" t="t" r="r" b="b"/>
            <a:pathLst>
              <a:path w="1990725" h="1038225">
                <a:moveTo>
                  <a:pt x="0" y="173037"/>
                </a:moveTo>
                <a:lnTo>
                  <a:pt x="6181" y="127036"/>
                </a:lnTo>
                <a:lnTo>
                  <a:pt x="23626" y="85701"/>
                </a:lnTo>
                <a:lnTo>
                  <a:pt x="50688" y="50680"/>
                </a:lnTo>
                <a:lnTo>
                  <a:pt x="85720" y="23624"/>
                </a:lnTo>
                <a:lnTo>
                  <a:pt x="127073" y="6180"/>
                </a:lnTo>
                <a:lnTo>
                  <a:pt x="173100" y="0"/>
                </a:lnTo>
                <a:lnTo>
                  <a:pt x="1817624" y="0"/>
                </a:lnTo>
                <a:lnTo>
                  <a:pt x="1863651" y="6180"/>
                </a:lnTo>
                <a:lnTo>
                  <a:pt x="1905004" y="23624"/>
                </a:lnTo>
                <a:lnTo>
                  <a:pt x="1940036" y="50680"/>
                </a:lnTo>
                <a:lnTo>
                  <a:pt x="1967098" y="85701"/>
                </a:lnTo>
                <a:lnTo>
                  <a:pt x="1984543" y="127036"/>
                </a:lnTo>
                <a:lnTo>
                  <a:pt x="1990725" y="173037"/>
                </a:lnTo>
                <a:lnTo>
                  <a:pt x="1990725" y="865187"/>
                </a:lnTo>
                <a:lnTo>
                  <a:pt x="1984543" y="911186"/>
                </a:lnTo>
                <a:lnTo>
                  <a:pt x="1967098" y="952521"/>
                </a:lnTo>
                <a:lnTo>
                  <a:pt x="1940036" y="987542"/>
                </a:lnTo>
                <a:lnTo>
                  <a:pt x="1905004" y="1014599"/>
                </a:lnTo>
                <a:lnTo>
                  <a:pt x="1863651" y="1032043"/>
                </a:lnTo>
                <a:lnTo>
                  <a:pt x="1817624" y="1038225"/>
                </a:lnTo>
                <a:lnTo>
                  <a:pt x="173100" y="1038225"/>
                </a:lnTo>
                <a:lnTo>
                  <a:pt x="127073" y="1032043"/>
                </a:lnTo>
                <a:lnTo>
                  <a:pt x="85720" y="1014599"/>
                </a:lnTo>
                <a:lnTo>
                  <a:pt x="50688" y="987542"/>
                </a:lnTo>
                <a:lnTo>
                  <a:pt x="23626" y="952521"/>
                </a:lnTo>
                <a:lnTo>
                  <a:pt x="6181" y="911186"/>
                </a:lnTo>
                <a:lnTo>
                  <a:pt x="0" y="865187"/>
                </a:lnTo>
                <a:lnTo>
                  <a:pt x="0" y="173037"/>
                </a:lnTo>
                <a:close/>
              </a:path>
            </a:pathLst>
          </a:custGeom>
          <a:ln w="57150">
            <a:solidFill>
              <a:srgbClr val="9BBA5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45">
            <a:extLst>
              <a:ext uri="{FF2B5EF4-FFF2-40B4-BE49-F238E27FC236}">
                <a16:creationId xmlns:a16="http://schemas.microsoft.com/office/drawing/2014/main" id="{72794AF7-0FB7-C9EA-7BEB-032B86D2E787}"/>
              </a:ext>
            </a:extLst>
          </p:cNvPr>
          <p:cNvSpPr txBox="1"/>
          <p:nvPr/>
        </p:nvSpPr>
        <p:spPr>
          <a:xfrm>
            <a:off x="4657344" y="5607966"/>
            <a:ext cx="939800" cy="520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微軟正黑體"/>
                <a:cs typeface="微軟正黑體"/>
              </a:rPr>
              <a:t>天使投資</a:t>
            </a:r>
            <a:endParaRPr sz="1800">
              <a:latin typeface="微軟正黑體"/>
              <a:cs typeface="微軟正黑體"/>
            </a:endParaRPr>
          </a:p>
          <a:p>
            <a:pPr marL="41275">
              <a:lnSpc>
                <a:spcPct val="100000"/>
              </a:lnSpc>
              <a:spcBef>
                <a:spcPts val="45"/>
              </a:spcBef>
            </a:pPr>
            <a:r>
              <a:rPr sz="1400" b="1" spc="25" dirty="0">
                <a:solidFill>
                  <a:srgbClr val="FF0000"/>
                </a:solidFill>
                <a:latin typeface="微軟正黑體"/>
                <a:cs typeface="微軟正黑體"/>
              </a:rPr>
              <a:t>(國發基</a:t>
            </a:r>
            <a:r>
              <a:rPr sz="1400" b="1" spc="15" dirty="0">
                <a:solidFill>
                  <a:srgbClr val="FF0000"/>
                </a:solidFill>
                <a:latin typeface="微軟正黑體"/>
                <a:cs typeface="微軟正黑體"/>
              </a:rPr>
              <a:t>金</a:t>
            </a:r>
            <a:r>
              <a:rPr sz="1400" b="1" spc="5" dirty="0">
                <a:solidFill>
                  <a:srgbClr val="FF0000"/>
                </a:solidFill>
                <a:latin typeface="微軟正黑體"/>
                <a:cs typeface="微軟正黑體"/>
              </a:rPr>
              <a:t>)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103" name="object 46">
            <a:extLst>
              <a:ext uri="{FF2B5EF4-FFF2-40B4-BE49-F238E27FC236}">
                <a16:creationId xmlns:a16="http://schemas.microsoft.com/office/drawing/2014/main" id="{D5A479BA-B0BF-A1B3-F639-C4EEEAE23DC5}"/>
              </a:ext>
            </a:extLst>
          </p:cNvPr>
          <p:cNvSpPr/>
          <p:nvPr/>
        </p:nvSpPr>
        <p:spPr>
          <a:xfrm>
            <a:off x="4124325" y="5365396"/>
            <a:ext cx="1990725" cy="1009650"/>
          </a:xfrm>
          <a:custGeom>
            <a:avLst/>
            <a:gdLst/>
            <a:ahLst/>
            <a:cxnLst/>
            <a:rect l="l" t="t" r="r" b="b"/>
            <a:pathLst>
              <a:path w="1990725" h="1009650">
                <a:moveTo>
                  <a:pt x="0" y="168275"/>
                </a:moveTo>
                <a:lnTo>
                  <a:pt x="6008" y="123539"/>
                </a:lnTo>
                <a:lnTo>
                  <a:pt x="22968" y="83342"/>
                </a:lnTo>
                <a:lnTo>
                  <a:pt x="49275" y="49285"/>
                </a:lnTo>
                <a:lnTo>
                  <a:pt x="83330" y="22973"/>
                </a:lnTo>
                <a:lnTo>
                  <a:pt x="123531" y="6010"/>
                </a:lnTo>
                <a:lnTo>
                  <a:pt x="168275" y="0"/>
                </a:lnTo>
                <a:lnTo>
                  <a:pt x="1822450" y="0"/>
                </a:lnTo>
                <a:lnTo>
                  <a:pt x="1867193" y="6010"/>
                </a:lnTo>
                <a:lnTo>
                  <a:pt x="1907394" y="22973"/>
                </a:lnTo>
                <a:lnTo>
                  <a:pt x="1941449" y="49285"/>
                </a:lnTo>
                <a:lnTo>
                  <a:pt x="1967756" y="83342"/>
                </a:lnTo>
                <a:lnTo>
                  <a:pt x="1984716" y="123539"/>
                </a:lnTo>
                <a:lnTo>
                  <a:pt x="1990725" y="168275"/>
                </a:lnTo>
                <a:lnTo>
                  <a:pt x="1990725" y="841375"/>
                </a:lnTo>
                <a:lnTo>
                  <a:pt x="1984716" y="886110"/>
                </a:lnTo>
                <a:lnTo>
                  <a:pt x="1967756" y="926307"/>
                </a:lnTo>
                <a:lnTo>
                  <a:pt x="1941449" y="960364"/>
                </a:lnTo>
                <a:lnTo>
                  <a:pt x="1907394" y="986676"/>
                </a:lnTo>
                <a:lnTo>
                  <a:pt x="1867193" y="1003639"/>
                </a:lnTo>
                <a:lnTo>
                  <a:pt x="1822450" y="1009650"/>
                </a:lnTo>
                <a:lnTo>
                  <a:pt x="168275" y="1009650"/>
                </a:lnTo>
                <a:lnTo>
                  <a:pt x="123531" y="1003639"/>
                </a:lnTo>
                <a:lnTo>
                  <a:pt x="83330" y="986676"/>
                </a:lnTo>
                <a:lnTo>
                  <a:pt x="49275" y="960364"/>
                </a:lnTo>
                <a:lnTo>
                  <a:pt x="22968" y="926307"/>
                </a:lnTo>
                <a:lnTo>
                  <a:pt x="6008" y="886110"/>
                </a:lnTo>
                <a:lnTo>
                  <a:pt x="0" y="841375"/>
                </a:lnTo>
                <a:lnTo>
                  <a:pt x="0" y="168275"/>
                </a:lnTo>
                <a:close/>
              </a:path>
            </a:pathLst>
          </a:custGeom>
          <a:ln w="57150">
            <a:solidFill>
              <a:srgbClr val="9BBA5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47">
            <a:extLst>
              <a:ext uri="{FF2B5EF4-FFF2-40B4-BE49-F238E27FC236}">
                <a16:creationId xmlns:a16="http://schemas.microsoft.com/office/drawing/2014/main" id="{7A24066E-071A-3BE3-F6A5-E14DAB6BAAA0}"/>
              </a:ext>
            </a:extLst>
          </p:cNvPr>
          <p:cNvSpPr txBox="1"/>
          <p:nvPr/>
        </p:nvSpPr>
        <p:spPr>
          <a:xfrm>
            <a:off x="2456814" y="5588598"/>
            <a:ext cx="939800" cy="520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微軟正黑體"/>
                <a:cs typeface="微軟正黑體"/>
              </a:rPr>
              <a:t>科研補助</a:t>
            </a:r>
            <a:endParaRPr sz="1800">
              <a:latin typeface="微軟正黑體"/>
              <a:cs typeface="微軟正黑體"/>
            </a:endParaRPr>
          </a:p>
          <a:p>
            <a:pPr marL="127000">
              <a:lnSpc>
                <a:spcPct val="100000"/>
              </a:lnSpc>
              <a:spcBef>
                <a:spcPts val="45"/>
              </a:spcBef>
            </a:pPr>
            <a:r>
              <a:rPr sz="1400" b="1" spc="25" dirty="0">
                <a:solidFill>
                  <a:srgbClr val="FF0000"/>
                </a:solidFill>
                <a:latin typeface="微軟正黑體"/>
                <a:cs typeface="微軟正黑體"/>
              </a:rPr>
              <a:t>(國科</a:t>
            </a:r>
            <a:r>
              <a:rPr sz="1400" b="1" spc="20" dirty="0">
                <a:solidFill>
                  <a:srgbClr val="FF0000"/>
                </a:solidFill>
                <a:latin typeface="微軟正黑體"/>
                <a:cs typeface="微軟正黑體"/>
              </a:rPr>
              <a:t>會</a:t>
            </a:r>
            <a:r>
              <a:rPr sz="1400" b="1" spc="5" dirty="0">
                <a:solidFill>
                  <a:srgbClr val="FF0000"/>
                </a:solidFill>
                <a:latin typeface="微軟正黑體"/>
                <a:cs typeface="微軟正黑體"/>
              </a:rPr>
              <a:t>)</a:t>
            </a:r>
            <a:endParaRPr sz="1400">
              <a:latin typeface="微軟正黑體"/>
              <a:cs typeface="微軟正黑體"/>
            </a:endParaRPr>
          </a:p>
        </p:txBody>
      </p:sp>
      <p:grpSp>
        <p:nvGrpSpPr>
          <p:cNvPr id="105" name="object 48">
            <a:extLst>
              <a:ext uri="{FF2B5EF4-FFF2-40B4-BE49-F238E27FC236}">
                <a16:creationId xmlns:a16="http://schemas.microsoft.com/office/drawing/2014/main" id="{5561714F-1243-31F8-3064-BD175C510B32}"/>
              </a:ext>
            </a:extLst>
          </p:cNvPr>
          <p:cNvGrpSpPr/>
          <p:nvPr/>
        </p:nvGrpSpPr>
        <p:grpSpPr>
          <a:xfrm>
            <a:off x="1314450" y="3677947"/>
            <a:ext cx="3573779" cy="2716530"/>
            <a:chOff x="1466850" y="4094226"/>
            <a:chExt cx="3573779" cy="2716530"/>
          </a:xfrm>
        </p:grpSpPr>
        <p:sp>
          <p:nvSpPr>
            <p:cNvPr id="106" name="object 49">
              <a:extLst>
                <a:ext uri="{FF2B5EF4-FFF2-40B4-BE49-F238E27FC236}">
                  <a16:creationId xmlns:a16="http://schemas.microsoft.com/office/drawing/2014/main" id="{2C6574CD-6499-BC80-2D25-11D14467B1B3}"/>
                </a:ext>
              </a:extLst>
            </p:cNvPr>
            <p:cNvSpPr/>
            <p:nvPr/>
          </p:nvSpPr>
          <p:spPr>
            <a:xfrm>
              <a:off x="2019300" y="5772150"/>
              <a:ext cx="2152650" cy="1009650"/>
            </a:xfrm>
            <a:custGeom>
              <a:avLst/>
              <a:gdLst/>
              <a:ahLst/>
              <a:cxnLst/>
              <a:rect l="l" t="t" r="r" b="b"/>
              <a:pathLst>
                <a:path w="2152650" h="1009650">
                  <a:moveTo>
                    <a:pt x="0" y="168275"/>
                  </a:moveTo>
                  <a:lnTo>
                    <a:pt x="6008" y="123539"/>
                  </a:lnTo>
                  <a:lnTo>
                    <a:pt x="22968" y="83342"/>
                  </a:lnTo>
                  <a:lnTo>
                    <a:pt x="49275" y="49285"/>
                  </a:lnTo>
                  <a:lnTo>
                    <a:pt x="83330" y="22973"/>
                  </a:lnTo>
                  <a:lnTo>
                    <a:pt x="123531" y="6010"/>
                  </a:lnTo>
                  <a:lnTo>
                    <a:pt x="168275" y="0"/>
                  </a:lnTo>
                  <a:lnTo>
                    <a:pt x="1984375" y="0"/>
                  </a:lnTo>
                  <a:lnTo>
                    <a:pt x="2029118" y="6010"/>
                  </a:lnTo>
                  <a:lnTo>
                    <a:pt x="2069319" y="22973"/>
                  </a:lnTo>
                  <a:lnTo>
                    <a:pt x="2103374" y="49285"/>
                  </a:lnTo>
                  <a:lnTo>
                    <a:pt x="2129681" y="83342"/>
                  </a:lnTo>
                  <a:lnTo>
                    <a:pt x="2146641" y="123539"/>
                  </a:lnTo>
                  <a:lnTo>
                    <a:pt x="2152650" y="168275"/>
                  </a:lnTo>
                  <a:lnTo>
                    <a:pt x="2152650" y="841375"/>
                  </a:lnTo>
                  <a:lnTo>
                    <a:pt x="2146641" y="886110"/>
                  </a:lnTo>
                  <a:lnTo>
                    <a:pt x="2129681" y="926307"/>
                  </a:lnTo>
                  <a:lnTo>
                    <a:pt x="2103374" y="960364"/>
                  </a:lnTo>
                  <a:lnTo>
                    <a:pt x="2069319" y="986676"/>
                  </a:lnTo>
                  <a:lnTo>
                    <a:pt x="2029118" y="1003639"/>
                  </a:lnTo>
                  <a:lnTo>
                    <a:pt x="1984375" y="1009650"/>
                  </a:lnTo>
                  <a:lnTo>
                    <a:pt x="168275" y="1009650"/>
                  </a:lnTo>
                  <a:lnTo>
                    <a:pt x="123531" y="1003639"/>
                  </a:lnTo>
                  <a:lnTo>
                    <a:pt x="83330" y="986676"/>
                  </a:lnTo>
                  <a:lnTo>
                    <a:pt x="49275" y="960364"/>
                  </a:lnTo>
                  <a:lnTo>
                    <a:pt x="22968" y="926307"/>
                  </a:lnTo>
                  <a:lnTo>
                    <a:pt x="6008" y="886110"/>
                  </a:lnTo>
                  <a:lnTo>
                    <a:pt x="0" y="841375"/>
                  </a:lnTo>
                  <a:lnTo>
                    <a:pt x="0" y="168275"/>
                  </a:lnTo>
                  <a:close/>
                </a:path>
              </a:pathLst>
            </a:custGeom>
            <a:ln w="57150">
              <a:solidFill>
                <a:srgbClr val="9BBA58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50">
              <a:extLst>
                <a:ext uri="{FF2B5EF4-FFF2-40B4-BE49-F238E27FC236}">
                  <a16:creationId xmlns:a16="http://schemas.microsoft.com/office/drawing/2014/main" id="{F25273BB-2618-30BF-D785-2CEA2C77C37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66850" y="5705475"/>
              <a:ext cx="1009650" cy="1019175"/>
            </a:xfrm>
            <a:prstGeom prst="rect">
              <a:avLst/>
            </a:prstGeom>
          </p:spPr>
        </p:pic>
        <p:sp>
          <p:nvSpPr>
            <p:cNvPr id="108" name="object 51">
              <a:extLst>
                <a:ext uri="{FF2B5EF4-FFF2-40B4-BE49-F238E27FC236}">
                  <a16:creationId xmlns:a16="http://schemas.microsoft.com/office/drawing/2014/main" id="{C984C095-93B8-F762-EBC1-41E93CC85B04}"/>
                </a:ext>
              </a:extLst>
            </p:cNvPr>
            <p:cNvSpPr/>
            <p:nvPr/>
          </p:nvSpPr>
          <p:spPr>
            <a:xfrm>
              <a:off x="2347975" y="4100576"/>
              <a:ext cx="2686050" cy="561975"/>
            </a:xfrm>
            <a:custGeom>
              <a:avLst/>
              <a:gdLst/>
              <a:ahLst/>
              <a:cxnLst/>
              <a:rect l="l" t="t" r="r" b="b"/>
              <a:pathLst>
                <a:path w="2686050" h="561975">
                  <a:moveTo>
                    <a:pt x="2686050" y="0"/>
                  </a:moveTo>
                  <a:lnTo>
                    <a:pt x="0" y="0"/>
                  </a:lnTo>
                  <a:lnTo>
                    <a:pt x="0" y="561975"/>
                  </a:lnTo>
                  <a:lnTo>
                    <a:pt x="2686050" y="561975"/>
                  </a:lnTo>
                  <a:lnTo>
                    <a:pt x="2686050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52">
              <a:extLst>
                <a:ext uri="{FF2B5EF4-FFF2-40B4-BE49-F238E27FC236}">
                  <a16:creationId xmlns:a16="http://schemas.microsoft.com/office/drawing/2014/main" id="{B59198F5-30F6-2ADD-8DBB-CA0121A2AB81}"/>
                </a:ext>
              </a:extLst>
            </p:cNvPr>
            <p:cNvSpPr/>
            <p:nvPr/>
          </p:nvSpPr>
          <p:spPr>
            <a:xfrm>
              <a:off x="2347975" y="4100576"/>
              <a:ext cx="2686050" cy="561975"/>
            </a:xfrm>
            <a:custGeom>
              <a:avLst/>
              <a:gdLst/>
              <a:ahLst/>
              <a:cxnLst/>
              <a:rect l="l" t="t" r="r" b="b"/>
              <a:pathLst>
                <a:path w="2686050" h="561975">
                  <a:moveTo>
                    <a:pt x="0" y="561975"/>
                  </a:moveTo>
                  <a:lnTo>
                    <a:pt x="2686050" y="561975"/>
                  </a:lnTo>
                  <a:lnTo>
                    <a:pt x="2686050" y="0"/>
                  </a:lnTo>
                  <a:lnTo>
                    <a:pt x="0" y="0"/>
                  </a:lnTo>
                  <a:lnTo>
                    <a:pt x="0" y="561975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0" name="object 53">
            <a:extLst>
              <a:ext uri="{FF2B5EF4-FFF2-40B4-BE49-F238E27FC236}">
                <a16:creationId xmlns:a16="http://schemas.microsoft.com/office/drawing/2014/main" id="{A09F14B4-4555-7908-C3E4-22A791D93FF9}"/>
              </a:ext>
            </a:extLst>
          </p:cNvPr>
          <p:cNvSpPr txBox="1"/>
          <p:nvPr/>
        </p:nvSpPr>
        <p:spPr>
          <a:xfrm>
            <a:off x="2718816" y="3804502"/>
            <a:ext cx="1628139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微軟正黑體"/>
                <a:cs typeface="微軟正黑體"/>
              </a:rPr>
              <a:t>科研產業化平台</a:t>
            </a:r>
            <a:endParaRPr sz="1800">
              <a:latin typeface="微軟正黑體"/>
              <a:cs typeface="微軟正黑體"/>
            </a:endParaRPr>
          </a:p>
        </p:txBody>
      </p:sp>
      <p:grpSp>
        <p:nvGrpSpPr>
          <p:cNvPr id="111" name="object 54">
            <a:extLst>
              <a:ext uri="{FF2B5EF4-FFF2-40B4-BE49-F238E27FC236}">
                <a16:creationId xmlns:a16="http://schemas.microsoft.com/office/drawing/2014/main" id="{2645AED2-5B90-9CB1-57DC-2E46F2696079}"/>
              </a:ext>
            </a:extLst>
          </p:cNvPr>
          <p:cNvGrpSpPr/>
          <p:nvPr/>
        </p:nvGrpSpPr>
        <p:grpSpPr>
          <a:xfrm>
            <a:off x="1733550" y="3627147"/>
            <a:ext cx="5120005" cy="657225"/>
            <a:chOff x="1885950" y="4043426"/>
            <a:chExt cx="5120005" cy="657225"/>
          </a:xfrm>
        </p:grpSpPr>
        <p:sp>
          <p:nvSpPr>
            <p:cNvPr id="112" name="object 55">
              <a:extLst>
                <a:ext uri="{FF2B5EF4-FFF2-40B4-BE49-F238E27FC236}">
                  <a16:creationId xmlns:a16="http://schemas.microsoft.com/office/drawing/2014/main" id="{743A32A2-FCA0-2B3A-47FB-B2CA65F977CF}"/>
                </a:ext>
              </a:extLst>
            </p:cNvPr>
            <p:cNvSpPr/>
            <p:nvPr/>
          </p:nvSpPr>
          <p:spPr>
            <a:xfrm>
              <a:off x="1885950" y="4300785"/>
              <a:ext cx="420370" cy="257175"/>
            </a:xfrm>
            <a:custGeom>
              <a:avLst/>
              <a:gdLst/>
              <a:ahLst/>
              <a:cxnLst/>
              <a:rect l="l" t="t" r="r" b="b"/>
              <a:pathLst>
                <a:path w="420369" h="257175">
                  <a:moveTo>
                    <a:pt x="306986" y="128339"/>
                  </a:moveTo>
                  <a:lnTo>
                    <a:pt x="177800" y="203650"/>
                  </a:lnTo>
                  <a:lnTo>
                    <a:pt x="169281" y="211226"/>
                  </a:lnTo>
                  <a:lnTo>
                    <a:pt x="164512" y="221112"/>
                  </a:lnTo>
                  <a:lnTo>
                    <a:pt x="163816" y="232046"/>
                  </a:lnTo>
                  <a:lnTo>
                    <a:pt x="167512" y="242766"/>
                  </a:lnTo>
                  <a:lnTo>
                    <a:pt x="175015" y="251213"/>
                  </a:lnTo>
                  <a:lnTo>
                    <a:pt x="184864" y="255958"/>
                  </a:lnTo>
                  <a:lnTo>
                    <a:pt x="195784" y="256678"/>
                  </a:lnTo>
                  <a:lnTo>
                    <a:pt x="206501" y="253053"/>
                  </a:lnTo>
                  <a:lnTo>
                    <a:pt x="371367" y="156914"/>
                  </a:lnTo>
                  <a:lnTo>
                    <a:pt x="363600" y="156914"/>
                  </a:lnTo>
                  <a:lnTo>
                    <a:pt x="363600" y="152977"/>
                  </a:lnTo>
                  <a:lnTo>
                    <a:pt x="349250" y="152977"/>
                  </a:lnTo>
                  <a:lnTo>
                    <a:pt x="306986" y="128339"/>
                  </a:lnTo>
                  <a:close/>
                </a:path>
                <a:path w="420369" h="257175">
                  <a:moveTo>
                    <a:pt x="257969" y="99764"/>
                  </a:moveTo>
                  <a:lnTo>
                    <a:pt x="0" y="99764"/>
                  </a:lnTo>
                  <a:lnTo>
                    <a:pt x="0" y="156914"/>
                  </a:lnTo>
                  <a:lnTo>
                    <a:pt x="257969" y="156914"/>
                  </a:lnTo>
                  <a:lnTo>
                    <a:pt x="306986" y="128339"/>
                  </a:lnTo>
                  <a:lnTo>
                    <a:pt x="257969" y="99764"/>
                  </a:lnTo>
                  <a:close/>
                </a:path>
                <a:path w="420369" h="257175">
                  <a:moveTo>
                    <a:pt x="371367" y="99764"/>
                  </a:moveTo>
                  <a:lnTo>
                    <a:pt x="363600" y="99764"/>
                  </a:lnTo>
                  <a:lnTo>
                    <a:pt x="363600" y="156914"/>
                  </a:lnTo>
                  <a:lnTo>
                    <a:pt x="371367" y="156914"/>
                  </a:lnTo>
                  <a:lnTo>
                    <a:pt x="420369" y="128339"/>
                  </a:lnTo>
                  <a:lnTo>
                    <a:pt x="371367" y="99764"/>
                  </a:lnTo>
                  <a:close/>
                </a:path>
                <a:path w="420369" h="257175">
                  <a:moveTo>
                    <a:pt x="349250" y="103701"/>
                  </a:moveTo>
                  <a:lnTo>
                    <a:pt x="306986" y="128339"/>
                  </a:lnTo>
                  <a:lnTo>
                    <a:pt x="349250" y="152977"/>
                  </a:lnTo>
                  <a:lnTo>
                    <a:pt x="349250" y="103701"/>
                  </a:lnTo>
                  <a:close/>
                </a:path>
                <a:path w="420369" h="257175">
                  <a:moveTo>
                    <a:pt x="363600" y="103701"/>
                  </a:moveTo>
                  <a:lnTo>
                    <a:pt x="349250" y="103701"/>
                  </a:lnTo>
                  <a:lnTo>
                    <a:pt x="349250" y="152977"/>
                  </a:lnTo>
                  <a:lnTo>
                    <a:pt x="363600" y="152977"/>
                  </a:lnTo>
                  <a:lnTo>
                    <a:pt x="363600" y="103701"/>
                  </a:lnTo>
                  <a:close/>
                </a:path>
                <a:path w="420369" h="257175">
                  <a:moveTo>
                    <a:pt x="195784" y="0"/>
                  </a:moveTo>
                  <a:lnTo>
                    <a:pt x="184864" y="720"/>
                  </a:lnTo>
                  <a:lnTo>
                    <a:pt x="175015" y="5464"/>
                  </a:lnTo>
                  <a:lnTo>
                    <a:pt x="167512" y="13912"/>
                  </a:lnTo>
                  <a:lnTo>
                    <a:pt x="163816" y="24632"/>
                  </a:lnTo>
                  <a:lnTo>
                    <a:pt x="164512" y="35565"/>
                  </a:lnTo>
                  <a:lnTo>
                    <a:pt x="169281" y="45452"/>
                  </a:lnTo>
                  <a:lnTo>
                    <a:pt x="177800" y="53028"/>
                  </a:lnTo>
                  <a:lnTo>
                    <a:pt x="306986" y="128339"/>
                  </a:lnTo>
                  <a:lnTo>
                    <a:pt x="349250" y="103701"/>
                  </a:lnTo>
                  <a:lnTo>
                    <a:pt x="363600" y="103701"/>
                  </a:lnTo>
                  <a:lnTo>
                    <a:pt x="363600" y="99764"/>
                  </a:lnTo>
                  <a:lnTo>
                    <a:pt x="371367" y="99764"/>
                  </a:lnTo>
                  <a:lnTo>
                    <a:pt x="206501" y="3625"/>
                  </a:lnTo>
                  <a:lnTo>
                    <a:pt x="195784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56">
              <a:extLst>
                <a:ext uri="{FF2B5EF4-FFF2-40B4-BE49-F238E27FC236}">
                  <a16:creationId xmlns:a16="http://schemas.microsoft.com/office/drawing/2014/main" id="{457C8632-8422-11BD-3F8A-B5757BA94ACB}"/>
                </a:ext>
              </a:extLst>
            </p:cNvPr>
            <p:cNvSpPr/>
            <p:nvPr/>
          </p:nvSpPr>
          <p:spPr>
            <a:xfrm>
              <a:off x="5900801" y="4043426"/>
              <a:ext cx="1104900" cy="657225"/>
            </a:xfrm>
            <a:custGeom>
              <a:avLst/>
              <a:gdLst/>
              <a:ahLst/>
              <a:cxnLst/>
              <a:rect l="l" t="t" r="r" b="b"/>
              <a:pathLst>
                <a:path w="1104900" h="657225">
                  <a:moveTo>
                    <a:pt x="1104900" y="0"/>
                  </a:moveTo>
                  <a:lnTo>
                    <a:pt x="0" y="0"/>
                  </a:lnTo>
                  <a:lnTo>
                    <a:pt x="0" y="657225"/>
                  </a:lnTo>
                  <a:lnTo>
                    <a:pt x="1104900" y="657225"/>
                  </a:lnTo>
                  <a:lnTo>
                    <a:pt x="1104900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4" name="object 57">
            <a:extLst>
              <a:ext uri="{FF2B5EF4-FFF2-40B4-BE49-F238E27FC236}">
                <a16:creationId xmlns:a16="http://schemas.microsoft.com/office/drawing/2014/main" id="{9EF5F1DE-F1C7-F3EB-15E8-6E203FC8F9DF}"/>
              </a:ext>
            </a:extLst>
          </p:cNvPr>
          <p:cNvSpPr txBox="1"/>
          <p:nvPr/>
        </p:nvSpPr>
        <p:spPr>
          <a:xfrm>
            <a:off x="5748401" y="3627147"/>
            <a:ext cx="1104900" cy="657225"/>
          </a:xfrm>
          <a:prstGeom prst="rect">
            <a:avLst/>
          </a:prstGeom>
          <a:ln w="12700">
            <a:solidFill>
              <a:srgbClr val="A9D18E"/>
            </a:solidFill>
          </a:ln>
        </p:spPr>
        <p:txBody>
          <a:bodyPr vert="horz" wrap="square" lIns="0" tIns="184150" rIns="0" bIns="0" rtlCol="0">
            <a:spAutoFit/>
          </a:bodyPr>
          <a:lstStyle/>
          <a:p>
            <a:pPr marL="157480">
              <a:lnSpc>
                <a:spcPct val="100000"/>
              </a:lnSpc>
              <a:spcBef>
                <a:spcPts val="1450"/>
              </a:spcBef>
            </a:pPr>
            <a:r>
              <a:rPr sz="1800" b="1" spc="-5" dirty="0">
                <a:latin typeface="微軟正黑體"/>
                <a:cs typeface="微軟正黑體"/>
              </a:rPr>
              <a:t>價創</a:t>
            </a:r>
            <a:r>
              <a:rPr sz="1800" b="1" spc="-25" dirty="0">
                <a:latin typeface="微軟正黑體"/>
                <a:cs typeface="微軟正黑體"/>
              </a:rPr>
              <a:t>2</a:t>
            </a:r>
            <a:r>
              <a:rPr sz="1800" b="1" spc="-10" dirty="0">
                <a:latin typeface="微軟正黑體"/>
                <a:cs typeface="微軟正黑體"/>
              </a:rPr>
              <a:t>.</a:t>
            </a:r>
            <a:r>
              <a:rPr sz="1800" b="1" dirty="0">
                <a:latin typeface="微軟正黑體"/>
                <a:cs typeface="微軟正黑體"/>
              </a:rPr>
              <a:t>0</a:t>
            </a:r>
            <a:endParaRPr sz="1800">
              <a:latin typeface="微軟正黑體"/>
              <a:cs typeface="微軟正黑體"/>
            </a:endParaRPr>
          </a:p>
        </p:txBody>
      </p:sp>
      <p:grpSp>
        <p:nvGrpSpPr>
          <p:cNvPr id="115" name="object 58">
            <a:extLst>
              <a:ext uri="{FF2B5EF4-FFF2-40B4-BE49-F238E27FC236}">
                <a16:creationId xmlns:a16="http://schemas.microsoft.com/office/drawing/2014/main" id="{3FE8C7E3-BCDA-2387-3167-1363C1147F88}"/>
              </a:ext>
            </a:extLst>
          </p:cNvPr>
          <p:cNvGrpSpPr/>
          <p:nvPr/>
        </p:nvGrpSpPr>
        <p:grpSpPr>
          <a:xfrm>
            <a:off x="1952625" y="2260182"/>
            <a:ext cx="5276850" cy="3138805"/>
            <a:chOff x="2105025" y="2676461"/>
            <a:chExt cx="5276850" cy="3138805"/>
          </a:xfrm>
        </p:grpSpPr>
        <p:sp>
          <p:nvSpPr>
            <p:cNvPr id="116" name="object 59">
              <a:extLst>
                <a:ext uri="{FF2B5EF4-FFF2-40B4-BE49-F238E27FC236}">
                  <a16:creationId xmlns:a16="http://schemas.microsoft.com/office/drawing/2014/main" id="{5DC56470-3330-D6E9-9F20-FF0DB0A12945}"/>
                </a:ext>
              </a:extLst>
            </p:cNvPr>
            <p:cNvSpPr/>
            <p:nvPr/>
          </p:nvSpPr>
          <p:spPr>
            <a:xfrm>
              <a:off x="4133595" y="3521281"/>
              <a:ext cx="397510" cy="257175"/>
            </a:xfrm>
            <a:custGeom>
              <a:avLst/>
              <a:gdLst/>
              <a:ahLst/>
              <a:cxnLst/>
              <a:rect l="l" t="t" r="r" b="b"/>
              <a:pathLst>
                <a:path w="397510" h="257175">
                  <a:moveTo>
                    <a:pt x="348388" y="98599"/>
                  </a:moveTo>
                  <a:lnTo>
                    <a:pt x="340613" y="98599"/>
                  </a:lnTo>
                  <a:lnTo>
                    <a:pt x="340994" y="155749"/>
                  </a:lnTo>
                  <a:lnTo>
                    <a:pt x="235263" y="156459"/>
                  </a:lnTo>
                  <a:lnTo>
                    <a:pt x="155448" y="203755"/>
                  </a:lnTo>
                  <a:lnTo>
                    <a:pt x="147022" y="211331"/>
                  </a:lnTo>
                  <a:lnTo>
                    <a:pt x="142335" y="221218"/>
                  </a:lnTo>
                  <a:lnTo>
                    <a:pt x="141696" y="232152"/>
                  </a:lnTo>
                  <a:lnTo>
                    <a:pt x="145414" y="242871"/>
                  </a:lnTo>
                  <a:lnTo>
                    <a:pt x="153009" y="251315"/>
                  </a:lnTo>
                  <a:lnTo>
                    <a:pt x="162925" y="256031"/>
                  </a:lnTo>
                  <a:lnTo>
                    <a:pt x="173864" y="256676"/>
                  </a:lnTo>
                  <a:lnTo>
                    <a:pt x="184530" y="252904"/>
                  </a:lnTo>
                  <a:lnTo>
                    <a:pt x="397509" y="126793"/>
                  </a:lnTo>
                  <a:lnTo>
                    <a:pt x="348388" y="98599"/>
                  </a:lnTo>
                  <a:close/>
                </a:path>
                <a:path w="397510" h="257175">
                  <a:moveTo>
                    <a:pt x="234853" y="99309"/>
                  </a:moveTo>
                  <a:lnTo>
                    <a:pt x="0" y="100885"/>
                  </a:lnTo>
                  <a:lnTo>
                    <a:pt x="507" y="158035"/>
                  </a:lnTo>
                  <a:lnTo>
                    <a:pt x="235263" y="156459"/>
                  </a:lnTo>
                  <a:lnTo>
                    <a:pt x="284045" y="127553"/>
                  </a:lnTo>
                  <a:lnTo>
                    <a:pt x="234853" y="99309"/>
                  </a:lnTo>
                  <a:close/>
                </a:path>
                <a:path w="397510" h="257175">
                  <a:moveTo>
                    <a:pt x="284045" y="127553"/>
                  </a:moveTo>
                  <a:lnTo>
                    <a:pt x="235263" y="156459"/>
                  </a:lnTo>
                  <a:lnTo>
                    <a:pt x="340994" y="155749"/>
                  </a:lnTo>
                  <a:lnTo>
                    <a:pt x="340969" y="151939"/>
                  </a:lnTo>
                  <a:lnTo>
                    <a:pt x="326516" y="151939"/>
                  </a:lnTo>
                  <a:lnTo>
                    <a:pt x="284045" y="127553"/>
                  </a:lnTo>
                  <a:close/>
                </a:path>
                <a:path w="397510" h="257175">
                  <a:moveTo>
                    <a:pt x="326263" y="102536"/>
                  </a:moveTo>
                  <a:lnTo>
                    <a:pt x="284045" y="127553"/>
                  </a:lnTo>
                  <a:lnTo>
                    <a:pt x="326516" y="151939"/>
                  </a:lnTo>
                  <a:lnTo>
                    <a:pt x="326263" y="102536"/>
                  </a:lnTo>
                  <a:close/>
                </a:path>
                <a:path w="397510" h="257175">
                  <a:moveTo>
                    <a:pt x="340640" y="102536"/>
                  </a:moveTo>
                  <a:lnTo>
                    <a:pt x="326263" y="102536"/>
                  </a:lnTo>
                  <a:lnTo>
                    <a:pt x="326516" y="151939"/>
                  </a:lnTo>
                  <a:lnTo>
                    <a:pt x="340969" y="151939"/>
                  </a:lnTo>
                  <a:lnTo>
                    <a:pt x="340640" y="102536"/>
                  </a:lnTo>
                  <a:close/>
                </a:path>
                <a:path w="397510" h="257175">
                  <a:moveTo>
                    <a:pt x="340613" y="98599"/>
                  </a:moveTo>
                  <a:lnTo>
                    <a:pt x="234853" y="99309"/>
                  </a:lnTo>
                  <a:lnTo>
                    <a:pt x="284045" y="127553"/>
                  </a:lnTo>
                  <a:lnTo>
                    <a:pt x="326263" y="102536"/>
                  </a:lnTo>
                  <a:lnTo>
                    <a:pt x="340640" y="102536"/>
                  </a:lnTo>
                  <a:lnTo>
                    <a:pt x="340613" y="98599"/>
                  </a:lnTo>
                  <a:close/>
                </a:path>
                <a:path w="397510" h="257175">
                  <a:moveTo>
                    <a:pt x="172108" y="0"/>
                  </a:moveTo>
                  <a:lnTo>
                    <a:pt x="161194" y="777"/>
                  </a:lnTo>
                  <a:lnTo>
                    <a:pt x="151376" y="5603"/>
                  </a:lnTo>
                  <a:lnTo>
                    <a:pt x="143890" y="14144"/>
                  </a:lnTo>
                  <a:lnTo>
                    <a:pt x="140287" y="24862"/>
                  </a:lnTo>
                  <a:lnTo>
                    <a:pt x="141065" y="35782"/>
                  </a:lnTo>
                  <a:lnTo>
                    <a:pt x="145891" y="45630"/>
                  </a:lnTo>
                  <a:lnTo>
                    <a:pt x="154431" y="53133"/>
                  </a:lnTo>
                  <a:lnTo>
                    <a:pt x="234853" y="99309"/>
                  </a:lnTo>
                  <a:lnTo>
                    <a:pt x="348388" y="98599"/>
                  </a:lnTo>
                  <a:lnTo>
                    <a:pt x="182879" y="3603"/>
                  </a:lnTo>
                  <a:lnTo>
                    <a:pt x="172108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60">
              <a:extLst>
                <a:ext uri="{FF2B5EF4-FFF2-40B4-BE49-F238E27FC236}">
                  <a16:creationId xmlns:a16="http://schemas.microsoft.com/office/drawing/2014/main" id="{BCD3D158-DCDB-BBA4-51D3-BC080EA900C8}"/>
                </a:ext>
              </a:extLst>
            </p:cNvPr>
            <p:cNvSpPr/>
            <p:nvPr/>
          </p:nvSpPr>
          <p:spPr>
            <a:xfrm>
              <a:off x="7000875" y="4196010"/>
              <a:ext cx="381000" cy="257175"/>
            </a:xfrm>
            <a:custGeom>
              <a:avLst/>
              <a:gdLst/>
              <a:ahLst/>
              <a:cxnLst/>
              <a:rect l="l" t="t" r="r" b="b"/>
              <a:pathLst>
                <a:path w="381000" h="257175">
                  <a:moveTo>
                    <a:pt x="267489" y="128339"/>
                  </a:moveTo>
                  <a:lnTo>
                    <a:pt x="138302" y="203650"/>
                  </a:lnTo>
                  <a:lnTo>
                    <a:pt x="129784" y="211226"/>
                  </a:lnTo>
                  <a:lnTo>
                    <a:pt x="125015" y="221112"/>
                  </a:lnTo>
                  <a:lnTo>
                    <a:pt x="124319" y="232046"/>
                  </a:lnTo>
                  <a:lnTo>
                    <a:pt x="128016" y="242766"/>
                  </a:lnTo>
                  <a:lnTo>
                    <a:pt x="135518" y="251213"/>
                  </a:lnTo>
                  <a:lnTo>
                    <a:pt x="145367" y="255958"/>
                  </a:lnTo>
                  <a:lnTo>
                    <a:pt x="156287" y="256678"/>
                  </a:lnTo>
                  <a:lnTo>
                    <a:pt x="167004" y="253053"/>
                  </a:lnTo>
                  <a:lnTo>
                    <a:pt x="331870" y="156914"/>
                  </a:lnTo>
                  <a:lnTo>
                    <a:pt x="324103" y="156914"/>
                  </a:lnTo>
                  <a:lnTo>
                    <a:pt x="324103" y="152977"/>
                  </a:lnTo>
                  <a:lnTo>
                    <a:pt x="309752" y="152977"/>
                  </a:lnTo>
                  <a:lnTo>
                    <a:pt x="267489" y="128339"/>
                  </a:lnTo>
                  <a:close/>
                </a:path>
                <a:path w="381000" h="257175">
                  <a:moveTo>
                    <a:pt x="218472" y="99764"/>
                  </a:moveTo>
                  <a:lnTo>
                    <a:pt x="0" y="99764"/>
                  </a:lnTo>
                  <a:lnTo>
                    <a:pt x="0" y="156914"/>
                  </a:lnTo>
                  <a:lnTo>
                    <a:pt x="218472" y="156914"/>
                  </a:lnTo>
                  <a:lnTo>
                    <a:pt x="267489" y="128339"/>
                  </a:lnTo>
                  <a:lnTo>
                    <a:pt x="218472" y="99764"/>
                  </a:lnTo>
                  <a:close/>
                </a:path>
                <a:path w="381000" h="257175">
                  <a:moveTo>
                    <a:pt x="331870" y="99764"/>
                  </a:moveTo>
                  <a:lnTo>
                    <a:pt x="324103" y="99764"/>
                  </a:lnTo>
                  <a:lnTo>
                    <a:pt x="324103" y="156914"/>
                  </a:lnTo>
                  <a:lnTo>
                    <a:pt x="331870" y="156914"/>
                  </a:lnTo>
                  <a:lnTo>
                    <a:pt x="380873" y="128339"/>
                  </a:lnTo>
                  <a:lnTo>
                    <a:pt x="331870" y="99764"/>
                  </a:lnTo>
                  <a:close/>
                </a:path>
                <a:path w="381000" h="257175">
                  <a:moveTo>
                    <a:pt x="309752" y="103701"/>
                  </a:moveTo>
                  <a:lnTo>
                    <a:pt x="267489" y="128339"/>
                  </a:lnTo>
                  <a:lnTo>
                    <a:pt x="309752" y="152977"/>
                  </a:lnTo>
                  <a:lnTo>
                    <a:pt x="309752" y="103701"/>
                  </a:lnTo>
                  <a:close/>
                </a:path>
                <a:path w="381000" h="257175">
                  <a:moveTo>
                    <a:pt x="324103" y="103701"/>
                  </a:moveTo>
                  <a:lnTo>
                    <a:pt x="309752" y="103701"/>
                  </a:lnTo>
                  <a:lnTo>
                    <a:pt x="309752" y="152977"/>
                  </a:lnTo>
                  <a:lnTo>
                    <a:pt x="324103" y="152977"/>
                  </a:lnTo>
                  <a:lnTo>
                    <a:pt x="324103" y="103701"/>
                  </a:lnTo>
                  <a:close/>
                </a:path>
                <a:path w="381000" h="257175">
                  <a:moveTo>
                    <a:pt x="156287" y="0"/>
                  </a:moveTo>
                  <a:lnTo>
                    <a:pt x="145367" y="720"/>
                  </a:lnTo>
                  <a:lnTo>
                    <a:pt x="135518" y="5464"/>
                  </a:lnTo>
                  <a:lnTo>
                    <a:pt x="128016" y="13912"/>
                  </a:lnTo>
                  <a:lnTo>
                    <a:pt x="124319" y="24632"/>
                  </a:lnTo>
                  <a:lnTo>
                    <a:pt x="125015" y="35565"/>
                  </a:lnTo>
                  <a:lnTo>
                    <a:pt x="129784" y="45452"/>
                  </a:lnTo>
                  <a:lnTo>
                    <a:pt x="138302" y="53028"/>
                  </a:lnTo>
                  <a:lnTo>
                    <a:pt x="267489" y="128339"/>
                  </a:lnTo>
                  <a:lnTo>
                    <a:pt x="309752" y="103701"/>
                  </a:lnTo>
                  <a:lnTo>
                    <a:pt x="324103" y="103701"/>
                  </a:lnTo>
                  <a:lnTo>
                    <a:pt x="324103" y="99764"/>
                  </a:lnTo>
                  <a:lnTo>
                    <a:pt x="331870" y="99764"/>
                  </a:lnTo>
                  <a:lnTo>
                    <a:pt x="167004" y="3625"/>
                  </a:lnTo>
                  <a:lnTo>
                    <a:pt x="156287" y="0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61">
              <a:extLst>
                <a:ext uri="{FF2B5EF4-FFF2-40B4-BE49-F238E27FC236}">
                  <a16:creationId xmlns:a16="http://schemas.microsoft.com/office/drawing/2014/main" id="{0F02B226-FCB3-A0E6-A032-BF6AB44C0884}"/>
                </a:ext>
              </a:extLst>
            </p:cNvPr>
            <p:cNvSpPr/>
            <p:nvPr/>
          </p:nvSpPr>
          <p:spPr>
            <a:xfrm>
              <a:off x="2495550" y="3705224"/>
              <a:ext cx="3442970" cy="786130"/>
            </a:xfrm>
            <a:custGeom>
              <a:avLst/>
              <a:gdLst/>
              <a:ahLst/>
              <a:cxnLst/>
              <a:rect l="l" t="t" r="r" b="b"/>
              <a:pathLst>
                <a:path w="3442970" h="786129">
                  <a:moveTo>
                    <a:pt x="171450" y="171450"/>
                  </a:moveTo>
                  <a:lnTo>
                    <a:pt x="157162" y="142875"/>
                  </a:lnTo>
                  <a:lnTo>
                    <a:pt x="85725" y="0"/>
                  </a:lnTo>
                  <a:lnTo>
                    <a:pt x="0" y="171450"/>
                  </a:lnTo>
                  <a:lnTo>
                    <a:pt x="57150" y="171450"/>
                  </a:lnTo>
                  <a:lnTo>
                    <a:pt x="57150" y="472821"/>
                  </a:lnTo>
                  <a:lnTo>
                    <a:pt x="0" y="472821"/>
                  </a:lnTo>
                  <a:lnTo>
                    <a:pt x="85725" y="644271"/>
                  </a:lnTo>
                  <a:lnTo>
                    <a:pt x="157162" y="501396"/>
                  </a:lnTo>
                  <a:lnTo>
                    <a:pt x="171450" y="472821"/>
                  </a:lnTo>
                  <a:lnTo>
                    <a:pt x="114300" y="472821"/>
                  </a:lnTo>
                  <a:lnTo>
                    <a:pt x="114300" y="171450"/>
                  </a:lnTo>
                  <a:lnTo>
                    <a:pt x="171450" y="171450"/>
                  </a:lnTo>
                  <a:close/>
                </a:path>
                <a:path w="3442970" h="786129">
                  <a:moveTo>
                    <a:pt x="3442843" y="657225"/>
                  </a:moveTo>
                  <a:lnTo>
                    <a:pt x="3393859" y="628650"/>
                  </a:lnTo>
                  <a:lnTo>
                    <a:pt x="3229102" y="532511"/>
                  </a:lnTo>
                  <a:lnTo>
                    <a:pt x="3218319" y="528891"/>
                  </a:lnTo>
                  <a:lnTo>
                    <a:pt x="3207397" y="529615"/>
                  </a:lnTo>
                  <a:lnTo>
                    <a:pt x="3197542" y="534352"/>
                  </a:lnTo>
                  <a:lnTo>
                    <a:pt x="3189986" y="542798"/>
                  </a:lnTo>
                  <a:lnTo>
                    <a:pt x="3186303" y="553529"/>
                  </a:lnTo>
                  <a:lnTo>
                    <a:pt x="3187027" y="564451"/>
                  </a:lnTo>
                  <a:lnTo>
                    <a:pt x="3191802" y="574344"/>
                  </a:lnTo>
                  <a:lnTo>
                    <a:pt x="3200273" y="581914"/>
                  </a:lnTo>
                  <a:lnTo>
                    <a:pt x="3280435" y="628650"/>
                  </a:lnTo>
                  <a:lnTo>
                    <a:pt x="2543175" y="628650"/>
                  </a:lnTo>
                  <a:lnTo>
                    <a:pt x="2543175" y="685800"/>
                  </a:lnTo>
                  <a:lnTo>
                    <a:pt x="3280435" y="685800"/>
                  </a:lnTo>
                  <a:lnTo>
                    <a:pt x="3200273" y="732536"/>
                  </a:lnTo>
                  <a:lnTo>
                    <a:pt x="3191802" y="740117"/>
                  </a:lnTo>
                  <a:lnTo>
                    <a:pt x="3187027" y="749998"/>
                  </a:lnTo>
                  <a:lnTo>
                    <a:pt x="3186303" y="760933"/>
                  </a:lnTo>
                  <a:lnTo>
                    <a:pt x="3189986" y="771652"/>
                  </a:lnTo>
                  <a:lnTo>
                    <a:pt x="3197542" y="780110"/>
                  </a:lnTo>
                  <a:lnTo>
                    <a:pt x="3207397" y="784847"/>
                  </a:lnTo>
                  <a:lnTo>
                    <a:pt x="3218319" y="785571"/>
                  </a:lnTo>
                  <a:lnTo>
                    <a:pt x="3229102" y="781939"/>
                  </a:lnTo>
                  <a:lnTo>
                    <a:pt x="3393859" y="685800"/>
                  </a:lnTo>
                  <a:lnTo>
                    <a:pt x="3442843" y="657225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9" name="object 62">
              <a:extLst>
                <a:ext uri="{FF2B5EF4-FFF2-40B4-BE49-F238E27FC236}">
                  <a16:creationId xmlns:a16="http://schemas.microsoft.com/office/drawing/2014/main" id="{8CDFEB4B-7272-A506-B4FF-82C8EE16731A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05025" y="2676461"/>
              <a:ext cx="3786251" cy="3138551"/>
            </a:xfrm>
            <a:prstGeom prst="rect">
              <a:avLst/>
            </a:prstGeom>
          </p:spPr>
        </p:pic>
        <p:sp>
          <p:nvSpPr>
            <p:cNvPr id="120" name="object 63">
              <a:extLst>
                <a:ext uri="{FF2B5EF4-FFF2-40B4-BE49-F238E27FC236}">
                  <a16:creationId xmlns:a16="http://schemas.microsoft.com/office/drawing/2014/main" id="{26F424B5-1CCB-0E64-0025-D5AECFBEA754}"/>
                </a:ext>
              </a:extLst>
            </p:cNvPr>
            <p:cNvSpPr/>
            <p:nvPr/>
          </p:nvSpPr>
          <p:spPr>
            <a:xfrm>
              <a:off x="2257425" y="2819399"/>
              <a:ext cx="3486150" cy="2857500"/>
            </a:xfrm>
            <a:custGeom>
              <a:avLst/>
              <a:gdLst/>
              <a:ahLst/>
              <a:cxnLst/>
              <a:rect l="l" t="t" r="r" b="b"/>
              <a:pathLst>
                <a:path w="3486150" h="2857500">
                  <a:moveTo>
                    <a:pt x="3486150" y="0"/>
                  </a:moveTo>
                  <a:lnTo>
                    <a:pt x="0" y="0"/>
                  </a:lnTo>
                  <a:lnTo>
                    <a:pt x="0" y="2857500"/>
                  </a:lnTo>
                  <a:lnTo>
                    <a:pt x="3486150" y="2857500"/>
                  </a:lnTo>
                  <a:lnTo>
                    <a:pt x="3486150" y="0"/>
                  </a:lnTo>
                  <a:close/>
                </a:path>
              </a:pathLst>
            </a:custGeom>
            <a:solidFill>
              <a:srgbClr val="FFFF00">
                <a:alpha val="2705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64">
              <a:extLst>
                <a:ext uri="{FF2B5EF4-FFF2-40B4-BE49-F238E27FC236}">
                  <a16:creationId xmlns:a16="http://schemas.microsoft.com/office/drawing/2014/main" id="{5AFF0C2A-C1D1-2680-71D5-0904C3C8B46C}"/>
                </a:ext>
              </a:extLst>
            </p:cNvPr>
            <p:cNvSpPr/>
            <p:nvPr/>
          </p:nvSpPr>
          <p:spPr>
            <a:xfrm>
              <a:off x="2257425" y="2819399"/>
              <a:ext cx="3486150" cy="2857500"/>
            </a:xfrm>
            <a:custGeom>
              <a:avLst/>
              <a:gdLst/>
              <a:ahLst/>
              <a:cxnLst/>
              <a:rect l="l" t="t" r="r" b="b"/>
              <a:pathLst>
                <a:path w="3486150" h="2857500">
                  <a:moveTo>
                    <a:pt x="0" y="2857500"/>
                  </a:moveTo>
                  <a:lnTo>
                    <a:pt x="3486150" y="2857500"/>
                  </a:lnTo>
                  <a:lnTo>
                    <a:pt x="3486150" y="0"/>
                  </a:lnTo>
                  <a:lnTo>
                    <a:pt x="0" y="0"/>
                  </a:lnTo>
                  <a:lnTo>
                    <a:pt x="0" y="2857500"/>
                  </a:lnTo>
                  <a:close/>
                </a:path>
              </a:pathLst>
            </a:custGeom>
            <a:ln w="76200">
              <a:solidFill>
                <a:srgbClr val="FFFF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2" name="object 65">
            <a:extLst>
              <a:ext uri="{FF2B5EF4-FFF2-40B4-BE49-F238E27FC236}">
                <a16:creationId xmlns:a16="http://schemas.microsoft.com/office/drawing/2014/main" id="{4152F939-A2A2-9D0C-A2BB-0EFFF25967A9}"/>
              </a:ext>
            </a:extLst>
          </p:cNvPr>
          <p:cNvSpPr txBox="1"/>
          <p:nvPr/>
        </p:nvSpPr>
        <p:spPr>
          <a:xfrm>
            <a:off x="2695575" y="4617937"/>
            <a:ext cx="2232025" cy="577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微軟正黑體"/>
                <a:cs typeface="微軟正黑體"/>
              </a:rPr>
              <a:t>臺灣科技新創基地</a:t>
            </a:r>
            <a:endParaRPr sz="1800">
              <a:latin typeface="微軟正黑體"/>
              <a:cs typeface="微軟正黑體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1800" b="1" spc="-60" dirty="0">
                <a:latin typeface="微軟正黑體"/>
                <a:cs typeface="微軟正黑體"/>
              </a:rPr>
              <a:t>(TTA</a:t>
            </a:r>
            <a:r>
              <a:rPr sz="1800" b="1" spc="-5" dirty="0">
                <a:latin typeface="微軟正黑體"/>
                <a:cs typeface="微軟正黑體"/>
              </a:rPr>
              <a:t>、</a:t>
            </a:r>
            <a:r>
              <a:rPr sz="1800" b="1" spc="-60" dirty="0">
                <a:latin typeface="微軟正黑體"/>
                <a:cs typeface="微軟正黑體"/>
              </a:rPr>
              <a:t>TTA</a:t>
            </a:r>
            <a:r>
              <a:rPr sz="1800" b="1" spc="150" dirty="0">
                <a:latin typeface="微軟正黑體"/>
                <a:cs typeface="微軟正黑體"/>
              </a:rPr>
              <a:t> </a:t>
            </a:r>
            <a:r>
              <a:rPr sz="1800" b="1" dirty="0">
                <a:latin typeface="微軟正黑體"/>
                <a:cs typeface="微軟正黑體"/>
              </a:rPr>
              <a:t>南部據</a:t>
            </a:r>
            <a:r>
              <a:rPr sz="1800" b="1" spc="-5" dirty="0">
                <a:latin typeface="微軟正黑體"/>
                <a:cs typeface="微軟正黑體"/>
              </a:rPr>
              <a:t>點</a:t>
            </a:r>
            <a:r>
              <a:rPr sz="1800" b="1" dirty="0">
                <a:latin typeface="微軟正黑體"/>
                <a:cs typeface="微軟正黑體"/>
              </a:rPr>
              <a:t>)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123" name="object 71">
            <a:extLst>
              <a:ext uri="{FF2B5EF4-FFF2-40B4-BE49-F238E27FC236}">
                <a16:creationId xmlns:a16="http://schemas.microsoft.com/office/drawing/2014/main" id="{79DD009D-F175-CDE7-7D29-CC287528CD64}"/>
              </a:ext>
            </a:extLst>
          </p:cNvPr>
          <p:cNvSpPr txBox="1"/>
          <p:nvPr/>
        </p:nvSpPr>
        <p:spPr>
          <a:xfrm>
            <a:off x="3333750" y="2431696"/>
            <a:ext cx="809625" cy="333375"/>
          </a:xfrm>
          <a:prstGeom prst="rect">
            <a:avLst/>
          </a:prstGeom>
          <a:solidFill>
            <a:srgbClr val="C2B1B8"/>
          </a:solidFill>
        </p:spPr>
        <p:txBody>
          <a:bodyPr vert="horz" wrap="square" lIns="0" tIns="22225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75"/>
              </a:spcBef>
            </a:pPr>
            <a:r>
              <a:rPr sz="1800" b="1" spc="-5" dirty="0">
                <a:latin typeface="微軟正黑體"/>
                <a:cs typeface="微軟正黑體"/>
              </a:rPr>
              <a:t>國科會</a:t>
            </a:r>
            <a:endParaRPr sz="1800">
              <a:latin typeface="微軟正黑體"/>
              <a:cs typeface="微軟正黑體"/>
            </a:endParaRPr>
          </a:p>
        </p:txBody>
      </p:sp>
      <p:pic>
        <p:nvPicPr>
          <p:cNvPr id="124" name="圖片 123">
            <a:extLst>
              <a:ext uri="{FF2B5EF4-FFF2-40B4-BE49-F238E27FC236}">
                <a16:creationId xmlns:a16="http://schemas.microsoft.com/office/drawing/2014/main" id="{A338055D-7A58-4191-ADF5-D261E79F3CFC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2255" y="22069"/>
            <a:ext cx="1752600" cy="653892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2B854645-19CD-4BA2-930B-670424248E8C}"/>
              </a:ext>
            </a:extLst>
          </p:cNvPr>
          <p:cNvSpPr/>
          <p:nvPr/>
        </p:nvSpPr>
        <p:spPr>
          <a:xfrm>
            <a:off x="9716273" y="1524000"/>
            <a:ext cx="1973527" cy="28917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F6CEB3E-E31E-A3C1-D1C3-CC341A45FC2A}"/>
              </a:ext>
            </a:extLst>
          </p:cNvPr>
          <p:cNvSpPr/>
          <p:nvPr/>
        </p:nvSpPr>
        <p:spPr>
          <a:xfrm>
            <a:off x="6485336" y="981268"/>
            <a:ext cx="2268190" cy="13047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9" name="資料庫圖表 98">
            <a:extLst>
              <a:ext uri="{FF2B5EF4-FFF2-40B4-BE49-F238E27FC236}">
                <a16:creationId xmlns:a16="http://schemas.microsoft.com/office/drawing/2014/main" id="{D50EB1B6-13CF-2B1F-0102-216BACEA1E24}"/>
              </a:ext>
            </a:extLst>
          </p:cNvPr>
          <p:cNvGraphicFramePr/>
          <p:nvPr/>
        </p:nvGraphicFramePr>
        <p:xfrm>
          <a:off x="1292647" y="914400"/>
          <a:ext cx="5829121" cy="4843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0" name="流程圖: 結束點 99">
            <a:extLst>
              <a:ext uri="{FF2B5EF4-FFF2-40B4-BE49-F238E27FC236}">
                <a16:creationId xmlns:a16="http://schemas.microsoft.com/office/drawing/2014/main" id="{0C02605D-4C69-5BF8-C3B9-0E4C2A0BFD3B}"/>
              </a:ext>
            </a:extLst>
          </p:cNvPr>
          <p:cNvSpPr/>
          <p:nvPr/>
        </p:nvSpPr>
        <p:spPr>
          <a:xfrm>
            <a:off x="5453903" y="2464100"/>
            <a:ext cx="1076325" cy="390328"/>
          </a:xfrm>
          <a:prstGeom prst="flowChartTerminator">
            <a:avLst/>
          </a:prstGeom>
          <a:solidFill>
            <a:srgbClr val="AEBD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 sz="200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1" name="文字方塊 100">
            <a:extLst>
              <a:ext uri="{FF2B5EF4-FFF2-40B4-BE49-F238E27FC236}">
                <a16:creationId xmlns:a16="http://schemas.microsoft.com/office/drawing/2014/main" id="{6F643887-1BB4-BF1D-D023-3D53CA8E60ED}"/>
              </a:ext>
            </a:extLst>
          </p:cNvPr>
          <p:cNvSpPr txBox="1"/>
          <p:nvPr/>
        </p:nvSpPr>
        <p:spPr>
          <a:xfrm>
            <a:off x="4708450" y="1913834"/>
            <a:ext cx="1390650" cy="566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商業規格</a:t>
            </a:r>
            <a:r>
              <a:rPr lang="en-US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</a:p>
          <a:p>
            <a:pPr algn="ctr">
              <a:spcBef>
                <a:spcPts val="100"/>
              </a:spcBef>
            </a:pP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規模化</a:t>
            </a:r>
          </a:p>
        </p:txBody>
      </p:sp>
      <p:sp>
        <p:nvSpPr>
          <p:cNvPr id="102" name="文字方塊 101">
            <a:extLst>
              <a:ext uri="{FF2B5EF4-FFF2-40B4-BE49-F238E27FC236}">
                <a16:creationId xmlns:a16="http://schemas.microsoft.com/office/drawing/2014/main" id="{7D59EB52-A155-E5D4-55BC-CACD37318FF1}"/>
              </a:ext>
            </a:extLst>
          </p:cNvPr>
          <p:cNvSpPr txBox="1"/>
          <p:nvPr/>
        </p:nvSpPr>
        <p:spPr>
          <a:xfrm>
            <a:off x="5336676" y="2889707"/>
            <a:ext cx="1390650" cy="566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場域驗證</a:t>
            </a:r>
            <a:endParaRPr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00"/>
              </a:spcBef>
            </a:pP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獲利模式</a:t>
            </a:r>
          </a:p>
        </p:txBody>
      </p:sp>
      <p:sp>
        <p:nvSpPr>
          <p:cNvPr id="103" name="文字方塊 102">
            <a:extLst>
              <a:ext uri="{FF2B5EF4-FFF2-40B4-BE49-F238E27FC236}">
                <a16:creationId xmlns:a16="http://schemas.microsoft.com/office/drawing/2014/main" id="{CC96D23B-A323-D70E-53F6-2E6A88898229}"/>
              </a:ext>
            </a:extLst>
          </p:cNvPr>
          <p:cNvSpPr txBox="1"/>
          <p:nvPr/>
        </p:nvSpPr>
        <p:spPr>
          <a:xfrm>
            <a:off x="5997288" y="3959901"/>
            <a:ext cx="13906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團隊組成</a:t>
            </a:r>
            <a:endParaRPr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原型製作</a:t>
            </a:r>
          </a:p>
        </p:txBody>
      </p:sp>
      <p:sp>
        <p:nvSpPr>
          <p:cNvPr id="104" name="文字方塊 103">
            <a:extLst>
              <a:ext uri="{FF2B5EF4-FFF2-40B4-BE49-F238E27FC236}">
                <a16:creationId xmlns:a16="http://schemas.microsoft.com/office/drawing/2014/main" id="{725048A2-346C-16A1-D331-3E0386B779DD}"/>
              </a:ext>
            </a:extLst>
          </p:cNvPr>
          <p:cNvSpPr txBox="1"/>
          <p:nvPr/>
        </p:nvSpPr>
        <p:spPr>
          <a:xfrm>
            <a:off x="6736005" y="5129151"/>
            <a:ext cx="13906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智財評估</a:t>
            </a:r>
            <a:endParaRPr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市場應用</a:t>
            </a:r>
          </a:p>
        </p:txBody>
      </p:sp>
      <p:sp>
        <p:nvSpPr>
          <p:cNvPr id="105" name="文字方塊 104">
            <a:extLst>
              <a:ext uri="{FF2B5EF4-FFF2-40B4-BE49-F238E27FC236}">
                <a16:creationId xmlns:a16="http://schemas.microsoft.com/office/drawing/2014/main" id="{68237813-C224-2D0C-4540-A34DCE6E105B}"/>
              </a:ext>
            </a:extLst>
          </p:cNvPr>
          <p:cNvSpPr txBox="1"/>
          <p:nvPr/>
        </p:nvSpPr>
        <p:spPr>
          <a:xfrm>
            <a:off x="861303" y="1086211"/>
            <a:ext cx="16954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u="sng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自我評估</a:t>
            </a:r>
          </a:p>
        </p:txBody>
      </p:sp>
      <p:sp>
        <p:nvSpPr>
          <p:cNvPr id="106" name="文字方塊 105">
            <a:extLst>
              <a:ext uri="{FF2B5EF4-FFF2-40B4-BE49-F238E27FC236}">
                <a16:creationId xmlns:a16="http://schemas.microsoft.com/office/drawing/2014/main" id="{ED27BCBE-1942-6CED-9E6B-AB19D44AA633}"/>
              </a:ext>
            </a:extLst>
          </p:cNvPr>
          <p:cNvSpPr txBox="1"/>
          <p:nvPr/>
        </p:nvSpPr>
        <p:spPr>
          <a:xfrm>
            <a:off x="534278" y="1635571"/>
            <a:ext cx="189071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50"/>
              </a:spcBef>
            </a:pPr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完成天使輪募資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50"/>
              </a:spcBef>
            </a:pPr>
            <a:r>
              <a:rPr lang="en-US" altLang="zh-TW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</a:t>
            </a:r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人選確定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50"/>
              </a:spcBef>
            </a:pPr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大規模場域驗證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試量產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7" name="文字方塊 106">
            <a:extLst>
              <a:ext uri="{FF2B5EF4-FFF2-40B4-BE49-F238E27FC236}">
                <a16:creationId xmlns:a16="http://schemas.microsoft.com/office/drawing/2014/main" id="{59014B1C-54A1-AB03-72AD-05222396C2C2}"/>
              </a:ext>
            </a:extLst>
          </p:cNvPr>
          <p:cNvSpPr txBox="1"/>
          <p:nvPr/>
        </p:nvSpPr>
        <p:spPr>
          <a:xfrm>
            <a:off x="416605" y="2825515"/>
            <a:ext cx="1890712" cy="789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00"/>
              </a:spcBef>
              <a:spcAft>
                <a:spcPts val="100"/>
              </a:spcAft>
            </a:pPr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市場規格產品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00"/>
              </a:spcBef>
              <a:spcAft>
                <a:spcPts val="100"/>
              </a:spcAft>
            </a:pPr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成立公司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00"/>
              </a:spcBef>
              <a:spcAft>
                <a:spcPts val="100"/>
              </a:spcAft>
            </a:pPr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小規模場域驗證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8" name="文字方塊 107">
            <a:extLst>
              <a:ext uri="{FF2B5EF4-FFF2-40B4-BE49-F238E27FC236}">
                <a16:creationId xmlns:a16="http://schemas.microsoft.com/office/drawing/2014/main" id="{C5D6533A-F52A-B543-2A83-C543864BD384}"/>
              </a:ext>
            </a:extLst>
          </p:cNvPr>
          <p:cNvSpPr txBox="1"/>
          <p:nvPr/>
        </p:nvSpPr>
        <p:spPr>
          <a:xfrm>
            <a:off x="339614" y="3900857"/>
            <a:ext cx="1625319" cy="53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實驗室規格</a:t>
            </a:r>
            <a:endParaRPr lang="en-US" altLang="zh-TW" sz="1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50"/>
              </a:spcBef>
            </a:pPr>
            <a:r>
              <a:rPr lang="en-US" altLang="zh-TW" sz="1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Prototype</a:t>
            </a:r>
          </a:p>
        </p:txBody>
      </p:sp>
      <p:sp>
        <p:nvSpPr>
          <p:cNvPr id="109" name="矩形: 圓角 108">
            <a:extLst>
              <a:ext uri="{FF2B5EF4-FFF2-40B4-BE49-F238E27FC236}">
                <a16:creationId xmlns:a16="http://schemas.microsoft.com/office/drawing/2014/main" id="{8AA9354D-8BEA-0B80-AFBC-94458086CFCB}"/>
              </a:ext>
            </a:extLst>
          </p:cNvPr>
          <p:cNvSpPr/>
          <p:nvPr/>
        </p:nvSpPr>
        <p:spPr>
          <a:xfrm>
            <a:off x="624864" y="1613477"/>
            <a:ext cx="1709539" cy="1027876"/>
          </a:xfrm>
          <a:prstGeom prst="roundRect">
            <a:avLst>
              <a:gd name="adj" fmla="val 772"/>
            </a:avLst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0" name="矩形: 圓角 109">
            <a:extLst>
              <a:ext uri="{FF2B5EF4-FFF2-40B4-BE49-F238E27FC236}">
                <a16:creationId xmlns:a16="http://schemas.microsoft.com/office/drawing/2014/main" id="{0D9F3A0C-CF38-2E12-3C3F-7F359FAF0AC0}"/>
              </a:ext>
            </a:extLst>
          </p:cNvPr>
          <p:cNvSpPr/>
          <p:nvPr/>
        </p:nvSpPr>
        <p:spPr>
          <a:xfrm>
            <a:off x="624864" y="2759826"/>
            <a:ext cx="1457715" cy="855649"/>
          </a:xfrm>
          <a:prstGeom prst="roundRect">
            <a:avLst>
              <a:gd name="adj" fmla="val 772"/>
            </a:avLst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1" name="矩形: 圓角 110">
            <a:extLst>
              <a:ext uri="{FF2B5EF4-FFF2-40B4-BE49-F238E27FC236}">
                <a16:creationId xmlns:a16="http://schemas.microsoft.com/office/drawing/2014/main" id="{860C2D21-252E-652D-6335-A269A5A2B8BC}"/>
              </a:ext>
            </a:extLst>
          </p:cNvPr>
          <p:cNvSpPr/>
          <p:nvPr/>
        </p:nvSpPr>
        <p:spPr>
          <a:xfrm>
            <a:off x="617202" y="3841101"/>
            <a:ext cx="1076325" cy="627659"/>
          </a:xfrm>
          <a:prstGeom prst="roundRect">
            <a:avLst>
              <a:gd name="adj" fmla="val 772"/>
            </a:avLst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4" name="矩形: 圓角 113">
            <a:extLst>
              <a:ext uri="{FF2B5EF4-FFF2-40B4-BE49-F238E27FC236}">
                <a16:creationId xmlns:a16="http://schemas.microsoft.com/office/drawing/2014/main" id="{1B28F1EF-30F9-AFC8-C18F-3E149E33B085}"/>
              </a:ext>
            </a:extLst>
          </p:cNvPr>
          <p:cNvSpPr/>
          <p:nvPr/>
        </p:nvSpPr>
        <p:spPr>
          <a:xfrm>
            <a:off x="6576954" y="982776"/>
            <a:ext cx="2076254" cy="341375"/>
          </a:xfrm>
          <a:prstGeom prst="roundRect">
            <a:avLst>
              <a:gd name="adj" fmla="val 43264"/>
            </a:avLst>
          </a:prstGeom>
          <a:gradFill>
            <a:gsLst>
              <a:gs pos="27000">
                <a:srgbClr val="A2D8F3"/>
              </a:gs>
              <a:gs pos="12953">
                <a:srgbClr val="E3F4FC"/>
              </a:gs>
              <a:gs pos="100000">
                <a:srgbClr val="A3D8F3"/>
              </a:gs>
            </a:gsLst>
            <a:lin ang="5400000" scaled="0"/>
          </a:gradFill>
          <a:ln w="38100">
            <a:noFill/>
          </a:ln>
          <a:effectLst>
            <a:outerShdw blurRad="50800" dist="381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5" name="矩形: 圓角 114">
            <a:extLst>
              <a:ext uri="{FF2B5EF4-FFF2-40B4-BE49-F238E27FC236}">
                <a16:creationId xmlns:a16="http://schemas.microsoft.com/office/drawing/2014/main" id="{743E27A2-8AC1-75EC-8B9D-685F32A73C01}"/>
              </a:ext>
            </a:extLst>
          </p:cNvPr>
          <p:cNvSpPr/>
          <p:nvPr/>
        </p:nvSpPr>
        <p:spPr>
          <a:xfrm>
            <a:off x="7258686" y="2487658"/>
            <a:ext cx="2226346" cy="341375"/>
          </a:xfrm>
          <a:prstGeom prst="roundRect">
            <a:avLst>
              <a:gd name="adj" fmla="val 43264"/>
            </a:avLst>
          </a:prstGeom>
          <a:gradFill>
            <a:gsLst>
              <a:gs pos="27000">
                <a:srgbClr val="A2D8F3"/>
              </a:gs>
              <a:gs pos="12953">
                <a:srgbClr val="E3F4FC"/>
              </a:gs>
              <a:gs pos="100000">
                <a:srgbClr val="A3D8F3"/>
              </a:gs>
            </a:gsLst>
            <a:lin ang="5400000" scaled="0"/>
          </a:gradFill>
          <a:ln w="38100">
            <a:noFill/>
          </a:ln>
          <a:effectLst>
            <a:outerShdw blurRad="50800" dist="381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7" name="文字方塊 116">
            <a:extLst>
              <a:ext uri="{FF2B5EF4-FFF2-40B4-BE49-F238E27FC236}">
                <a16:creationId xmlns:a16="http://schemas.microsoft.com/office/drawing/2014/main" id="{1D309A5D-C53B-4414-CB4D-63E1C86BC848}"/>
              </a:ext>
            </a:extLst>
          </p:cNvPr>
          <p:cNvSpPr txBox="1"/>
          <p:nvPr/>
        </p:nvSpPr>
        <p:spPr>
          <a:xfrm>
            <a:off x="6602761" y="1012190"/>
            <a:ext cx="2075025" cy="35394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 價創</a:t>
            </a:r>
            <a:r>
              <a:rPr lang="en-US" altLang="zh-TW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2.0</a:t>
            </a:r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</a:t>
            </a:r>
          </a:p>
        </p:txBody>
      </p:sp>
      <p:sp>
        <p:nvSpPr>
          <p:cNvPr id="118" name="文字方塊 117">
            <a:extLst>
              <a:ext uri="{FF2B5EF4-FFF2-40B4-BE49-F238E27FC236}">
                <a16:creationId xmlns:a16="http://schemas.microsoft.com/office/drawing/2014/main" id="{BCCD5E4A-973D-F9CA-80BE-DA5655278247}"/>
              </a:ext>
            </a:extLst>
          </p:cNvPr>
          <p:cNvSpPr txBox="1"/>
          <p:nvPr/>
        </p:nvSpPr>
        <p:spPr>
          <a:xfrm>
            <a:off x="7301206" y="2484687"/>
            <a:ext cx="2187868" cy="3508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 科研創業計畫</a:t>
            </a:r>
          </a:p>
        </p:txBody>
      </p:sp>
      <p:sp>
        <p:nvSpPr>
          <p:cNvPr id="120" name="文字方塊 119">
            <a:extLst>
              <a:ext uri="{FF2B5EF4-FFF2-40B4-BE49-F238E27FC236}">
                <a16:creationId xmlns:a16="http://schemas.microsoft.com/office/drawing/2014/main" id="{C63DDAF5-727D-47E5-7487-C11BF8D0444C}"/>
              </a:ext>
            </a:extLst>
          </p:cNvPr>
          <p:cNvSpPr txBox="1"/>
          <p:nvPr/>
        </p:nvSpPr>
        <p:spPr>
          <a:xfrm>
            <a:off x="6504436" y="1328749"/>
            <a:ext cx="1860021" cy="686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◆每年六月申請</a:t>
            </a:r>
            <a:endParaRPr lang="en-US" altLang="zh-TW" sz="168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buSzPct val="100000"/>
            </a:pPr>
            <a:endParaRPr lang="en-US" altLang="zh-TW" sz="168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1" name="文字方塊 120">
            <a:extLst>
              <a:ext uri="{FF2B5EF4-FFF2-40B4-BE49-F238E27FC236}">
                <a16:creationId xmlns:a16="http://schemas.microsoft.com/office/drawing/2014/main" id="{84E22419-BBD1-C558-6C64-5001845346D3}"/>
              </a:ext>
            </a:extLst>
          </p:cNvPr>
          <p:cNvSpPr txBox="1"/>
          <p:nvPr/>
        </p:nvSpPr>
        <p:spPr>
          <a:xfrm>
            <a:off x="7231715" y="2788443"/>
            <a:ext cx="2107183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◆每年三月</a:t>
            </a:r>
            <a:r>
              <a:rPr lang="en-US" altLang="zh-TW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九月申請</a:t>
            </a:r>
            <a:endParaRPr lang="en-US" altLang="zh-TW" sz="168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5" name="矩形: 圓角 124">
            <a:extLst>
              <a:ext uri="{FF2B5EF4-FFF2-40B4-BE49-F238E27FC236}">
                <a16:creationId xmlns:a16="http://schemas.microsoft.com/office/drawing/2014/main" id="{0BBCB6FC-AC78-9BDF-A39F-54EEE28A08E0}"/>
              </a:ext>
            </a:extLst>
          </p:cNvPr>
          <p:cNvSpPr/>
          <p:nvPr/>
        </p:nvSpPr>
        <p:spPr>
          <a:xfrm>
            <a:off x="7473312" y="3151175"/>
            <a:ext cx="752475" cy="314168"/>
          </a:xfrm>
          <a:prstGeom prst="roundRect">
            <a:avLst>
              <a:gd name="adj" fmla="val 28639"/>
            </a:avLst>
          </a:prstGeom>
          <a:noFill/>
          <a:ln w="9525">
            <a:solidFill>
              <a:srgbClr val="3BADE2"/>
            </a:solidFill>
          </a:ln>
          <a:effectLst>
            <a:outerShdw blurRad="50800" dist="381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6" name="矩形: 圓角 125">
            <a:extLst>
              <a:ext uri="{FF2B5EF4-FFF2-40B4-BE49-F238E27FC236}">
                <a16:creationId xmlns:a16="http://schemas.microsoft.com/office/drawing/2014/main" id="{9BE217F3-8706-6B2B-1DB2-9ED435F6828D}"/>
              </a:ext>
            </a:extLst>
          </p:cNvPr>
          <p:cNvSpPr/>
          <p:nvPr/>
        </p:nvSpPr>
        <p:spPr>
          <a:xfrm>
            <a:off x="8326703" y="3151230"/>
            <a:ext cx="752475" cy="314168"/>
          </a:xfrm>
          <a:prstGeom prst="roundRect">
            <a:avLst>
              <a:gd name="adj" fmla="val 28639"/>
            </a:avLst>
          </a:prstGeom>
          <a:noFill/>
          <a:ln w="9525">
            <a:solidFill>
              <a:srgbClr val="3BADE2"/>
            </a:solidFill>
          </a:ln>
          <a:effectLst>
            <a:outerShdw blurRad="50800" dist="381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7" name="文字方塊 126">
            <a:extLst>
              <a:ext uri="{FF2B5EF4-FFF2-40B4-BE49-F238E27FC236}">
                <a16:creationId xmlns:a16="http://schemas.microsoft.com/office/drawing/2014/main" id="{FD230B2A-E719-E66F-8FE1-67C497A746FD}"/>
              </a:ext>
            </a:extLst>
          </p:cNvPr>
          <p:cNvSpPr txBox="1"/>
          <p:nvPr/>
        </p:nvSpPr>
        <p:spPr>
          <a:xfrm>
            <a:off x="6620052" y="1647055"/>
            <a:ext cx="1945370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促新創</a:t>
            </a:r>
            <a:r>
              <a:rPr lang="en-US" altLang="zh-TW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育新創</a:t>
            </a:r>
          </a:p>
        </p:txBody>
      </p:sp>
      <p:sp>
        <p:nvSpPr>
          <p:cNvPr id="129" name="文字方塊 128">
            <a:extLst>
              <a:ext uri="{FF2B5EF4-FFF2-40B4-BE49-F238E27FC236}">
                <a16:creationId xmlns:a16="http://schemas.microsoft.com/office/drawing/2014/main" id="{11F4B5C2-5A29-C7BC-F60C-539F983C6DFB}"/>
              </a:ext>
            </a:extLst>
          </p:cNvPr>
          <p:cNvSpPr txBox="1"/>
          <p:nvPr/>
        </p:nvSpPr>
        <p:spPr>
          <a:xfrm>
            <a:off x="7443903" y="3141102"/>
            <a:ext cx="896227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拔尖案</a:t>
            </a:r>
          </a:p>
        </p:txBody>
      </p:sp>
      <p:sp>
        <p:nvSpPr>
          <p:cNvPr id="130" name="文字方塊 129">
            <a:extLst>
              <a:ext uri="{FF2B5EF4-FFF2-40B4-BE49-F238E27FC236}">
                <a16:creationId xmlns:a16="http://schemas.microsoft.com/office/drawing/2014/main" id="{01A9F8A2-EB00-F63A-7863-8478BF6A987A}"/>
              </a:ext>
            </a:extLst>
          </p:cNvPr>
          <p:cNvSpPr txBox="1"/>
          <p:nvPr/>
        </p:nvSpPr>
        <p:spPr>
          <a:xfrm>
            <a:off x="8285306" y="3142611"/>
            <a:ext cx="896227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8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</a:t>
            </a:r>
          </a:p>
        </p:txBody>
      </p:sp>
      <p:sp>
        <p:nvSpPr>
          <p:cNvPr id="132" name="文字方塊 131">
            <a:extLst>
              <a:ext uri="{FF2B5EF4-FFF2-40B4-BE49-F238E27FC236}">
                <a16:creationId xmlns:a16="http://schemas.microsoft.com/office/drawing/2014/main" id="{93136D31-C8CB-2812-F9DB-A2A9341D6375}"/>
              </a:ext>
            </a:extLst>
          </p:cNvPr>
          <p:cNvSpPr txBox="1"/>
          <p:nvPr/>
        </p:nvSpPr>
        <p:spPr>
          <a:xfrm>
            <a:off x="5479016" y="2450522"/>
            <a:ext cx="1236373" cy="4308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拔尖案</a:t>
            </a:r>
          </a:p>
        </p:txBody>
      </p:sp>
      <p:sp>
        <p:nvSpPr>
          <p:cNvPr id="133" name="流程圖: 結束點 132">
            <a:extLst>
              <a:ext uri="{FF2B5EF4-FFF2-40B4-BE49-F238E27FC236}">
                <a16:creationId xmlns:a16="http://schemas.microsoft.com/office/drawing/2014/main" id="{E048E1BE-3D5D-1B7E-FE6C-710161E0A94C}"/>
              </a:ext>
            </a:extLst>
          </p:cNvPr>
          <p:cNvSpPr/>
          <p:nvPr/>
        </p:nvSpPr>
        <p:spPr>
          <a:xfrm>
            <a:off x="6081828" y="3523175"/>
            <a:ext cx="1076325" cy="390328"/>
          </a:xfrm>
          <a:prstGeom prst="flowChartTerminator">
            <a:avLst/>
          </a:prstGeom>
          <a:solidFill>
            <a:srgbClr val="AEBD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 sz="200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5" name="流程圖: 結束點 134">
            <a:extLst>
              <a:ext uri="{FF2B5EF4-FFF2-40B4-BE49-F238E27FC236}">
                <a16:creationId xmlns:a16="http://schemas.microsoft.com/office/drawing/2014/main" id="{06A3AA4C-AE22-A1AE-2D30-5E88674B5265}"/>
              </a:ext>
            </a:extLst>
          </p:cNvPr>
          <p:cNvSpPr/>
          <p:nvPr/>
        </p:nvSpPr>
        <p:spPr>
          <a:xfrm>
            <a:off x="6853864" y="4665020"/>
            <a:ext cx="1076325" cy="390328"/>
          </a:xfrm>
          <a:prstGeom prst="flowChartTerminator">
            <a:avLst/>
          </a:prstGeom>
          <a:solidFill>
            <a:srgbClr val="AEBD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 sz="200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6" name="文字方塊 135">
            <a:extLst>
              <a:ext uri="{FF2B5EF4-FFF2-40B4-BE49-F238E27FC236}">
                <a16:creationId xmlns:a16="http://schemas.microsoft.com/office/drawing/2014/main" id="{9067650C-DC37-7C39-AC2D-F816474D69ED}"/>
              </a:ext>
            </a:extLst>
          </p:cNvPr>
          <p:cNvSpPr txBox="1"/>
          <p:nvPr/>
        </p:nvSpPr>
        <p:spPr>
          <a:xfrm>
            <a:off x="6107053" y="3539959"/>
            <a:ext cx="1236373" cy="4308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</a:t>
            </a:r>
          </a:p>
        </p:txBody>
      </p:sp>
      <p:sp>
        <p:nvSpPr>
          <p:cNvPr id="138" name="文字方塊 137">
            <a:extLst>
              <a:ext uri="{FF2B5EF4-FFF2-40B4-BE49-F238E27FC236}">
                <a16:creationId xmlns:a16="http://schemas.microsoft.com/office/drawing/2014/main" id="{3F7AC408-CE6C-56FB-892F-8537C79D8D13}"/>
              </a:ext>
            </a:extLst>
          </p:cNvPr>
          <p:cNvSpPr txBox="1"/>
          <p:nvPr/>
        </p:nvSpPr>
        <p:spPr>
          <a:xfrm>
            <a:off x="6898093" y="4639234"/>
            <a:ext cx="1236373" cy="43088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種子案</a:t>
            </a:r>
          </a:p>
        </p:txBody>
      </p:sp>
      <p:sp>
        <p:nvSpPr>
          <p:cNvPr id="139" name="箭號: 弧形左彎 138">
            <a:extLst>
              <a:ext uri="{FF2B5EF4-FFF2-40B4-BE49-F238E27FC236}">
                <a16:creationId xmlns:a16="http://schemas.microsoft.com/office/drawing/2014/main" id="{95A36517-EEBB-EB4D-8557-58DB4CD12172}"/>
              </a:ext>
            </a:extLst>
          </p:cNvPr>
          <p:cNvSpPr/>
          <p:nvPr/>
        </p:nvSpPr>
        <p:spPr>
          <a:xfrm rot="12771838">
            <a:off x="2453235" y="1313998"/>
            <a:ext cx="825035" cy="2643204"/>
          </a:xfrm>
          <a:prstGeom prst="curvedLeftArrow">
            <a:avLst>
              <a:gd name="adj1" fmla="val 23053"/>
              <a:gd name="adj2" fmla="val 43876"/>
              <a:gd name="adj3" fmla="val 25430"/>
            </a:avLst>
          </a:prstGeom>
          <a:solidFill>
            <a:srgbClr val="CD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0" name="箭號: 弧形左彎 139">
            <a:extLst>
              <a:ext uri="{FF2B5EF4-FFF2-40B4-BE49-F238E27FC236}">
                <a16:creationId xmlns:a16="http://schemas.microsoft.com/office/drawing/2014/main" id="{2BFCC46A-A6B7-8FB6-FF1A-1E5CC0086715}"/>
              </a:ext>
            </a:extLst>
          </p:cNvPr>
          <p:cNvSpPr/>
          <p:nvPr/>
        </p:nvSpPr>
        <p:spPr>
          <a:xfrm rot="12904153">
            <a:off x="2274940" y="2778556"/>
            <a:ext cx="497560" cy="1293590"/>
          </a:xfrm>
          <a:prstGeom prst="curvedLeftArrow">
            <a:avLst>
              <a:gd name="adj1" fmla="val 23053"/>
              <a:gd name="adj2" fmla="val 43876"/>
              <a:gd name="adj3" fmla="val 25430"/>
            </a:avLst>
          </a:prstGeom>
          <a:solidFill>
            <a:srgbClr val="CD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1" name="箭號: 弧形左彎 140">
            <a:extLst>
              <a:ext uri="{FF2B5EF4-FFF2-40B4-BE49-F238E27FC236}">
                <a16:creationId xmlns:a16="http://schemas.microsoft.com/office/drawing/2014/main" id="{38A58511-2AA8-5C03-E58C-BAD0D92CA0AB}"/>
              </a:ext>
            </a:extLst>
          </p:cNvPr>
          <p:cNvSpPr/>
          <p:nvPr/>
        </p:nvSpPr>
        <p:spPr>
          <a:xfrm rot="12904153">
            <a:off x="1558162" y="4028590"/>
            <a:ext cx="455148" cy="1166285"/>
          </a:xfrm>
          <a:prstGeom prst="curvedLeftArrow">
            <a:avLst>
              <a:gd name="adj1" fmla="val 23053"/>
              <a:gd name="adj2" fmla="val 43876"/>
              <a:gd name="adj3" fmla="val 25430"/>
            </a:avLst>
          </a:prstGeom>
          <a:solidFill>
            <a:srgbClr val="CD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" name="流程圖: 結束點 141">
            <a:extLst>
              <a:ext uri="{FF2B5EF4-FFF2-40B4-BE49-F238E27FC236}">
                <a16:creationId xmlns:a16="http://schemas.microsoft.com/office/drawing/2014/main" id="{663F84C8-6294-A7C2-9859-E38ADB457033}"/>
              </a:ext>
            </a:extLst>
          </p:cNvPr>
          <p:cNvSpPr/>
          <p:nvPr/>
        </p:nvSpPr>
        <p:spPr>
          <a:xfrm>
            <a:off x="4792798" y="1440407"/>
            <a:ext cx="1076325" cy="390328"/>
          </a:xfrm>
          <a:prstGeom prst="flowChartTerminator">
            <a:avLst/>
          </a:prstGeom>
          <a:solidFill>
            <a:srgbClr val="AEBD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 sz="200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4" name="文字方塊 143">
            <a:extLst>
              <a:ext uri="{FF2B5EF4-FFF2-40B4-BE49-F238E27FC236}">
                <a16:creationId xmlns:a16="http://schemas.microsoft.com/office/drawing/2014/main" id="{1756D506-E9EE-5A11-8991-68519D0F239A}"/>
              </a:ext>
            </a:extLst>
          </p:cNvPr>
          <p:cNvSpPr txBox="1"/>
          <p:nvPr/>
        </p:nvSpPr>
        <p:spPr>
          <a:xfrm>
            <a:off x="4805456" y="1447668"/>
            <a:ext cx="1236373" cy="4308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價創案</a:t>
            </a:r>
          </a:p>
        </p:txBody>
      </p:sp>
      <p:sp>
        <p:nvSpPr>
          <p:cNvPr id="2" name="矩形: 剪去同側角落 1">
            <a:extLst>
              <a:ext uri="{FF2B5EF4-FFF2-40B4-BE49-F238E27FC236}">
                <a16:creationId xmlns:a16="http://schemas.microsoft.com/office/drawing/2014/main" id="{C06747A3-8112-6DAB-F22A-8A34CE0D3BE0}"/>
              </a:ext>
            </a:extLst>
          </p:cNvPr>
          <p:cNvSpPr/>
          <p:nvPr/>
        </p:nvSpPr>
        <p:spPr>
          <a:xfrm>
            <a:off x="1175035" y="5766579"/>
            <a:ext cx="6019799" cy="780136"/>
          </a:xfrm>
          <a:prstGeom prst="snip2Same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論文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專題研究、產學合作、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IP/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型品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EB128CFC-50C2-E2F4-A45B-0A14008E1DB5}"/>
              </a:ext>
            </a:extLst>
          </p:cNvPr>
          <p:cNvSpPr/>
          <p:nvPr/>
        </p:nvSpPr>
        <p:spPr>
          <a:xfrm>
            <a:off x="6670163" y="2005835"/>
            <a:ext cx="1752600" cy="22047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3000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 2000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375D74E6-AB2F-9789-7F8A-09120144782A}"/>
              </a:ext>
            </a:extLst>
          </p:cNvPr>
          <p:cNvSpPr/>
          <p:nvPr/>
        </p:nvSpPr>
        <p:spPr>
          <a:xfrm>
            <a:off x="7301206" y="3515166"/>
            <a:ext cx="2210580" cy="20825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1500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800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萬為原則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E970105-644A-8B2A-F036-A53CB4F1FA9D}"/>
              </a:ext>
            </a:extLst>
          </p:cNvPr>
          <p:cNvSpPr/>
          <p:nvPr/>
        </p:nvSpPr>
        <p:spPr>
          <a:xfrm>
            <a:off x="7162800" y="2438400"/>
            <a:ext cx="2386031" cy="130473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B4C69E16-5590-54DB-31CD-0210B5819E7C}"/>
              </a:ext>
            </a:extLst>
          </p:cNvPr>
          <p:cNvSpPr/>
          <p:nvPr/>
        </p:nvSpPr>
        <p:spPr>
          <a:xfrm>
            <a:off x="8431739" y="4959845"/>
            <a:ext cx="3372777" cy="116490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D6963C6E-20C4-EEBE-2D37-9DE02B3F02C3}"/>
              </a:ext>
            </a:extLst>
          </p:cNvPr>
          <p:cNvSpPr/>
          <p:nvPr/>
        </p:nvSpPr>
        <p:spPr>
          <a:xfrm>
            <a:off x="8533538" y="5095821"/>
            <a:ext cx="30679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教育部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(U-STAR)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endParaRPr lang="en-US" altLang="zh-TW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(FITI/SPARK)</a:t>
            </a:r>
          </a:p>
          <a:p>
            <a:pPr algn="ctr"/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廠商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產學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041DF4E-950B-ACB2-FF64-76627ADAA5F7}"/>
              </a:ext>
            </a:extLst>
          </p:cNvPr>
          <p:cNvSpPr txBox="1"/>
          <p:nvPr/>
        </p:nvSpPr>
        <p:spPr>
          <a:xfrm>
            <a:off x="9804471" y="2439918"/>
            <a:ext cx="2018776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微軟正黑體" panose="020B0604030504040204" pitchFamily="34" charset="-120"/>
              <a:buChar char="◆"/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10-11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微軟正黑體" panose="020B0604030504040204" pitchFamily="34" charset="-120"/>
              <a:buChar char="◆"/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法人申請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學校新創</a:t>
            </a:r>
            <a:r>
              <a:rPr lang="en-US" altLang="zh-TW" sz="1600" b="1" dirty="0">
                <a:highlight>
                  <a:srgbClr val="80008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en-US" altLang="zh-TW" sz="1600" b="1" dirty="0">
                <a:solidFill>
                  <a:schemeClr val="bg1"/>
                </a:solidFill>
                <a:highlight>
                  <a:srgbClr val="80008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 500</a:t>
            </a:r>
            <a:r>
              <a:rPr lang="zh-TW" altLang="en-US" sz="1600" b="1" dirty="0">
                <a:solidFill>
                  <a:schemeClr val="bg1"/>
                </a:solidFill>
                <a:highlight>
                  <a:srgbClr val="80008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1600" b="1" dirty="0">
              <a:highlight>
                <a:srgbClr val="80008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法人新創</a:t>
            </a:r>
            <a:r>
              <a:rPr lang="en-US" altLang="zh-TW" sz="1600" b="1" dirty="0">
                <a:highlight>
                  <a:srgbClr val="80008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/ </a:t>
            </a:r>
            <a:r>
              <a:rPr lang="en-US" altLang="zh-TW" sz="1600" b="1" dirty="0">
                <a:solidFill>
                  <a:schemeClr val="bg1"/>
                </a:solidFill>
                <a:highlight>
                  <a:srgbClr val="80008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500</a:t>
            </a:r>
            <a:r>
              <a:rPr lang="zh-TW" altLang="en-US" sz="1600" b="1" dirty="0">
                <a:solidFill>
                  <a:schemeClr val="bg1"/>
                </a:solidFill>
                <a:highlight>
                  <a:srgbClr val="80008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萬 </a:t>
            </a:r>
            <a:endParaRPr lang="en-US" altLang="zh-TW" sz="1600" b="1" dirty="0">
              <a:highlight>
                <a:srgbClr val="80008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法人可</a:t>
            </a:r>
            <a:r>
              <a:rPr lang="zh-TW" altLang="en-US" sz="16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分包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給學校團隊至少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30%)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如未達 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 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％者，須提報技術司專案核定</a:t>
            </a: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id="{4E59CEED-CF7F-D7D8-349B-FF6E65BC2DF9}"/>
              </a:ext>
            </a:extLst>
          </p:cNvPr>
          <p:cNvSpPr/>
          <p:nvPr/>
        </p:nvSpPr>
        <p:spPr>
          <a:xfrm>
            <a:off x="9835275" y="1607829"/>
            <a:ext cx="1806510" cy="851003"/>
          </a:xfrm>
          <a:prstGeom prst="roundRect">
            <a:avLst>
              <a:gd name="adj" fmla="val 43264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noFill/>
          </a:ln>
          <a:effectLst>
            <a:outerShdw blurRad="50800" dist="381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62F8A822-F8F7-7C36-7CFF-5C581CD38173}"/>
              </a:ext>
            </a:extLst>
          </p:cNvPr>
          <p:cNvSpPr txBox="1"/>
          <p:nvPr/>
        </p:nvSpPr>
        <p:spPr>
          <a:xfrm>
            <a:off x="10005436" y="1654603"/>
            <a:ext cx="1466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學研合作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創新創業計畫</a:t>
            </a:r>
          </a:p>
        </p:txBody>
      </p:sp>
      <p:sp>
        <p:nvSpPr>
          <p:cNvPr id="5" name="object 53">
            <a:extLst>
              <a:ext uri="{FF2B5EF4-FFF2-40B4-BE49-F238E27FC236}">
                <a16:creationId xmlns:a16="http://schemas.microsoft.com/office/drawing/2014/main" id="{CB3B0EE2-A77E-05AC-8C7B-435F64C9D884}"/>
              </a:ext>
            </a:extLst>
          </p:cNvPr>
          <p:cNvSpPr txBox="1">
            <a:spLocks/>
          </p:cNvSpPr>
          <p:nvPr/>
        </p:nvSpPr>
        <p:spPr>
          <a:xfrm>
            <a:off x="2332427" y="121776"/>
            <a:ext cx="624295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 algn="ctr">
              <a:spcBef>
                <a:spcPts val="95"/>
              </a:spcBef>
            </a:pPr>
            <a:r>
              <a:rPr lang="zh-TW" altLang="en-US" sz="40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政府對學界創業補助</a:t>
            </a:r>
            <a:endParaRPr lang="zh-TW" altLang="en-US" sz="4000" b="1" kern="0" spc="-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箭號: 向下 13">
            <a:extLst>
              <a:ext uri="{FF2B5EF4-FFF2-40B4-BE49-F238E27FC236}">
                <a16:creationId xmlns:a16="http://schemas.microsoft.com/office/drawing/2014/main" id="{F437EEB2-5393-4117-AE96-5838C8A6136D}"/>
              </a:ext>
            </a:extLst>
          </p:cNvPr>
          <p:cNvSpPr/>
          <p:nvPr/>
        </p:nvSpPr>
        <p:spPr>
          <a:xfrm rot="6178769">
            <a:off x="9079752" y="1570661"/>
            <a:ext cx="418281" cy="796316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endParaRPr lang="zh-TW" altLang="en-US" dirty="0"/>
          </a:p>
        </p:txBody>
      </p:sp>
      <p:pic>
        <p:nvPicPr>
          <p:cNvPr id="49" name="圖片 48">
            <a:extLst>
              <a:ext uri="{FF2B5EF4-FFF2-40B4-BE49-F238E27FC236}">
                <a16:creationId xmlns:a16="http://schemas.microsoft.com/office/drawing/2014/main" id="{C0B9DBAD-77E6-47F8-AE06-5AA0663EFC1C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" name="減號 12">
            <a:extLst>
              <a:ext uri="{FF2B5EF4-FFF2-40B4-BE49-F238E27FC236}">
                <a16:creationId xmlns:a16="http://schemas.microsoft.com/office/drawing/2014/main" id="{0FDBA384-9A40-44C0-8885-A59E5B687E67}"/>
              </a:ext>
            </a:extLst>
          </p:cNvPr>
          <p:cNvSpPr/>
          <p:nvPr/>
        </p:nvSpPr>
        <p:spPr>
          <a:xfrm>
            <a:off x="-1447800" y="4120667"/>
            <a:ext cx="152400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4811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47">
            <a:extLst>
              <a:ext uri="{FF2B5EF4-FFF2-40B4-BE49-F238E27FC236}">
                <a16:creationId xmlns:a16="http://schemas.microsoft.com/office/drawing/2014/main" id="{9FA1363D-7205-413F-A946-31CAC2AF466D}"/>
              </a:ext>
            </a:extLst>
          </p:cNvPr>
          <p:cNvSpPr/>
          <p:nvPr/>
        </p:nvSpPr>
        <p:spPr>
          <a:xfrm>
            <a:off x="304800" y="2630181"/>
            <a:ext cx="7491441" cy="949511"/>
          </a:xfrm>
          <a:prstGeom prst="roundRect">
            <a:avLst>
              <a:gd name="adj" fmla="val 9416"/>
            </a:avLst>
          </a:prstGeom>
          <a:solidFill>
            <a:srgbClr val="4E67C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BB92A86-A665-4197-8E1E-80156540D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240" y="254226"/>
            <a:ext cx="10551160" cy="1477328"/>
          </a:xfrm>
        </p:spPr>
        <p:txBody>
          <a:bodyPr/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科研成果創業計畫關係圖</a:t>
            </a:r>
            <a:b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Rounded Rectangle 47">
            <a:extLst>
              <a:ext uri="{FF2B5EF4-FFF2-40B4-BE49-F238E27FC236}">
                <a16:creationId xmlns:a16="http://schemas.microsoft.com/office/drawing/2014/main" id="{0C3AFB98-438F-49F9-B05C-EA5D2DD16E78}"/>
              </a:ext>
            </a:extLst>
          </p:cNvPr>
          <p:cNvSpPr/>
          <p:nvPr/>
        </p:nvSpPr>
        <p:spPr>
          <a:xfrm>
            <a:off x="385267" y="1108736"/>
            <a:ext cx="11403760" cy="1295400"/>
          </a:xfrm>
          <a:prstGeom prst="roundRect">
            <a:avLst>
              <a:gd name="adj" fmla="val 9416"/>
            </a:avLst>
          </a:prstGeom>
          <a:solidFill>
            <a:srgbClr val="5ECC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1D74C9B9-E4DA-42D1-A720-239F9DEA8D91}"/>
              </a:ext>
            </a:extLst>
          </p:cNvPr>
          <p:cNvSpPr txBox="1"/>
          <p:nvPr/>
        </p:nvSpPr>
        <p:spPr>
          <a:xfrm>
            <a:off x="1036374" y="1756436"/>
            <a:ext cx="2603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計辦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國家實驗研究院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02F9B0DB-3C53-4474-80DA-C8A006BE0134}"/>
              </a:ext>
            </a:extLst>
          </p:cNvPr>
          <p:cNvSpPr txBox="1"/>
          <p:nvPr/>
        </p:nvSpPr>
        <p:spPr>
          <a:xfrm>
            <a:off x="4121869" y="1756436"/>
            <a:ext cx="3629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計辦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台北市電腦商業同業公會</a:t>
            </a:r>
          </a:p>
        </p:txBody>
      </p:sp>
      <p:grpSp>
        <p:nvGrpSpPr>
          <p:cNvPr id="39" name="群組 38">
            <a:extLst>
              <a:ext uri="{FF2B5EF4-FFF2-40B4-BE49-F238E27FC236}">
                <a16:creationId xmlns:a16="http://schemas.microsoft.com/office/drawing/2014/main" id="{B3A7074C-06C6-4FB2-8BC9-4946513E9ECF}"/>
              </a:ext>
            </a:extLst>
          </p:cNvPr>
          <p:cNvGrpSpPr/>
          <p:nvPr/>
        </p:nvGrpSpPr>
        <p:grpSpPr>
          <a:xfrm>
            <a:off x="565167" y="1530390"/>
            <a:ext cx="3442079" cy="762000"/>
            <a:chOff x="4114800" y="3276600"/>
            <a:chExt cx="2693965" cy="762000"/>
          </a:xfrm>
        </p:grpSpPr>
        <p:sp>
          <p:nvSpPr>
            <p:cNvPr id="3" name="矩形: 圓角 2">
              <a:extLst>
                <a:ext uri="{FF2B5EF4-FFF2-40B4-BE49-F238E27FC236}">
                  <a16:creationId xmlns:a16="http://schemas.microsoft.com/office/drawing/2014/main" id="{7920A29F-D816-42E1-9BB5-C60A16C79966}"/>
                </a:ext>
              </a:extLst>
            </p:cNvPr>
            <p:cNvSpPr/>
            <p:nvPr/>
          </p:nvSpPr>
          <p:spPr>
            <a:xfrm>
              <a:off x="4114800" y="3276600"/>
              <a:ext cx="2693965" cy="762000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5" name="直線接點 4">
              <a:extLst>
                <a:ext uri="{FF2B5EF4-FFF2-40B4-BE49-F238E27FC236}">
                  <a16:creationId xmlns:a16="http://schemas.microsoft.com/office/drawing/2014/main" id="{0D0CC2A0-EAC1-4607-BCB8-A46F0364491F}"/>
                </a:ext>
              </a:extLst>
            </p:cNvPr>
            <p:cNvCxnSpPr>
              <a:cxnSpLocks/>
            </p:cNvCxnSpPr>
            <p:nvPr/>
          </p:nvCxnSpPr>
          <p:spPr>
            <a:xfrm>
              <a:off x="4356064" y="3276600"/>
              <a:ext cx="2224101" cy="1"/>
            </a:xfrm>
            <a:prstGeom prst="line">
              <a:avLst/>
            </a:prstGeom>
            <a:ln w="28575">
              <a:solidFill>
                <a:srgbClr val="5ECC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6243A4D1-0E3F-40C9-A8DD-DC18F98D64CB}"/>
              </a:ext>
            </a:extLst>
          </p:cNvPr>
          <p:cNvSpPr txBox="1"/>
          <p:nvPr/>
        </p:nvSpPr>
        <p:spPr>
          <a:xfrm>
            <a:off x="1284038" y="1299558"/>
            <a:ext cx="2108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 產學處</a:t>
            </a:r>
          </a:p>
        </p:txBody>
      </p:sp>
      <p:grpSp>
        <p:nvGrpSpPr>
          <p:cNvPr id="46" name="群組 45">
            <a:extLst>
              <a:ext uri="{FF2B5EF4-FFF2-40B4-BE49-F238E27FC236}">
                <a16:creationId xmlns:a16="http://schemas.microsoft.com/office/drawing/2014/main" id="{1FF9A1E9-4AC2-473E-8282-A2C17052F6E6}"/>
              </a:ext>
            </a:extLst>
          </p:cNvPr>
          <p:cNvGrpSpPr/>
          <p:nvPr/>
        </p:nvGrpSpPr>
        <p:grpSpPr>
          <a:xfrm>
            <a:off x="4073303" y="1530390"/>
            <a:ext cx="3726653" cy="762000"/>
            <a:chOff x="4114800" y="3276600"/>
            <a:chExt cx="2693965" cy="762000"/>
          </a:xfrm>
        </p:grpSpPr>
        <p:sp>
          <p:nvSpPr>
            <p:cNvPr id="47" name="矩形: 圓角 46">
              <a:extLst>
                <a:ext uri="{FF2B5EF4-FFF2-40B4-BE49-F238E27FC236}">
                  <a16:creationId xmlns:a16="http://schemas.microsoft.com/office/drawing/2014/main" id="{64FE80B7-B024-49EE-BC83-24AAB8751506}"/>
                </a:ext>
              </a:extLst>
            </p:cNvPr>
            <p:cNvSpPr/>
            <p:nvPr/>
          </p:nvSpPr>
          <p:spPr>
            <a:xfrm>
              <a:off x="4114800" y="3276600"/>
              <a:ext cx="2693965" cy="762000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48" name="直線接點 47">
              <a:extLst>
                <a:ext uri="{FF2B5EF4-FFF2-40B4-BE49-F238E27FC236}">
                  <a16:creationId xmlns:a16="http://schemas.microsoft.com/office/drawing/2014/main" id="{B62A1F95-7654-464E-AD22-391AC8023DA0}"/>
                </a:ext>
              </a:extLst>
            </p:cNvPr>
            <p:cNvCxnSpPr>
              <a:cxnSpLocks/>
            </p:cNvCxnSpPr>
            <p:nvPr/>
          </p:nvCxnSpPr>
          <p:spPr>
            <a:xfrm>
              <a:off x="4356064" y="3276600"/>
              <a:ext cx="2224101" cy="1"/>
            </a:xfrm>
            <a:prstGeom prst="line">
              <a:avLst/>
            </a:prstGeom>
            <a:ln w="28575">
              <a:solidFill>
                <a:srgbClr val="5ECC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FD9C14C6-8193-4CF4-9662-84E3C667A463}"/>
              </a:ext>
            </a:extLst>
          </p:cNvPr>
          <p:cNvSpPr txBox="1"/>
          <p:nvPr/>
        </p:nvSpPr>
        <p:spPr>
          <a:xfrm>
            <a:off x="4574718" y="1299558"/>
            <a:ext cx="2723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 產業技術司</a:t>
            </a:r>
          </a:p>
        </p:txBody>
      </p:sp>
      <p:sp>
        <p:nvSpPr>
          <p:cNvPr id="61" name="Rounded Rectangle 66">
            <a:extLst>
              <a:ext uri="{FF2B5EF4-FFF2-40B4-BE49-F238E27FC236}">
                <a16:creationId xmlns:a16="http://schemas.microsoft.com/office/drawing/2014/main" id="{E5005FF9-0A1D-4F23-AB71-7F411F70E5CF}"/>
              </a:ext>
            </a:extLst>
          </p:cNvPr>
          <p:cNvSpPr/>
          <p:nvPr/>
        </p:nvSpPr>
        <p:spPr>
          <a:xfrm>
            <a:off x="379198" y="4283714"/>
            <a:ext cx="11483172" cy="756902"/>
          </a:xfrm>
          <a:prstGeom prst="roundRect">
            <a:avLst>
              <a:gd name="adj" fmla="val 9416"/>
            </a:avLst>
          </a:prstGeom>
          <a:solidFill>
            <a:srgbClr val="5DCEA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5" name="文字方塊 54">
            <a:extLst>
              <a:ext uri="{FF2B5EF4-FFF2-40B4-BE49-F238E27FC236}">
                <a16:creationId xmlns:a16="http://schemas.microsoft.com/office/drawing/2014/main" id="{C3078D40-6319-47EB-9850-A0F42CB5402A}"/>
              </a:ext>
            </a:extLst>
          </p:cNvPr>
          <p:cNvSpPr txBox="1"/>
          <p:nvPr/>
        </p:nvSpPr>
        <p:spPr>
          <a:xfrm>
            <a:off x="1864757" y="2867564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科創計畫</a:t>
            </a:r>
          </a:p>
        </p:txBody>
      </p:sp>
      <p:sp>
        <p:nvSpPr>
          <p:cNvPr id="57" name="文字方塊 56">
            <a:extLst>
              <a:ext uri="{FF2B5EF4-FFF2-40B4-BE49-F238E27FC236}">
                <a16:creationId xmlns:a16="http://schemas.microsoft.com/office/drawing/2014/main" id="{E3BA7ED7-FEE9-4AEE-9D94-0C5EDBF40EFF}"/>
              </a:ext>
            </a:extLst>
          </p:cNvPr>
          <p:cNvSpPr txBox="1"/>
          <p:nvPr/>
        </p:nvSpPr>
        <p:spPr>
          <a:xfrm>
            <a:off x="5303863" y="287410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價創計畫</a:t>
            </a:r>
          </a:p>
        </p:txBody>
      </p:sp>
      <p:grpSp>
        <p:nvGrpSpPr>
          <p:cNvPr id="76" name="群組 75">
            <a:extLst>
              <a:ext uri="{FF2B5EF4-FFF2-40B4-BE49-F238E27FC236}">
                <a16:creationId xmlns:a16="http://schemas.microsoft.com/office/drawing/2014/main" id="{1F8D9900-C933-4EB3-A4CE-55F9109FD469}"/>
              </a:ext>
            </a:extLst>
          </p:cNvPr>
          <p:cNvGrpSpPr/>
          <p:nvPr/>
        </p:nvGrpSpPr>
        <p:grpSpPr>
          <a:xfrm>
            <a:off x="2145704" y="5394694"/>
            <a:ext cx="9969189" cy="949512"/>
            <a:chOff x="4581526" y="5352121"/>
            <a:chExt cx="2914606" cy="949512"/>
          </a:xfrm>
        </p:grpSpPr>
        <p:sp>
          <p:nvSpPr>
            <p:cNvPr id="62" name="Rounded Rectangle 66">
              <a:extLst>
                <a:ext uri="{FF2B5EF4-FFF2-40B4-BE49-F238E27FC236}">
                  <a16:creationId xmlns:a16="http://schemas.microsoft.com/office/drawing/2014/main" id="{F9859763-7241-47F0-9C58-A74436B95B24}"/>
                </a:ext>
              </a:extLst>
            </p:cNvPr>
            <p:cNvSpPr/>
            <p:nvPr/>
          </p:nvSpPr>
          <p:spPr>
            <a:xfrm>
              <a:off x="4581526" y="5352121"/>
              <a:ext cx="2914606" cy="949512"/>
            </a:xfrm>
            <a:prstGeom prst="roundRect">
              <a:avLst>
                <a:gd name="adj" fmla="val 9416"/>
              </a:avLst>
            </a:prstGeom>
            <a:solidFill>
              <a:srgbClr val="A7EA5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3" name="文字方塊 72">
              <a:extLst>
                <a:ext uri="{FF2B5EF4-FFF2-40B4-BE49-F238E27FC236}">
                  <a16:creationId xmlns:a16="http://schemas.microsoft.com/office/drawing/2014/main" id="{A96E6261-35E4-4D8A-B603-1B78AEB88C3F}"/>
                </a:ext>
              </a:extLst>
            </p:cNvPr>
            <p:cNvSpPr txBox="1"/>
            <p:nvPr/>
          </p:nvSpPr>
          <p:spPr>
            <a:xfrm>
              <a:off x="5414918" y="5477145"/>
              <a:ext cx="128934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清華五校聯盟</a:t>
              </a:r>
            </a:p>
          </p:txBody>
        </p:sp>
        <p:sp>
          <p:nvSpPr>
            <p:cNvPr id="74" name="文字方塊 73">
              <a:extLst>
                <a:ext uri="{FF2B5EF4-FFF2-40B4-BE49-F238E27FC236}">
                  <a16:creationId xmlns:a16="http://schemas.microsoft.com/office/drawing/2014/main" id="{3B1A4066-8333-4758-8D7D-018B6C3C8FBE}"/>
                </a:ext>
              </a:extLst>
            </p:cNvPr>
            <p:cNvSpPr txBox="1"/>
            <p:nvPr/>
          </p:nvSpPr>
          <p:spPr>
            <a:xfrm>
              <a:off x="5556282" y="5861160"/>
              <a:ext cx="9056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老師團隊</a:t>
              </a:r>
            </a:p>
          </p:txBody>
        </p:sp>
      </p:grpSp>
      <p:grpSp>
        <p:nvGrpSpPr>
          <p:cNvPr id="92" name="Group 82">
            <a:extLst>
              <a:ext uri="{FF2B5EF4-FFF2-40B4-BE49-F238E27FC236}">
                <a16:creationId xmlns:a16="http://schemas.microsoft.com/office/drawing/2014/main" id="{83949460-C57A-4895-8975-68D632B1293C}"/>
              </a:ext>
            </a:extLst>
          </p:cNvPr>
          <p:cNvGrpSpPr/>
          <p:nvPr/>
        </p:nvGrpSpPr>
        <p:grpSpPr>
          <a:xfrm>
            <a:off x="150687" y="5074920"/>
            <a:ext cx="1980426" cy="1755948"/>
            <a:chOff x="3200111" y="1305259"/>
            <a:chExt cx="932464" cy="933245"/>
          </a:xfrm>
        </p:grpSpPr>
        <p:grpSp>
          <p:nvGrpSpPr>
            <p:cNvPr id="93" name="Group 129">
              <a:extLst>
                <a:ext uri="{FF2B5EF4-FFF2-40B4-BE49-F238E27FC236}">
                  <a16:creationId xmlns:a16="http://schemas.microsoft.com/office/drawing/2014/main" id="{79CFCF34-6385-4E35-85D4-76FD11174710}"/>
                </a:ext>
              </a:extLst>
            </p:cNvPr>
            <p:cNvGrpSpPr/>
            <p:nvPr/>
          </p:nvGrpSpPr>
          <p:grpSpPr>
            <a:xfrm>
              <a:off x="3200111" y="1305259"/>
              <a:ext cx="932464" cy="933245"/>
              <a:chOff x="2779491" y="2517212"/>
              <a:chExt cx="648499" cy="649042"/>
            </a:xfrm>
          </p:grpSpPr>
          <p:sp>
            <p:nvSpPr>
              <p:cNvPr id="95" name="Oval 70">
                <a:extLst>
                  <a:ext uri="{FF2B5EF4-FFF2-40B4-BE49-F238E27FC236}">
                    <a16:creationId xmlns:a16="http://schemas.microsoft.com/office/drawing/2014/main" id="{EECB454C-A9CF-4A12-83C1-B30955FA9A3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rgbClr val="DCF7BA"/>
              </a:solidFill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3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96" name="Oval 71">
                <a:extLst>
                  <a:ext uri="{FF2B5EF4-FFF2-40B4-BE49-F238E27FC236}">
                    <a16:creationId xmlns:a16="http://schemas.microsoft.com/office/drawing/2014/main" id="{26504BF5-59C3-4B2A-BEEF-DB9A657D4E3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rgbClr val="A7EA52"/>
              </a:solidFill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94" name="Rectangle 79">
              <a:extLst>
                <a:ext uri="{FF2B5EF4-FFF2-40B4-BE49-F238E27FC236}">
                  <a16:creationId xmlns:a16="http://schemas.microsoft.com/office/drawing/2014/main" id="{30F55BC8-52E9-4BE0-BBD5-F9C41D9ED5FE}"/>
                </a:ext>
              </a:extLst>
            </p:cNvPr>
            <p:cNvSpPr/>
            <p:nvPr/>
          </p:nvSpPr>
          <p:spPr>
            <a:xfrm>
              <a:off x="3257962" y="1560764"/>
              <a:ext cx="811516" cy="5398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各校產學中心</a:t>
              </a:r>
              <a:endPara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lvl="0" algn="ctr"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團隊、業師、</a:t>
              </a:r>
              <a:endPara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lvl="0" algn="ctr"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計辦</a:t>
              </a:r>
              <a:endPara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7" name="箭號: 向右 96">
            <a:extLst>
              <a:ext uri="{FF2B5EF4-FFF2-40B4-BE49-F238E27FC236}">
                <a16:creationId xmlns:a16="http://schemas.microsoft.com/office/drawing/2014/main" id="{A3448ED3-B16D-4AE1-8524-D6E74B1B5537}"/>
              </a:ext>
            </a:extLst>
          </p:cNvPr>
          <p:cNvSpPr/>
          <p:nvPr/>
        </p:nvSpPr>
        <p:spPr>
          <a:xfrm>
            <a:off x="1922592" y="5605244"/>
            <a:ext cx="1477545" cy="636107"/>
          </a:xfrm>
          <a:prstGeom prst="rightArrow">
            <a:avLst/>
          </a:prstGeom>
          <a:gradFill flip="none" rotWithShape="1">
            <a:gsLst>
              <a:gs pos="69000">
                <a:schemeClr val="accent6">
                  <a:lumMod val="7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0" name="箭號: 向右 99">
            <a:extLst>
              <a:ext uri="{FF2B5EF4-FFF2-40B4-BE49-F238E27FC236}">
                <a16:creationId xmlns:a16="http://schemas.microsoft.com/office/drawing/2014/main" id="{06A89105-E7D4-4CF5-AA93-D6A3F3780C05}"/>
              </a:ext>
            </a:extLst>
          </p:cNvPr>
          <p:cNvSpPr/>
          <p:nvPr/>
        </p:nvSpPr>
        <p:spPr>
          <a:xfrm rot="5400000" flipH="1">
            <a:off x="7960691" y="4971263"/>
            <a:ext cx="849618" cy="581909"/>
          </a:xfrm>
          <a:prstGeom prst="rightArrow">
            <a:avLst/>
          </a:prstGeom>
          <a:gradFill flip="none" rotWithShape="1">
            <a:gsLst>
              <a:gs pos="69000">
                <a:schemeClr val="accent6">
                  <a:lumMod val="7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3" name="箭號: 向右 102">
            <a:extLst>
              <a:ext uri="{FF2B5EF4-FFF2-40B4-BE49-F238E27FC236}">
                <a16:creationId xmlns:a16="http://schemas.microsoft.com/office/drawing/2014/main" id="{81389165-50E1-4A49-83EC-DCA09366164D}"/>
              </a:ext>
            </a:extLst>
          </p:cNvPr>
          <p:cNvSpPr/>
          <p:nvPr/>
        </p:nvSpPr>
        <p:spPr>
          <a:xfrm rot="16200000" flipH="1" flipV="1">
            <a:off x="2701137" y="4786626"/>
            <a:ext cx="849618" cy="581909"/>
          </a:xfrm>
          <a:prstGeom prst="rightArrow">
            <a:avLst/>
          </a:prstGeom>
          <a:gradFill flip="none" rotWithShape="1">
            <a:gsLst>
              <a:gs pos="69000">
                <a:schemeClr val="accent6">
                  <a:lumMod val="7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4" name="箭號: 向右 103">
            <a:extLst>
              <a:ext uri="{FF2B5EF4-FFF2-40B4-BE49-F238E27FC236}">
                <a16:creationId xmlns:a16="http://schemas.microsoft.com/office/drawing/2014/main" id="{84D32CD8-EF5B-4243-8799-7110C552F570}"/>
              </a:ext>
            </a:extLst>
          </p:cNvPr>
          <p:cNvSpPr/>
          <p:nvPr/>
        </p:nvSpPr>
        <p:spPr>
          <a:xfrm rot="5400000" flipH="1">
            <a:off x="6245375" y="3012040"/>
            <a:ext cx="2251531" cy="581909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送件</a:t>
            </a:r>
          </a:p>
        </p:txBody>
      </p:sp>
      <p:sp>
        <p:nvSpPr>
          <p:cNvPr id="50" name="箭號: 向右 49">
            <a:extLst>
              <a:ext uri="{FF2B5EF4-FFF2-40B4-BE49-F238E27FC236}">
                <a16:creationId xmlns:a16="http://schemas.microsoft.com/office/drawing/2014/main" id="{D84F4C93-F2A4-43C4-8BE0-ADACAF4F022C}"/>
              </a:ext>
            </a:extLst>
          </p:cNvPr>
          <p:cNvSpPr/>
          <p:nvPr/>
        </p:nvSpPr>
        <p:spPr>
          <a:xfrm rot="5400000" flipH="1">
            <a:off x="580825" y="2938590"/>
            <a:ext cx="2378374" cy="581909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送件</a:t>
            </a:r>
          </a:p>
        </p:txBody>
      </p:sp>
      <p:sp>
        <p:nvSpPr>
          <p:cNvPr id="53" name="箭號: 向右 52">
            <a:extLst>
              <a:ext uri="{FF2B5EF4-FFF2-40B4-BE49-F238E27FC236}">
                <a16:creationId xmlns:a16="http://schemas.microsoft.com/office/drawing/2014/main" id="{968C4DAF-126E-4619-A232-953CA9D814D5}"/>
              </a:ext>
            </a:extLst>
          </p:cNvPr>
          <p:cNvSpPr/>
          <p:nvPr/>
        </p:nvSpPr>
        <p:spPr>
          <a:xfrm rot="16200000" flipH="1" flipV="1">
            <a:off x="2116292" y="3534706"/>
            <a:ext cx="3338228" cy="581909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經費補助</a:t>
            </a:r>
          </a:p>
        </p:txBody>
      </p:sp>
      <p:sp>
        <p:nvSpPr>
          <p:cNvPr id="60" name="箭號: 向右 59">
            <a:extLst>
              <a:ext uri="{FF2B5EF4-FFF2-40B4-BE49-F238E27FC236}">
                <a16:creationId xmlns:a16="http://schemas.microsoft.com/office/drawing/2014/main" id="{62604A00-1BE7-45F7-AEE5-C85D1916F006}"/>
              </a:ext>
            </a:extLst>
          </p:cNvPr>
          <p:cNvSpPr/>
          <p:nvPr/>
        </p:nvSpPr>
        <p:spPr>
          <a:xfrm rot="16200000" flipH="1" flipV="1">
            <a:off x="3266244" y="3534707"/>
            <a:ext cx="3338228" cy="581909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經費補助</a:t>
            </a:r>
          </a:p>
        </p:txBody>
      </p:sp>
      <p:sp>
        <p:nvSpPr>
          <p:cNvPr id="63" name="文字方塊 62">
            <a:extLst>
              <a:ext uri="{FF2B5EF4-FFF2-40B4-BE49-F238E27FC236}">
                <a16:creationId xmlns:a16="http://schemas.microsoft.com/office/drawing/2014/main" id="{D9E6497A-D48B-43F2-B7D3-EEFFE0FF1BB3}"/>
              </a:ext>
            </a:extLst>
          </p:cNvPr>
          <p:cNvSpPr txBox="1"/>
          <p:nvPr/>
        </p:nvSpPr>
        <p:spPr>
          <a:xfrm>
            <a:off x="4704743" y="4275035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0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國際產學營運總中心</a:t>
            </a:r>
          </a:p>
        </p:txBody>
      </p:sp>
      <p:sp>
        <p:nvSpPr>
          <p:cNvPr id="64" name="文字方塊 63">
            <a:extLst>
              <a:ext uri="{FF2B5EF4-FFF2-40B4-BE49-F238E27FC236}">
                <a16:creationId xmlns:a16="http://schemas.microsoft.com/office/drawing/2014/main" id="{36E4CCCF-E99F-44BE-AF42-AD2F18E8C910}"/>
              </a:ext>
            </a:extLst>
          </p:cNvPr>
          <p:cNvSpPr txBox="1"/>
          <p:nvPr/>
        </p:nvSpPr>
        <p:spPr>
          <a:xfrm>
            <a:off x="4521199" y="4675145"/>
            <a:ext cx="28600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0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清華五校聯盟</a:t>
            </a:r>
            <a:r>
              <a:rPr lang="en-US" altLang="zh-TW" sz="20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科創平台</a:t>
            </a:r>
          </a:p>
        </p:txBody>
      </p:sp>
      <p:grpSp>
        <p:nvGrpSpPr>
          <p:cNvPr id="52" name="群組 51">
            <a:extLst>
              <a:ext uri="{FF2B5EF4-FFF2-40B4-BE49-F238E27FC236}">
                <a16:creationId xmlns:a16="http://schemas.microsoft.com/office/drawing/2014/main" id="{1B19E866-1155-47FC-A5BB-57AD46641A95}"/>
              </a:ext>
            </a:extLst>
          </p:cNvPr>
          <p:cNvGrpSpPr/>
          <p:nvPr/>
        </p:nvGrpSpPr>
        <p:grpSpPr>
          <a:xfrm>
            <a:off x="7866584" y="1505426"/>
            <a:ext cx="3726653" cy="762000"/>
            <a:chOff x="4114800" y="3276600"/>
            <a:chExt cx="2693965" cy="762000"/>
          </a:xfrm>
        </p:grpSpPr>
        <p:sp>
          <p:nvSpPr>
            <p:cNvPr id="54" name="矩形: 圓角 53">
              <a:extLst>
                <a:ext uri="{FF2B5EF4-FFF2-40B4-BE49-F238E27FC236}">
                  <a16:creationId xmlns:a16="http://schemas.microsoft.com/office/drawing/2014/main" id="{FDE177B5-8260-40A7-A6D0-FD7B76A2DBB4}"/>
                </a:ext>
              </a:extLst>
            </p:cNvPr>
            <p:cNvSpPr/>
            <p:nvPr/>
          </p:nvSpPr>
          <p:spPr>
            <a:xfrm>
              <a:off x="4114800" y="3276600"/>
              <a:ext cx="2693965" cy="762000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56" name="直線接點 55">
              <a:extLst>
                <a:ext uri="{FF2B5EF4-FFF2-40B4-BE49-F238E27FC236}">
                  <a16:creationId xmlns:a16="http://schemas.microsoft.com/office/drawing/2014/main" id="{AFE607B6-6E51-4925-BEBD-70AFA56B355A}"/>
                </a:ext>
              </a:extLst>
            </p:cNvPr>
            <p:cNvCxnSpPr>
              <a:cxnSpLocks/>
            </p:cNvCxnSpPr>
            <p:nvPr/>
          </p:nvCxnSpPr>
          <p:spPr>
            <a:xfrm>
              <a:off x="4356064" y="3276600"/>
              <a:ext cx="2224101" cy="1"/>
            </a:xfrm>
            <a:prstGeom prst="line">
              <a:avLst/>
            </a:prstGeom>
            <a:ln w="28575">
              <a:solidFill>
                <a:srgbClr val="5ECC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文字方塊 64">
            <a:extLst>
              <a:ext uri="{FF2B5EF4-FFF2-40B4-BE49-F238E27FC236}">
                <a16:creationId xmlns:a16="http://schemas.microsoft.com/office/drawing/2014/main" id="{47A2446F-75A4-4C42-A57F-1D9EAAB66888}"/>
              </a:ext>
            </a:extLst>
          </p:cNvPr>
          <p:cNvSpPr txBox="1"/>
          <p:nvPr/>
        </p:nvSpPr>
        <p:spPr>
          <a:xfrm>
            <a:off x="8408809" y="1749387"/>
            <a:ext cx="2603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計辦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工業技術研究院</a:t>
            </a:r>
          </a:p>
        </p:txBody>
      </p:sp>
      <p:sp>
        <p:nvSpPr>
          <p:cNvPr id="66" name="文字方塊 65">
            <a:extLst>
              <a:ext uri="{FF2B5EF4-FFF2-40B4-BE49-F238E27FC236}">
                <a16:creationId xmlns:a16="http://schemas.microsoft.com/office/drawing/2014/main" id="{B1ED0507-1224-461B-836F-6F8FF0B84D3B}"/>
              </a:ext>
            </a:extLst>
          </p:cNvPr>
          <p:cNvSpPr txBox="1"/>
          <p:nvPr/>
        </p:nvSpPr>
        <p:spPr>
          <a:xfrm>
            <a:off x="8379404" y="1320530"/>
            <a:ext cx="2723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 產業技術司</a:t>
            </a:r>
          </a:p>
        </p:txBody>
      </p:sp>
      <p:sp>
        <p:nvSpPr>
          <p:cNvPr id="67" name="Rounded Rectangle 47">
            <a:extLst>
              <a:ext uri="{FF2B5EF4-FFF2-40B4-BE49-F238E27FC236}">
                <a16:creationId xmlns:a16="http://schemas.microsoft.com/office/drawing/2014/main" id="{DCCA0A31-1D6C-4522-8C2B-F87F13E831CA}"/>
              </a:ext>
            </a:extLst>
          </p:cNvPr>
          <p:cNvSpPr/>
          <p:nvPr/>
        </p:nvSpPr>
        <p:spPr>
          <a:xfrm>
            <a:off x="7899748" y="2598965"/>
            <a:ext cx="3964573" cy="949511"/>
          </a:xfrm>
          <a:prstGeom prst="roundRect">
            <a:avLst>
              <a:gd name="adj" fmla="val 9416"/>
            </a:avLst>
          </a:prstGeom>
          <a:solidFill>
            <a:srgbClr val="4E67C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文字方塊 67">
            <a:extLst>
              <a:ext uri="{FF2B5EF4-FFF2-40B4-BE49-F238E27FC236}">
                <a16:creationId xmlns:a16="http://schemas.microsoft.com/office/drawing/2014/main" id="{F7DC321A-A14A-4968-89AB-94B0E7138290}"/>
              </a:ext>
            </a:extLst>
          </p:cNvPr>
          <p:cNvSpPr txBox="1"/>
          <p:nvPr/>
        </p:nvSpPr>
        <p:spPr>
          <a:xfrm>
            <a:off x="8500305" y="263223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學研合作</a:t>
            </a:r>
            <a:endParaRPr lang="en-US" altLang="zh-TW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創新創業計畫</a:t>
            </a:r>
          </a:p>
        </p:txBody>
      </p:sp>
      <p:sp>
        <p:nvSpPr>
          <p:cNvPr id="69" name="Rounded Rectangle 66">
            <a:extLst>
              <a:ext uri="{FF2B5EF4-FFF2-40B4-BE49-F238E27FC236}">
                <a16:creationId xmlns:a16="http://schemas.microsoft.com/office/drawing/2014/main" id="{3F13F8FF-6AC2-4B0A-99AE-C5110E9CA16B}"/>
              </a:ext>
            </a:extLst>
          </p:cNvPr>
          <p:cNvSpPr/>
          <p:nvPr/>
        </p:nvSpPr>
        <p:spPr>
          <a:xfrm>
            <a:off x="7899748" y="3639305"/>
            <a:ext cx="3964574" cy="481395"/>
          </a:xfrm>
          <a:prstGeom prst="roundRect">
            <a:avLst>
              <a:gd name="adj" fmla="val 9416"/>
            </a:avLst>
          </a:prstGeom>
          <a:solidFill>
            <a:schemeClr val="accent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文字方塊 69">
            <a:extLst>
              <a:ext uri="{FF2B5EF4-FFF2-40B4-BE49-F238E27FC236}">
                <a16:creationId xmlns:a16="http://schemas.microsoft.com/office/drawing/2014/main" id="{D8F67E3F-1CD1-48FD-B713-1370BF16FB66}"/>
              </a:ext>
            </a:extLst>
          </p:cNvPr>
          <p:cNvSpPr txBox="1"/>
          <p:nvPr/>
        </p:nvSpPr>
        <p:spPr>
          <a:xfrm>
            <a:off x="9160619" y="36838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0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六大法人</a:t>
            </a:r>
          </a:p>
        </p:txBody>
      </p:sp>
      <p:sp>
        <p:nvSpPr>
          <p:cNvPr id="81" name="箭號: 向右 80">
            <a:extLst>
              <a:ext uri="{FF2B5EF4-FFF2-40B4-BE49-F238E27FC236}">
                <a16:creationId xmlns:a16="http://schemas.microsoft.com/office/drawing/2014/main" id="{8DE05760-EE5C-45D4-80FD-05D69B1CF857}"/>
              </a:ext>
            </a:extLst>
          </p:cNvPr>
          <p:cNvSpPr/>
          <p:nvPr/>
        </p:nvSpPr>
        <p:spPr>
          <a:xfrm rot="5400000" flipH="1">
            <a:off x="7395884" y="2762137"/>
            <a:ext cx="1793091" cy="581909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送件</a:t>
            </a:r>
          </a:p>
        </p:txBody>
      </p:sp>
      <p:sp>
        <p:nvSpPr>
          <p:cNvPr id="87" name="箭號: 向右 86">
            <a:extLst>
              <a:ext uri="{FF2B5EF4-FFF2-40B4-BE49-F238E27FC236}">
                <a16:creationId xmlns:a16="http://schemas.microsoft.com/office/drawing/2014/main" id="{8D6C7336-087C-40D2-99AA-B89B0F893B46}"/>
              </a:ext>
            </a:extLst>
          </p:cNvPr>
          <p:cNvSpPr/>
          <p:nvPr/>
        </p:nvSpPr>
        <p:spPr>
          <a:xfrm rot="5400000" flipH="1">
            <a:off x="8328036" y="4525941"/>
            <a:ext cx="1576694" cy="58190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箭號: 向右 87">
            <a:extLst>
              <a:ext uri="{FF2B5EF4-FFF2-40B4-BE49-F238E27FC236}">
                <a16:creationId xmlns:a16="http://schemas.microsoft.com/office/drawing/2014/main" id="{9155FC5A-AFB0-4E69-B81A-E5199BDE361D}"/>
              </a:ext>
            </a:extLst>
          </p:cNvPr>
          <p:cNvSpPr/>
          <p:nvPr/>
        </p:nvSpPr>
        <p:spPr>
          <a:xfrm rot="16200000" flipH="1" flipV="1">
            <a:off x="9879629" y="2757590"/>
            <a:ext cx="1675311" cy="581909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經費補助</a:t>
            </a:r>
          </a:p>
        </p:txBody>
      </p:sp>
      <p:sp>
        <p:nvSpPr>
          <p:cNvPr id="89" name="箭號: 向右 88">
            <a:extLst>
              <a:ext uri="{FF2B5EF4-FFF2-40B4-BE49-F238E27FC236}">
                <a16:creationId xmlns:a16="http://schemas.microsoft.com/office/drawing/2014/main" id="{8B146AE8-6A20-47A6-927C-F215B03E44C2}"/>
              </a:ext>
            </a:extLst>
          </p:cNvPr>
          <p:cNvSpPr/>
          <p:nvPr/>
        </p:nvSpPr>
        <p:spPr>
          <a:xfrm rot="16200000" flipH="1" flipV="1">
            <a:off x="9858980" y="4718619"/>
            <a:ext cx="1840212" cy="492434"/>
          </a:xfrm>
          <a:prstGeom prst="rightArrow">
            <a:avLst/>
          </a:prstGeom>
          <a:gradFill flip="none" rotWithShape="1">
            <a:gsLst>
              <a:gs pos="69000">
                <a:srgbClr val="FF0066"/>
              </a:gs>
              <a:gs pos="0">
                <a:schemeClr val="accent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與法人協商分包</a:t>
            </a:r>
          </a:p>
        </p:txBody>
      </p:sp>
      <p:grpSp>
        <p:nvGrpSpPr>
          <p:cNvPr id="99" name="群組 98">
            <a:extLst>
              <a:ext uri="{FF2B5EF4-FFF2-40B4-BE49-F238E27FC236}">
                <a16:creationId xmlns:a16="http://schemas.microsoft.com/office/drawing/2014/main" id="{680D3036-DEDC-4B1F-9609-73E9EE2C7EEC}"/>
              </a:ext>
            </a:extLst>
          </p:cNvPr>
          <p:cNvGrpSpPr/>
          <p:nvPr/>
        </p:nvGrpSpPr>
        <p:grpSpPr>
          <a:xfrm>
            <a:off x="9051606" y="4377861"/>
            <a:ext cx="1479184" cy="646331"/>
            <a:chOff x="2813595" y="2752623"/>
            <a:chExt cx="1992667" cy="575440"/>
          </a:xfrm>
        </p:grpSpPr>
        <p:sp>
          <p:nvSpPr>
            <p:cNvPr id="101" name="矩形: 圓角 100">
              <a:extLst>
                <a:ext uri="{FF2B5EF4-FFF2-40B4-BE49-F238E27FC236}">
                  <a16:creationId xmlns:a16="http://schemas.microsoft.com/office/drawing/2014/main" id="{B5C8466F-E639-4C03-A256-1BECBB2015CB}"/>
                </a:ext>
              </a:extLst>
            </p:cNvPr>
            <p:cNvSpPr/>
            <p:nvPr/>
          </p:nvSpPr>
          <p:spPr>
            <a:xfrm>
              <a:off x="2881804" y="2799195"/>
              <a:ext cx="1821316" cy="44983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2" name="文字方塊 101">
              <a:extLst>
                <a:ext uri="{FF2B5EF4-FFF2-40B4-BE49-F238E27FC236}">
                  <a16:creationId xmlns:a16="http://schemas.microsoft.com/office/drawing/2014/main" id="{09259D23-2095-4E1B-83CD-7FF453C7E414}"/>
                </a:ext>
              </a:extLst>
            </p:cNvPr>
            <p:cNvSpPr txBox="1"/>
            <p:nvPr/>
          </p:nvSpPr>
          <p:spPr>
            <a:xfrm>
              <a:off x="2813595" y="2752623"/>
              <a:ext cx="1992667" cy="575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清華平台推薦，</a:t>
              </a:r>
              <a:endPara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計辦、清華平台協助媒合法人</a:t>
              </a:r>
            </a:p>
          </p:txBody>
        </p:sp>
      </p:grpSp>
      <p:pic>
        <p:nvPicPr>
          <p:cNvPr id="58" name="圖片 57">
            <a:extLst>
              <a:ext uri="{FF2B5EF4-FFF2-40B4-BE49-F238E27FC236}">
                <a16:creationId xmlns:a16="http://schemas.microsoft.com/office/drawing/2014/main" id="{567FE06E-E194-458E-BE41-E5FC3701B23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207" y="3931"/>
            <a:ext cx="1820793" cy="68367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28016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533400" y="2133600"/>
            <a:ext cx="277241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spcBef>
                <a:spcPts val="105"/>
              </a:spcBef>
            </a:pPr>
            <a:r>
              <a:rPr sz="3200" spc="5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CONTENTS</a:t>
            </a:r>
            <a:endParaRPr sz="3200" dirty="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pPr marL="38100">
                <a:lnSpc>
                  <a:spcPts val="835"/>
                </a:lnSpc>
              </a:pPr>
              <a:t>8</a:t>
            </a:fld>
            <a:endParaRPr spc="-5" dirty="0"/>
          </a:p>
        </p:txBody>
      </p:sp>
      <p:sp>
        <p:nvSpPr>
          <p:cNvPr id="11" name="object 11"/>
          <p:cNvSpPr txBox="1"/>
          <p:nvPr/>
        </p:nvSpPr>
        <p:spPr>
          <a:xfrm>
            <a:off x="4946651" y="3150998"/>
            <a:ext cx="5570855" cy="7414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>
              <a:lnSpc>
                <a:spcPct val="150100"/>
              </a:lnSpc>
              <a:spcBef>
                <a:spcPts val="95"/>
              </a:spcBef>
              <a:tabLst>
                <a:tab pos="528320" algn="l"/>
              </a:tabLst>
            </a:pP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4DB31834-B87E-456F-8A8B-E1989D941A31}"/>
              </a:ext>
            </a:extLst>
          </p:cNvPr>
          <p:cNvSpPr txBox="1">
            <a:spLocks/>
          </p:cNvSpPr>
          <p:nvPr/>
        </p:nvSpPr>
        <p:spPr>
          <a:xfrm>
            <a:off x="4267200" y="533400"/>
            <a:ext cx="5570537" cy="59830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514350" marR="5080" indent="-514350">
              <a:buAutoNum type="arabicPeriod"/>
            </a:pP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創新創業計畫綜合簡介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國科會科研創業計畫介紹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2.1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申請資格</a:t>
            </a:r>
            <a:b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2.2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審查流程</a:t>
            </a:r>
            <a:b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2.3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結案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  <a:p>
            <a:pPr marR="5080"/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清華科產平台服務規劃</a:t>
            </a: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經驗分享與</a:t>
            </a: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 &amp; A</a:t>
            </a:r>
            <a:b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zh-TW" altLang="en-US" sz="36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6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085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 txBox="1">
            <a:spLocks noGrp="1"/>
          </p:cNvSpPr>
          <p:nvPr>
            <p:ph type="title"/>
          </p:nvPr>
        </p:nvSpPr>
        <p:spPr>
          <a:xfrm>
            <a:off x="1436747" y="163318"/>
            <a:ext cx="10003306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zh-TW" altLang="en-US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</a:t>
            </a:r>
            <a:r>
              <a:rPr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徵</a:t>
            </a:r>
            <a:r>
              <a:rPr lang="zh-TW" altLang="en-US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案及</a:t>
            </a:r>
            <a:r>
              <a:rPr sz="3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審查</a:t>
            </a:r>
            <a:r>
              <a:rPr lang="zh-TW" altLang="en-US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流程</a:t>
            </a:r>
            <a:r>
              <a:rPr lang="en-US" altLang="zh-TW" sz="20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半年一期</a:t>
            </a:r>
            <a:r>
              <a:rPr lang="zh-TW" altLang="en-US" sz="20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，以計辦公布為準</a:t>
            </a:r>
            <a:r>
              <a:rPr lang="en-US" altLang="zh-TW" sz="20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sz="2000" b="1" spc="-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8" name="object 6">
            <a:extLst>
              <a:ext uri="{FF2B5EF4-FFF2-40B4-BE49-F238E27FC236}">
                <a16:creationId xmlns:a16="http://schemas.microsoft.com/office/drawing/2014/main" id="{5329EAFD-6B73-42ED-94CA-D3D6CB9F6D69}"/>
              </a:ext>
            </a:extLst>
          </p:cNvPr>
          <p:cNvGrpSpPr/>
          <p:nvPr/>
        </p:nvGrpSpPr>
        <p:grpSpPr>
          <a:xfrm>
            <a:off x="2286929" y="1669419"/>
            <a:ext cx="6990715" cy="4807204"/>
            <a:chOff x="2275332" y="1264919"/>
            <a:chExt cx="6990715" cy="4807204"/>
          </a:xfrm>
        </p:grpSpPr>
        <p:sp>
          <p:nvSpPr>
            <p:cNvPr id="69" name="object 7">
              <a:extLst>
                <a:ext uri="{FF2B5EF4-FFF2-40B4-BE49-F238E27FC236}">
                  <a16:creationId xmlns:a16="http://schemas.microsoft.com/office/drawing/2014/main" id="{ED0BE802-F5C7-46BC-B7C0-7D71768BB8D9}"/>
                </a:ext>
              </a:extLst>
            </p:cNvPr>
            <p:cNvSpPr/>
            <p:nvPr/>
          </p:nvSpPr>
          <p:spPr>
            <a:xfrm>
              <a:off x="2287524" y="4251959"/>
              <a:ext cx="981710" cy="788035"/>
            </a:xfrm>
            <a:custGeom>
              <a:avLst/>
              <a:gdLst/>
              <a:ahLst/>
              <a:cxnLst/>
              <a:rect l="l" t="t" r="r" b="b"/>
              <a:pathLst>
                <a:path w="981710" h="788035">
                  <a:moveTo>
                    <a:pt x="981455" y="0"/>
                  </a:moveTo>
                  <a:lnTo>
                    <a:pt x="0" y="0"/>
                  </a:lnTo>
                  <a:lnTo>
                    <a:pt x="0" y="787907"/>
                  </a:lnTo>
                  <a:lnTo>
                    <a:pt x="981455" y="787907"/>
                  </a:lnTo>
                  <a:lnTo>
                    <a:pt x="981455" y="0"/>
                  </a:lnTo>
                  <a:close/>
                </a:path>
              </a:pathLst>
            </a:custGeom>
            <a:solidFill>
              <a:srgbClr val="F1F1F1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0" name="object 8">
              <a:extLst>
                <a:ext uri="{FF2B5EF4-FFF2-40B4-BE49-F238E27FC236}">
                  <a16:creationId xmlns:a16="http://schemas.microsoft.com/office/drawing/2014/main" id="{59AF5E02-3CF5-405C-ABE4-685828598236}"/>
                </a:ext>
              </a:extLst>
            </p:cNvPr>
            <p:cNvSpPr/>
            <p:nvPr/>
          </p:nvSpPr>
          <p:spPr>
            <a:xfrm>
              <a:off x="4171188" y="4169663"/>
              <a:ext cx="3138170" cy="1902460"/>
            </a:xfrm>
            <a:custGeom>
              <a:avLst/>
              <a:gdLst/>
              <a:ahLst/>
              <a:cxnLst/>
              <a:rect l="l" t="t" r="r" b="b"/>
              <a:pathLst>
                <a:path w="3138170" h="1902460">
                  <a:moveTo>
                    <a:pt x="3137916" y="0"/>
                  </a:moveTo>
                  <a:lnTo>
                    <a:pt x="0" y="0"/>
                  </a:lnTo>
                  <a:lnTo>
                    <a:pt x="1276223" y="1901952"/>
                  </a:lnTo>
                  <a:lnTo>
                    <a:pt x="1861692" y="1901952"/>
                  </a:lnTo>
                  <a:lnTo>
                    <a:pt x="3137916" y="0"/>
                  </a:lnTo>
                  <a:close/>
                </a:path>
              </a:pathLst>
            </a:custGeom>
            <a:solidFill>
              <a:srgbClr val="DEEBF7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1" name="object 9">
              <a:extLst>
                <a:ext uri="{FF2B5EF4-FFF2-40B4-BE49-F238E27FC236}">
                  <a16:creationId xmlns:a16="http://schemas.microsoft.com/office/drawing/2014/main" id="{FB5F2C3D-E17A-4064-9BEC-469924FE4B00}"/>
                </a:ext>
              </a:extLst>
            </p:cNvPr>
            <p:cNvSpPr/>
            <p:nvPr/>
          </p:nvSpPr>
          <p:spPr>
            <a:xfrm>
              <a:off x="2973324" y="2356103"/>
              <a:ext cx="5556885" cy="1803400"/>
            </a:xfrm>
            <a:custGeom>
              <a:avLst/>
              <a:gdLst/>
              <a:ahLst/>
              <a:cxnLst/>
              <a:rect l="l" t="t" r="r" b="b"/>
              <a:pathLst>
                <a:path w="5556884" h="1803400">
                  <a:moveTo>
                    <a:pt x="5556504" y="0"/>
                  </a:moveTo>
                  <a:lnTo>
                    <a:pt x="0" y="0"/>
                  </a:lnTo>
                  <a:lnTo>
                    <a:pt x="1209675" y="1802892"/>
                  </a:lnTo>
                  <a:lnTo>
                    <a:pt x="4346829" y="1802892"/>
                  </a:lnTo>
                  <a:lnTo>
                    <a:pt x="5556504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2" name="object 10">
              <a:extLst>
                <a:ext uri="{FF2B5EF4-FFF2-40B4-BE49-F238E27FC236}">
                  <a16:creationId xmlns:a16="http://schemas.microsoft.com/office/drawing/2014/main" id="{21FDBC60-5B1B-4012-AB1E-C36DF9513528}"/>
                </a:ext>
              </a:extLst>
            </p:cNvPr>
            <p:cNvSpPr/>
            <p:nvPr/>
          </p:nvSpPr>
          <p:spPr>
            <a:xfrm>
              <a:off x="2275332" y="1264919"/>
              <a:ext cx="6990715" cy="1069975"/>
            </a:xfrm>
            <a:custGeom>
              <a:avLst/>
              <a:gdLst/>
              <a:ahLst/>
              <a:cxnLst/>
              <a:rect l="l" t="t" r="r" b="b"/>
              <a:pathLst>
                <a:path w="6990715" h="1069975">
                  <a:moveTo>
                    <a:pt x="6990588" y="0"/>
                  </a:moveTo>
                  <a:lnTo>
                    <a:pt x="0" y="0"/>
                  </a:lnTo>
                  <a:lnTo>
                    <a:pt x="717804" y="1069847"/>
                  </a:lnTo>
                  <a:lnTo>
                    <a:pt x="6272784" y="1069847"/>
                  </a:lnTo>
                  <a:lnTo>
                    <a:pt x="6990588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3" name="object 11">
            <a:extLst>
              <a:ext uri="{FF2B5EF4-FFF2-40B4-BE49-F238E27FC236}">
                <a16:creationId xmlns:a16="http://schemas.microsoft.com/office/drawing/2014/main" id="{C0754F0E-F33B-4C1D-B754-15FFBC8F1289}"/>
              </a:ext>
            </a:extLst>
          </p:cNvPr>
          <p:cNvSpPr txBox="1"/>
          <p:nvPr/>
        </p:nvSpPr>
        <p:spPr>
          <a:xfrm>
            <a:off x="1093062" y="1042508"/>
            <a:ext cx="4850538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 err="1"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各校探勘育成</a:t>
            </a:r>
            <a:r>
              <a:rPr lang="zh-TW" altLang="en-US" sz="2000" b="1" dirty="0"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2000" b="1" dirty="0" err="1"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潛力案源</a:t>
            </a:r>
            <a:r>
              <a:rPr lang="en-US" altLang="zh-TW" sz="2000" b="1" dirty="0"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lang="zh-TW" altLang="en-US" sz="2000" b="1" dirty="0"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全年徵案</a:t>
            </a:r>
            <a:r>
              <a:rPr lang="en-US" altLang="zh-TW" sz="2000" b="1" dirty="0"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</a:t>
            </a:r>
            <a:endParaRPr sz="2000" dirty="0">
              <a:highlight>
                <a:srgbClr val="FCBD24"/>
              </a:highlight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74" name="object 12">
            <a:extLst>
              <a:ext uri="{FF2B5EF4-FFF2-40B4-BE49-F238E27FC236}">
                <a16:creationId xmlns:a16="http://schemas.microsoft.com/office/drawing/2014/main" id="{FF4CB1EE-EFAC-4EE5-8734-06C4DEA34D5B}"/>
              </a:ext>
            </a:extLst>
          </p:cNvPr>
          <p:cNvSpPr txBox="1"/>
          <p:nvPr/>
        </p:nvSpPr>
        <p:spPr>
          <a:xfrm>
            <a:off x="3368421" y="4985385"/>
            <a:ext cx="3357245" cy="8957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0320">
              <a:lnSpc>
                <a:spcPct val="153000"/>
              </a:lnSpc>
              <a:spcBef>
                <a:spcPts val="100"/>
              </a:spcBef>
            </a:pPr>
            <a:r>
              <a:rPr sz="2000" b="1" dirty="0">
                <a:solidFill>
                  <a:srgbClr val="00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選拔潛力個案完成商業</a:t>
            </a:r>
            <a:r>
              <a:rPr sz="2000" b="1" spc="-10" dirty="0">
                <a:solidFill>
                  <a:srgbClr val="00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化</a:t>
            </a:r>
            <a:r>
              <a:rPr sz="2000" b="1" dirty="0">
                <a:solidFill>
                  <a:srgbClr val="00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進程 </a:t>
            </a:r>
            <a:r>
              <a:rPr sz="2000" b="1" dirty="0">
                <a:solidFill>
                  <a:srgbClr val="3338F8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挹注高成長潛力個案重</a:t>
            </a:r>
            <a:r>
              <a:rPr sz="2000" b="1" spc="-15" dirty="0">
                <a:solidFill>
                  <a:srgbClr val="3338F8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點</a:t>
            </a:r>
            <a:r>
              <a:rPr sz="2000" b="1" dirty="0">
                <a:solidFill>
                  <a:srgbClr val="3338F8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加速</a:t>
            </a:r>
            <a:endParaRPr sz="20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79" name="object 17">
            <a:extLst>
              <a:ext uri="{FF2B5EF4-FFF2-40B4-BE49-F238E27FC236}">
                <a16:creationId xmlns:a16="http://schemas.microsoft.com/office/drawing/2014/main" id="{B25B9043-6DD3-441B-840E-01E0843E691D}"/>
              </a:ext>
            </a:extLst>
          </p:cNvPr>
          <p:cNvSpPr txBox="1"/>
          <p:nvPr/>
        </p:nvSpPr>
        <p:spPr>
          <a:xfrm>
            <a:off x="2366263" y="4955540"/>
            <a:ext cx="813435" cy="91666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4130">
              <a:lnSpc>
                <a:spcPct val="156800"/>
              </a:lnSpc>
              <a:spcBef>
                <a:spcPts val="95"/>
              </a:spcBef>
            </a:pPr>
            <a:r>
              <a:rPr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萌芽案 拔尖案</a:t>
            </a:r>
            <a:endParaRPr sz="20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80" name="object 18">
            <a:extLst>
              <a:ext uri="{FF2B5EF4-FFF2-40B4-BE49-F238E27FC236}">
                <a16:creationId xmlns:a16="http://schemas.microsoft.com/office/drawing/2014/main" id="{118B3D17-B26A-4BE2-B680-FD8BAF628059}"/>
              </a:ext>
            </a:extLst>
          </p:cNvPr>
          <p:cNvSpPr/>
          <p:nvPr/>
        </p:nvSpPr>
        <p:spPr>
          <a:xfrm>
            <a:off x="2251710" y="5413654"/>
            <a:ext cx="1069340" cy="512445"/>
          </a:xfrm>
          <a:custGeom>
            <a:avLst/>
            <a:gdLst/>
            <a:ahLst/>
            <a:cxnLst/>
            <a:rect l="l" t="t" r="r" b="b"/>
            <a:pathLst>
              <a:path w="1069339" h="512445">
                <a:moveTo>
                  <a:pt x="1041908" y="38100"/>
                </a:moveTo>
                <a:lnTo>
                  <a:pt x="1039901" y="28194"/>
                </a:lnTo>
                <a:lnTo>
                  <a:pt x="1038910" y="23253"/>
                </a:lnTo>
                <a:lnTo>
                  <a:pt x="1030757" y="11150"/>
                </a:lnTo>
                <a:lnTo>
                  <a:pt x="1018654" y="2997"/>
                </a:lnTo>
                <a:lnTo>
                  <a:pt x="1003808" y="0"/>
                </a:lnTo>
                <a:lnTo>
                  <a:pt x="989012" y="2997"/>
                </a:lnTo>
                <a:lnTo>
                  <a:pt x="976896" y="11150"/>
                </a:lnTo>
                <a:lnTo>
                  <a:pt x="968705" y="23253"/>
                </a:lnTo>
                <a:lnTo>
                  <a:pt x="967701" y="28194"/>
                </a:lnTo>
                <a:lnTo>
                  <a:pt x="74193" y="28194"/>
                </a:lnTo>
                <a:lnTo>
                  <a:pt x="73202" y="23253"/>
                </a:lnTo>
                <a:lnTo>
                  <a:pt x="65049" y="11150"/>
                </a:lnTo>
                <a:lnTo>
                  <a:pt x="52946" y="2997"/>
                </a:lnTo>
                <a:lnTo>
                  <a:pt x="38100" y="0"/>
                </a:lnTo>
                <a:lnTo>
                  <a:pt x="23241" y="2997"/>
                </a:lnTo>
                <a:lnTo>
                  <a:pt x="11137" y="11150"/>
                </a:lnTo>
                <a:lnTo>
                  <a:pt x="2984" y="23253"/>
                </a:lnTo>
                <a:lnTo>
                  <a:pt x="0" y="38100"/>
                </a:lnTo>
                <a:lnTo>
                  <a:pt x="2984" y="52959"/>
                </a:lnTo>
                <a:lnTo>
                  <a:pt x="11137" y="65062"/>
                </a:lnTo>
                <a:lnTo>
                  <a:pt x="23241" y="73215"/>
                </a:lnTo>
                <a:lnTo>
                  <a:pt x="38100" y="76200"/>
                </a:lnTo>
                <a:lnTo>
                  <a:pt x="52946" y="73215"/>
                </a:lnTo>
                <a:lnTo>
                  <a:pt x="65049" y="65062"/>
                </a:lnTo>
                <a:lnTo>
                  <a:pt x="73202" y="52959"/>
                </a:lnTo>
                <a:lnTo>
                  <a:pt x="74193" y="48006"/>
                </a:lnTo>
                <a:lnTo>
                  <a:pt x="967701" y="48006"/>
                </a:lnTo>
                <a:lnTo>
                  <a:pt x="968705" y="52959"/>
                </a:lnTo>
                <a:lnTo>
                  <a:pt x="976896" y="65062"/>
                </a:lnTo>
                <a:lnTo>
                  <a:pt x="989012" y="73215"/>
                </a:lnTo>
                <a:lnTo>
                  <a:pt x="1003808" y="76200"/>
                </a:lnTo>
                <a:lnTo>
                  <a:pt x="1018654" y="73215"/>
                </a:lnTo>
                <a:lnTo>
                  <a:pt x="1030757" y="65062"/>
                </a:lnTo>
                <a:lnTo>
                  <a:pt x="1038910" y="52959"/>
                </a:lnTo>
                <a:lnTo>
                  <a:pt x="1039901" y="48006"/>
                </a:lnTo>
                <a:lnTo>
                  <a:pt x="1041908" y="38100"/>
                </a:lnTo>
                <a:close/>
              </a:path>
              <a:path w="1069339" h="512445">
                <a:moveTo>
                  <a:pt x="1069340" y="473964"/>
                </a:moveTo>
                <a:lnTo>
                  <a:pt x="1067333" y="464058"/>
                </a:lnTo>
                <a:lnTo>
                  <a:pt x="1066342" y="459117"/>
                </a:lnTo>
                <a:lnTo>
                  <a:pt x="1058189" y="447014"/>
                </a:lnTo>
                <a:lnTo>
                  <a:pt x="1046086" y="438861"/>
                </a:lnTo>
                <a:lnTo>
                  <a:pt x="1031240" y="435864"/>
                </a:lnTo>
                <a:lnTo>
                  <a:pt x="1016444" y="438861"/>
                </a:lnTo>
                <a:lnTo>
                  <a:pt x="1004328" y="447014"/>
                </a:lnTo>
                <a:lnTo>
                  <a:pt x="996137" y="459117"/>
                </a:lnTo>
                <a:lnTo>
                  <a:pt x="995133" y="464058"/>
                </a:lnTo>
                <a:lnTo>
                  <a:pt x="101625" y="464058"/>
                </a:lnTo>
                <a:lnTo>
                  <a:pt x="100634" y="459117"/>
                </a:lnTo>
                <a:lnTo>
                  <a:pt x="92481" y="447014"/>
                </a:lnTo>
                <a:lnTo>
                  <a:pt x="80378" y="438861"/>
                </a:lnTo>
                <a:lnTo>
                  <a:pt x="65532" y="435864"/>
                </a:lnTo>
                <a:lnTo>
                  <a:pt x="50673" y="438861"/>
                </a:lnTo>
                <a:lnTo>
                  <a:pt x="38569" y="447014"/>
                </a:lnTo>
                <a:lnTo>
                  <a:pt x="30416" y="459117"/>
                </a:lnTo>
                <a:lnTo>
                  <a:pt x="27432" y="473964"/>
                </a:lnTo>
                <a:lnTo>
                  <a:pt x="30416" y="488823"/>
                </a:lnTo>
                <a:lnTo>
                  <a:pt x="38569" y="500926"/>
                </a:lnTo>
                <a:lnTo>
                  <a:pt x="50673" y="509079"/>
                </a:lnTo>
                <a:lnTo>
                  <a:pt x="65532" y="512064"/>
                </a:lnTo>
                <a:lnTo>
                  <a:pt x="80378" y="509079"/>
                </a:lnTo>
                <a:lnTo>
                  <a:pt x="92481" y="500926"/>
                </a:lnTo>
                <a:lnTo>
                  <a:pt x="100634" y="488823"/>
                </a:lnTo>
                <a:lnTo>
                  <a:pt x="101625" y="483870"/>
                </a:lnTo>
                <a:lnTo>
                  <a:pt x="995133" y="483870"/>
                </a:lnTo>
                <a:lnTo>
                  <a:pt x="996137" y="488823"/>
                </a:lnTo>
                <a:lnTo>
                  <a:pt x="1004328" y="500926"/>
                </a:lnTo>
                <a:lnTo>
                  <a:pt x="1016444" y="509079"/>
                </a:lnTo>
                <a:lnTo>
                  <a:pt x="1031240" y="512064"/>
                </a:lnTo>
                <a:lnTo>
                  <a:pt x="1046086" y="509079"/>
                </a:lnTo>
                <a:lnTo>
                  <a:pt x="1058189" y="500926"/>
                </a:lnTo>
                <a:lnTo>
                  <a:pt x="1066342" y="488823"/>
                </a:lnTo>
                <a:lnTo>
                  <a:pt x="1067333" y="483870"/>
                </a:lnTo>
                <a:lnTo>
                  <a:pt x="1069340" y="4739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object 19">
            <a:extLst>
              <a:ext uri="{FF2B5EF4-FFF2-40B4-BE49-F238E27FC236}">
                <a16:creationId xmlns:a16="http://schemas.microsoft.com/office/drawing/2014/main" id="{4772B66D-B4EA-4FD2-9727-B329BFC3C6C8}"/>
              </a:ext>
            </a:extLst>
          </p:cNvPr>
          <p:cNvSpPr txBox="1"/>
          <p:nvPr/>
        </p:nvSpPr>
        <p:spPr>
          <a:xfrm>
            <a:off x="3518408" y="1790218"/>
            <a:ext cx="4485640" cy="906017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6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經「科研產業化平台」初審評估推薦者</a:t>
            </a:r>
            <a:r>
              <a:rPr lang="zh-TW" altLang="en-US"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16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為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種子案</a:t>
            </a:r>
            <a:endParaRPr lang="en-US" altLang="zh-TW" sz="1600" b="1" spc="-5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355600" indent="-342900">
              <a:lnSpc>
                <a:spcPct val="100000"/>
              </a:lnSpc>
              <a:spcBef>
                <a:spcPts val="409"/>
              </a:spcBef>
              <a:buFont typeface="Wingdings" panose="05000000000000000000" pitchFamily="2" charset="2"/>
              <a:buChar char="u"/>
            </a:pPr>
            <a:r>
              <a:rPr lang="zh-TW" altLang="en-US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每年</a:t>
            </a:r>
            <a:r>
              <a:rPr lang="en-US" altLang="zh-TW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3/9</a:t>
            </a:r>
            <a:r>
              <a:rPr lang="zh-TW" altLang="en-US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月送件申請</a:t>
            </a:r>
            <a:endParaRPr lang="en-US" altLang="zh-TW" sz="1600" b="1" spc="-5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355600" indent="-342900">
              <a:lnSpc>
                <a:spcPct val="100000"/>
              </a:lnSpc>
              <a:spcBef>
                <a:spcPts val="409"/>
              </a:spcBef>
              <a:buFont typeface="Wingdings" panose="05000000000000000000" pitchFamily="2" charset="2"/>
              <a:buChar char="u"/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計畫執行期間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:1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年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不受簽約時程影響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82" name="object 20">
            <a:extLst>
              <a:ext uri="{FF2B5EF4-FFF2-40B4-BE49-F238E27FC236}">
                <a16:creationId xmlns:a16="http://schemas.microsoft.com/office/drawing/2014/main" id="{BF982403-4BB3-4FE8-A78D-A41D488A6C2B}"/>
              </a:ext>
            </a:extLst>
          </p:cNvPr>
          <p:cNvSpPr txBox="1"/>
          <p:nvPr/>
        </p:nvSpPr>
        <p:spPr>
          <a:xfrm>
            <a:off x="2285405" y="3170773"/>
            <a:ext cx="7020899" cy="1835118"/>
          </a:xfrm>
          <a:prstGeom prst="rect">
            <a:avLst/>
          </a:prstGeom>
        </p:spPr>
        <p:txBody>
          <a:bodyPr vert="horz" wrap="square" lIns="0" tIns="166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0"/>
              </a:spcBef>
            </a:pPr>
            <a:r>
              <a:rPr sz="2000" b="1" dirty="0" err="1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商業發</a:t>
            </a:r>
            <a:r>
              <a:rPr lang="zh-TW" altLang="en-US" sz="20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展</a:t>
            </a:r>
            <a:r>
              <a:rPr sz="2000" b="1" dirty="0" err="1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培訓營</a:t>
            </a:r>
            <a:r>
              <a:rPr lang="en-US" altLang="zh-TW" sz="20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lang="zh-TW" altLang="en-US" sz="20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商發營</a:t>
            </a:r>
            <a:r>
              <a:rPr lang="en-US" altLang="zh-TW" sz="20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</a:t>
            </a:r>
            <a:r>
              <a:rPr lang="en-US" altLang="zh-TW" sz="14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lang="zh-TW" altLang="en-US" sz="14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每年</a:t>
            </a:r>
            <a:r>
              <a:rPr lang="en-US" altLang="zh-TW" sz="14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5/11</a:t>
            </a:r>
            <a:r>
              <a:rPr lang="zh-TW" altLang="en-US" sz="14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月初舉辦，</a:t>
            </a:r>
            <a:r>
              <a:rPr lang="zh-TW" altLang="en-US" sz="1400" b="1" u="sng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書審通過團隊必須參與</a:t>
            </a:r>
            <a:r>
              <a:rPr lang="en-US" altLang="zh-TW" sz="1400" b="1" dirty="0">
                <a:solidFill>
                  <a:srgbClr val="53823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</a:t>
            </a:r>
            <a:endParaRPr sz="14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424180">
              <a:lnSpc>
                <a:spcPct val="100000"/>
              </a:lnSpc>
              <a:spcBef>
                <a:spcPts val="965"/>
              </a:spcBef>
            </a:pP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評估團隊</a:t>
            </a:r>
            <a:r>
              <a:rPr sz="1600" spc="39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(1)</a:t>
            </a: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原創性</a:t>
            </a:r>
            <a:r>
              <a:rPr sz="1600" u="sng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技術</a:t>
            </a: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之</a:t>
            </a:r>
            <a:r>
              <a:rPr sz="1600" u="sng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可行性</a:t>
            </a: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驗證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含專利評估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</a:t>
            </a:r>
            <a:endParaRPr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587500" indent="-249554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SzPct val="93750"/>
              <a:buFont typeface=""/>
              <a:buAutoNum type="arabicParenBoth" startAt="2"/>
              <a:tabLst>
                <a:tab pos="1588135" algn="l"/>
              </a:tabLst>
            </a:pPr>
            <a:r>
              <a:rPr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產品市場供應鏈</a:t>
            </a:r>
            <a:r>
              <a:rPr sz="1600" b="1" u="sng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上下游分析</a:t>
            </a:r>
            <a:r>
              <a:rPr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與</a:t>
            </a:r>
            <a:r>
              <a:rPr sz="1600" b="1" u="sng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商品化</a:t>
            </a:r>
            <a:endParaRPr sz="1600" u="sng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338580" marR="5080">
              <a:lnSpc>
                <a:spcPct val="100000"/>
              </a:lnSpc>
              <a:buSzPct val="93750"/>
              <a:buAutoNum type="arabicParenBoth" startAt="2"/>
              <a:tabLst>
                <a:tab pos="1588135" algn="l"/>
              </a:tabLst>
            </a:pPr>
            <a:r>
              <a:rPr sz="1600" u="sng" spc="-1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r>
              <a:rPr sz="16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創業熱情與承諾、組成完整性、</a:t>
            </a:r>
            <a:r>
              <a:rPr sz="1600" spc="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執</a:t>
            </a:r>
            <a:r>
              <a:rPr sz="16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行力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endParaRPr lang="en-US" sz="1600" spc="-5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338580" marR="5080">
              <a:lnSpc>
                <a:spcPct val="100000"/>
              </a:lnSpc>
              <a:buSzPct val="93750"/>
              <a:buAutoNum type="arabicParenBoth" startAt="2"/>
              <a:tabLst>
                <a:tab pos="1588135" algn="l"/>
              </a:tabLst>
            </a:pPr>
            <a:r>
              <a:rPr sz="1600" u="sng" spc="-1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經費編列與目標達成性</a:t>
            </a:r>
            <a:endParaRPr sz="1600" u="sng" spc="-1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338580">
              <a:lnSpc>
                <a:spcPct val="100000"/>
              </a:lnSpc>
            </a:pPr>
            <a:r>
              <a:rPr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(5)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確認產品或</a:t>
            </a:r>
            <a:r>
              <a:rPr sz="1600" u="sng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</a:t>
            </a:r>
            <a:r>
              <a:rPr sz="1600" u="sng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出場條件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等項目</a:t>
            </a:r>
            <a:endParaRPr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83" name="object 21">
            <a:extLst>
              <a:ext uri="{FF2B5EF4-FFF2-40B4-BE49-F238E27FC236}">
                <a16:creationId xmlns:a16="http://schemas.microsoft.com/office/drawing/2014/main" id="{041CBCE4-132A-4F05-82B4-1566AB50AE98}"/>
              </a:ext>
            </a:extLst>
          </p:cNvPr>
          <p:cNvSpPr txBox="1"/>
          <p:nvPr/>
        </p:nvSpPr>
        <p:spPr>
          <a:xfrm>
            <a:off x="2115309" y="1869796"/>
            <a:ext cx="1313688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545">
              <a:lnSpc>
                <a:spcPct val="100000"/>
              </a:lnSpc>
              <a:spcBef>
                <a:spcPts val="105"/>
              </a:spcBef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潛力案源</a:t>
            </a:r>
            <a:endParaRPr sz="20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grpSp>
        <p:nvGrpSpPr>
          <p:cNvPr id="84" name="object 22">
            <a:extLst>
              <a:ext uri="{FF2B5EF4-FFF2-40B4-BE49-F238E27FC236}">
                <a16:creationId xmlns:a16="http://schemas.microsoft.com/office/drawing/2014/main" id="{61BD5938-315A-4BDC-8264-DEB9F0AD84E0}"/>
              </a:ext>
            </a:extLst>
          </p:cNvPr>
          <p:cNvGrpSpPr/>
          <p:nvPr/>
        </p:nvGrpSpPr>
        <p:grpSpPr>
          <a:xfrm>
            <a:off x="2151888" y="2120834"/>
            <a:ext cx="7672832" cy="1258570"/>
            <a:chOff x="2141220" y="1785553"/>
            <a:chExt cx="7672832" cy="1258570"/>
          </a:xfrm>
        </p:grpSpPr>
        <p:sp>
          <p:nvSpPr>
            <p:cNvPr id="85" name="object 23">
              <a:extLst>
                <a:ext uri="{FF2B5EF4-FFF2-40B4-BE49-F238E27FC236}">
                  <a16:creationId xmlns:a16="http://schemas.microsoft.com/office/drawing/2014/main" id="{12D9349B-A575-42FE-B5F2-F91F7635DF35}"/>
                </a:ext>
              </a:extLst>
            </p:cNvPr>
            <p:cNvSpPr/>
            <p:nvPr/>
          </p:nvSpPr>
          <p:spPr>
            <a:xfrm>
              <a:off x="2141220" y="1866899"/>
              <a:ext cx="110489" cy="114300"/>
            </a:xfrm>
            <a:custGeom>
              <a:avLst/>
              <a:gdLst/>
              <a:ahLst/>
              <a:cxnLst/>
              <a:rect l="l" t="t" r="r" b="b"/>
              <a:pathLst>
                <a:path w="110489" h="114300">
                  <a:moveTo>
                    <a:pt x="57150" y="0"/>
                  </a:moveTo>
                  <a:lnTo>
                    <a:pt x="34925" y="4445"/>
                  </a:lnTo>
                  <a:lnTo>
                    <a:pt x="16763" y="16763"/>
                  </a:lnTo>
                  <a:lnTo>
                    <a:pt x="4444" y="34925"/>
                  </a:lnTo>
                  <a:lnTo>
                    <a:pt x="0" y="57150"/>
                  </a:lnTo>
                  <a:lnTo>
                    <a:pt x="4444" y="79375"/>
                  </a:lnTo>
                  <a:lnTo>
                    <a:pt x="16763" y="97536"/>
                  </a:lnTo>
                  <a:lnTo>
                    <a:pt x="34925" y="109854"/>
                  </a:lnTo>
                  <a:lnTo>
                    <a:pt x="57150" y="114300"/>
                  </a:lnTo>
                  <a:lnTo>
                    <a:pt x="79502" y="109854"/>
                  </a:lnTo>
                  <a:lnTo>
                    <a:pt x="97662" y="97536"/>
                  </a:lnTo>
                  <a:lnTo>
                    <a:pt x="109855" y="79375"/>
                  </a:lnTo>
                  <a:lnTo>
                    <a:pt x="110490" y="76200"/>
                  </a:lnTo>
                  <a:lnTo>
                    <a:pt x="57150" y="76200"/>
                  </a:lnTo>
                  <a:lnTo>
                    <a:pt x="57150" y="38100"/>
                  </a:lnTo>
                  <a:lnTo>
                    <a:pt x="110490" y="38100"/>
                  </a:lnTo>
                  <a:lnTo>
                    <a:pt x="109855" y="34925"/>
                  </a:lnTo>
                  <a:lnTo>
                    <a:pt x="97662" y="16763"/>
                  </a:lnTo>
                  <a:lnTo>
                    <a:pt x="79502" y="4445"/>
                  </a:lnTo>
                  <a:lnTo>
                    <a:pt x="571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6" name="object 24">
              <a:extLst>
                <a:ext uri="{FF2B5EF4-FFF2-40B4-BE49-F238E27FC236}">
                  <a16:creationId xmlns:a16="http://schemas.microsoft.com/office/drawing/2014/main" id="{4FDAE632-7542-4CB5-A4E7-F69BBEF35BF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7309" y="1866899"/>
              <a:ext cx="110490" cy="114300"/>
            </a:xfrm>
            <a:prstGeom prst="rect">
              <a:avLst/>
            </a:prstGeom>
          </p:spPr>
        </p:pic>
        <p:sp>
          <p:nvSpPr>
            <p:cNvPr id="87" name="object 25">
              <a:extLst>
                <a:ext uri="{FF2B5EF4-FFF2-40B4-BE49-F238E27FC236}">
                  <a16:creationId xmlns:a16="http://schemas.microsoft.com/office/drawing/2014/main" id="{F8F467E2-3B86-450C-B19B-838D1D19AAF6}"/>
                </a:ext>
              </a:extLst>
            </p:cNvPr>
            <p:cNvSpPr/>
            <p:nvPr/>
          </p:nvSpPr>
          <p:spPr>
            <a:xfrm>
              <a:off x="2198370" y="1904999"/>
              <a:ext cx="1023619" cy="38100"/>
            </a:xfrm>
            <a:custGeom>
              <a:avLst/>
              <a:gdLst/>
              <a:ahLst/>
              <a:cxnLst/>
              <a:rect l="l" t="t" r="r" b="b"/>
              <a:pathLst>
                <a:path w="1023619" h="38100">
                  <a:moveTo>
                    <a:pt x="910844" y="0"/>
                  </a:moveTo>
                  <a:lnTo>
                    <a:pt x="55245" y="0"/>
                  </a:lnTo>
                  <a:lnTo>
                    <a:pt x="55245" y="9525"/>
                  </a:lnTo>
                  <a:lnTo>
                    <a:pt x="53340" y="0"/>
                  </a:lnTo>
                  <a:lnTo>
                    <a:pt x="0" y="0"/>
                  </a:lnTo>
                  <a:lnTo>
                    <a:pt x="0" y="38100"/>
                  </a:lnTo>
                  <a:lnTo>
                    <a:pt x="53340" y="38100"/>
                  </a:lnTo>
                  <a:lnTo>
                    <a:pt x="55245" y="28575"/>
                  </a:lnTo>
                  <a:lnTo>
                    <a:pt x="55245" y="38100"/>
                  </a:lnTo>
                  <a:lnTo>
                    <a:pt x="910844" y="38100"/>
                  </a:lnTo>
                  <a:lnTo>
                    <a:pt x="910844" y="19050"/>
                  </a:lnTo>
                  <a:lnTo>
                    <a:pt x="910844" y="0"/>
                  </a:lnTo>
                  <a:close/>
                </a:path>
                <a:path w="1023619" h="38100">
                  <a:moveTo>
                    <a:pt x="1023239" y="19050"/>
                  </a:moveTo>
                  <a:lnTo>
                    <a:pt x="1019429" y="0"/>
                  </a:lnTo>
                  <a:lnTo>
                    <a:pt x="966089" y="0"/>
                  </a:lnTo>
                  <a:lnTo>
                    <a:pt x="966089" y="38100"/>
                  </a:lnTo>
                  <a:lnTo>
                    <a:pt x="1019429" y="38100"/>
                  </a:lnTo>
                  <a:lnTo>
                    <a:pt x="1023239" y="190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object 26">
              <a:extLst>
                <a:ext uri="{FF2B5EF4-FFF2-40B4-BE49-F238E27FC236}">
                  <a16:creationId xmlns:a16="http://schemas.microsoft.com/office/drawing/2014/main" id="{AB2509F3-5281-4E71-B089-E90E4E339F27}"/>
                </a:ext>
              </a:extLst>
            </p:cNvPr>
            <p:cNvSpPr/>
            <p:nvPr/>
          </p:nvSpPr>
          <p:spPr>
            <a:xfrm>
              <a:off x="9482963" y="1975738"/>
              <a:ext cx="330835" cy="1068070"/>
            </a:xfrm>
            <a:custGeom>
              <a:avLst/>
              <a:gdLst/>
              <a:ahLst/>
              <a:cxnLst/>
              <a:rect l="l" t="t" r="r" b="b"/>
              <a:pathLst>
                <a:path w="330834" h="1068070">
                  <a:moveTo>
                    <a:pt x="0" y="0"/>
                  </a:moveTo>
                  <a:lnTo>
                    <a:pt x="32456" y="34095"/>
                  </a:lnTo>
                  <a:lnTo>
                    <a:pt x="62110" y="70025"/>
                  </a:lnTo>
                  <a:lnTo>
                    <a:pt x="88945" y="107639"/>
                  </a:lnTo>
                  <a:lnTo>
                    <a:pt x="112944" y="146786"/>
                  </a:lnTo>
                  <a:lnTo>
                    <a:pt x="134090" y="187317"/>
                  </a:lnTo>
                  <a:lnTo>
                    <a:pt x="152365" y="229080"/>
                  </a:lnTo>
                  <a:lnTo>
                    <a:pt x="167753" y="271925"/>
                  </a:lnTo>
                  <a:lnTo>
                    <a:pt x="180236" y="315701"/>
                  </a:lnTo>
                  <a:lnTo>
                    <a:pt x="189798" y="360259"/>
                  </a:lnTo>
                  <a:lnTo>
                    <a:pt x="196421" y="405447"/>
                  </a:lnTo>
                  <a:lnTo>
                    <a:pt x="200088" y="451115"/>
                  </a:lnTo>
                  <a:lnTo>
                    <a:pt x="200783" y="497113"/>
                  </a:lnTo>
                  <a:lnTo>
                    <a:pt x="198489" y="543290"/>
                  </a:lnTo>
                  <a:lnTo>
                    <a:pt x="193187" y="589495"/>
                  </a:lnTo>
                  <a:lnTo>
                    <a:pt x="184862" y="635579"/>
                  </a:lnTo>
                  <a:lnTo>
                    <a:pt x="173496" y="681390"/>
                  </a:lnTo>
                  <a:lnTo>
                    <a:pt x="159072" y="726778"/>
                  </a:lnTo>
                  <a:lnTo>
                    <a:pt x="141573" y="771593"/>
                  </a:lnTo>
                  <a:lnTo>
                    <a:pt x="120982" y="815684"/>
                  </a:lnTo>
                  <a:lnTo>
                    <a:pt x="97281" y="858901"/>
                  </a:lnTo>
                  <a:lnTo>
                    <a:pt x="32257" y="795274"/>
                  </a:lnTo>
                  <a:lnTo>
                    <a:pt x="50800" y="1067943"/>
                  </a:lnTo>
                  <a:lnTo>
                    <a:pt x="292353" y="1049782"/>
                  </a:lnTo>
                  <a:lnTo>
                    <a:pt x="227329" y="986155"/>
                  </a:lnTo>
                  <a:lnTo>
                    <a:pt x="251011" y="942938"/>
                  </a:lnTo>
                  <a:lnTo>
                    <a:pt x="271586" y="898847"/>
                  </a:lnTo>
                  <a:lnTo>
                    <a:pt x="289071" y="854032"/>
                  </a:lnTo>
                  <a:lnTo>
                    <a:pt x="303483" y="808644"/>
                  </a:lnTo>
                  <a:lnTo>
                    <a:pt x="314838" y="762833"/>
                  </a:lnTo>
                  <a:lnTo>
                    <a:pt x="323155" y="716749"/>
                  </a:lnTo>
                  <a:lnTo>
                    <a:pt x="328450" y="670544"/>
                  </a:lnTo>
                  <a:lnTo>
                    <a:pt x="330740" y="624367"/>
                  </a:lnTo>
                  <a:lnTo>
                    <a:pt x="330042" y="578369"/>
                  </a:lnTo>
                  <a:lnTo>
                    <a:pt x="326374" y="532701"/>
                  </a:lnTo>
                  <a:lnTo>
                    <a:pt x="319751" y="487513"/>
                  </a:lnTo>
                  <a:lnTo>
                    <a:pt x="310192" y="442955"/>
                  </a:lnTo>
                  <a:lnTo>
                    <a:pt x="297714" y="399179"/>
                  </a:lnTo>
                  <a:lnTo>
                    <a:pt x="282333" y="356334"/>
                  </a:lnTo>
                  <a:lnTo>
                    <a:pt x="264066" y="314571"/>
                  </a:lnTo>
                  <a:lnTo>
                    <a:pt x="242931" y="274040"/>
                  </a:lnTo>
                  <a:lnTo>
                    <a:pt x="218945" y="234893"/>
                  </a:lnTo>
                  <a:lnTo>
                    <a:pt x="192124" y="197279"/>
                  </a:lnTo>
                  <a:lnTo>
                    <a:pt x="162486" y="161349"/>
                  </a:lnTo>
                  <a:lnTo>
                    <a:pt x="130047" y="127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object 27">
              <a:extLst>
                <a:ext uri="{FF2B5EF4-FFF2-40B4-BE49-F238E27FC236}">
                  <a16:creationId xmlns:a16="http://schemas.microsoft.com/office/drawing/2014/main" id="{90FE1DAF-E682-421C-B445-52E3A5299628}"/>
                </a:ext>
              </a:extLst>
            </p:cNvPr>
            <p:cNvSpPr/>
            <p:nvPr/>
          </p:nvSpPr>
          <p:spPr>
            <a:xfrm>
              <a:off x="8479282" y="1785553"/>
              <a:ext cx="1064260" cy="353695"/>
            </a:xfrm>
            <a:custGeom>
              <a:avLst/>
              <a:gdLst/>
              <a:ahLst/>
              <a:cxnLst/>
              <a:rect l="l" t="t" r="r" b="b"/>
              <a:pathLst>
                <a:path w="1064259" h="353694">
                  <a:moveTo>
                    <a:pt x="550201" y="0"/>
                  </a:moveTo>
                  <a:lnTo>
                    <a:pt x="504840" y="178"/>
                  </a:lnTo>
                  <a:lnTo>
                    <a:pt x="459438" y="3244"/>
                  </a:lnTo>
                  <a:lnTo>
                    <a:pt x="414143" y="9194"/>
                  </a:lnTo>
                  <a:lnTo>
                    <a:pt x="369106" y="18022"/>
                  </a:lnTo>
                  <a:lnTo>
                    <a:pt x="324475" y="29723"/>
                  </a:lnTo>
                  <a:lnTo>
                    <a:pt x="280400" y="44292"/>
                  </a:lnTo>
                  <a:lnTo>
                    <a:pt x="237031" y="61723"/>
                  </a:lnTo>
                  <a:lnTo>
                    <a:pt x="194517" y="82011"/>
                  </a:lnTo>
                  <a:lnTo>
                    <a:pt x="153007" y="105151"/>
                  </a:lnTo>
                  <a:lnTo>
                    <a:pt x="112651" y="131138"/>
                  </a:lnTo>
                  <a:lnTo>
                    <a:pt x="73598" y="159966"/>
                  </a:lnTo>
                  <a:lnTo>
                    <a:pt x="35998" y="191631"/>
                  </a:lnTo>
                  <a:lnTo>
                    <a:pt x="0" y="226126"/>
                  </a:lnTo>
                  <a:lnTo>
                    <a:pt x="130048" y="353380"/>
                  </a:lnTo>
                  <a:lnTo>
                    <a:pt x="165726" y="319176"/>
                  </a:lnTo>
                  <a:lnTo>
                    <a:pt x="203045" y="287718"/>
                  </a:lnTo>
                  <a:lnTo>
                    <a:pt x="241854" y="259019"/>
                  </a:lnTo>
                  <a:lnTo>
                    <a:pt x="282004" y="233096"/>
                  </a:lnTo>
                  <a:lnTo>
                    <a:pt x="323347" y="209963"/>
                  </a:lnTo>
                  <a:lnTo>
                    <a:pt x="365734" y="189637"/>
                  </a:lnTo>
                  <a:lnTo>
                    <a:pt x="409015" y="172131"/>
                  </a:lnTo>
                  <a:lnTo>
                    <a:pt x="453042" y="157462"/>
                  </a:lnTo>
                  <a:lnTo>
                    <a:pt x="497665" y="145644"/>
                  </a:lnTo>
                  <a:lnTo>
                    <a:pt x="542735" y="136692"/>
                  </a:lnTo>
                  <a:lnTo>
                    <a:pt x="588105" y="130622"/>
                  </a:lnTo>
                  <a:lnTo>
                    <a:pt x="633624" y="127449"/>
                  </a:lnTo>
                  <a:lnTo>
                    <a:pt x="679143" y="127188"/>
                  </a:lnTo>
                  <a:lnTo>
                    <a:pt x="724514" y="129855"/>
                  </a:lnTo>
                  <a:lnTo>
                    <a:pt x="769588" y="135463"/>
                  </a:lnTo>
                  <a:lnTo>
                    <a:pt x="814215" y="144029"/>
                  </a:lnTo>
                  <a:lnTo>
                    <a:pt x="858246" y="155568"/>
                  </a:lnTo>
                  <a:lnTo>
                    <a:pt x="901534" y="170095"/>
                  </a:lnTo>
                  <a:lnTo>
                    <a:pt x="943928" y="187625"/>
                  </a:lnTo>
                  <a:lnTo>
                    <a:pt x="985279" y="208173"/>
                  </a:lnTo>
                  <a:lnTo>
                    <a:pt x="1025440" y="231754"/>
                  </a:lnTo>
                  <a:lnTo>
                    <a:pt x="1064260" y="258384"/>
                  </a:lnTo>
                  <a:lnTo>
                    <a:pt x="1050043" y="240549"/>
                  </a:lnTo>
                  <a:lnTo>
                    <a:pt x="1019754" y="206449"/>
                  </a:lnTo>
                  <a:lnTo>
                    <a:pt x="968641" y="158243"/>
                  </a:lnTo>
                  <a:lnTo>
                    <a:pt x="931916" y="129248"/>
                  </a:lnTo>
                  <a:lnTo>
                    <a:pt x="893655" y="103193"/>
                  </a:lnTo>
                  <a:lnTo>
                    <a:pt x="854007" y="80073"/>
                  </a:lnTo>
                  <a:lnTo>
                    <a:pt x="813122" y="59885"/>
                  </a:lnTo>
                  <a:lnTo>
                    <a:pt x="771149" y="42621"/>
                  </a:lnTo>
                  <a:lnTo>
                    <a:pt x="728239" y="28278"/>
                  </a:lnTo>
                  <a:lnTo>
                    <a:pt x="684539" y="16849"/>
                  </a:lnTo>
                  <a:lnTo>
                    <a:pt x="640200" y="8330"/>
                  </a:lnTo>
                  <a:lnTo>
                    <a:pt x="595371" y="2715"/>
                  </a:lnTo>
                  <a:lnTo>
                    <a:pt x="550201" y="0"/>
                  </a:lnTo>
                  <a:close/>
                </a:path>
              </a:pathLst>
            </a:custGeom>
            <a:solidFill>
              <a:srgbClr val="375B9E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object 28">
              <a:extLst>
                <a:ext uri="{FF2B5EF4-FFF2-40B4-BE49-F238E27FC236}">
                  <a16:creationId xmlns:a16="http://schemas.microsoft.com/office/drawing/2014/main" id="{FE1823E3-F45A-4ADA-B699-C82F1FFF33E1}"/>
                </a:ext>
              </a:extLst>
            </p:cNvPr>
            <p:cNvSpPr/>
            <p:nvPr/>
          </p:nvSpPr>
          <p:spPr>
            <a:xfrm>
              <a:off x="8479282" y="1785553"/>
              <a:ext cx="1334770" cy="1258570"/>
            </a:xfrm>
            <a:custGeom>
              <a:avLst/>
              <a:gdLst/>
              <a:ahLst/>
              <a:cxnLst/>
              <a:rect l="l" t="t" r="r" b="b"/>
              <a:pathLst>
                <a:path w="1334770" h="1258570">
                  <a:moveTo>
                    <a:pt x="1064260" y="258384"/>
                  </a:moveTo>
                  <a:lnTo>
                    <a:pt x="1025440" y="231754"/>
                  </a:lnTo>
                  <a:lnTo>
                    <a:pt x="985279" y="208173"/>
                  </a:lnTo>
                  <a:lnTo>
                    <a:pt x="943928" y="187625"/>
                  </a:lnTo>
                  <a:lnTo>
                    <a:pt x="901534" y="170095"/>
                  </a:lnTo>
                  <a:lnTo>
                    <a:pt x="858246" y="155568"/>
                  </a:lnTo>
                  <a:lnTo>
                    <a:pt x="814215" y="144029"/>
                  </a:lnTo>
                  <a:lnTo>
                    <a:pt x="769588" y="135463"/>
                  </a:lnTo>
                  <a:lnTo>
                    <a:pt x="724514" y="129855"/>
                  </a:lnTo>
                  <a:lnTo>
                    <a:pt x="679143" y="127188"/>
                  </a:lnTo>
                  <a:lnTo>
                    <a:pt x="633624" y="127449"/>
                  </a:lnTo>
                  <a:lnTo>
                    <a:pt x="588105" y="130622"/>
                  </a:lnTo>
                  <a:lnTo>
                    <a:pt x="542735" y="136692"/>
                  </a:lnTo>
                  <a:lnTo>
                    <a:pt x="497665" y="145644"/>
                  </a:lnTo>
                  <a:lnTo>
                    <a:pt x="453042" y="157462"/>
                  </a:lnTo>
                  <a:lnTo>
                    <a:pt x="409015" y="172131"/>
                  </a:lnTo>
                  <a:lnTo>
                    <a:pt x="365734" y="189637"/>
                  </a:lnTo>
                  <a:lnTo>
                    <a:pt x="323347" y="209963"/>
                  </a:lnTo>
                  <a:lnTo>
                    <a:pt x="282004" y="233096"/>
                  </a:lnTo>
                  <a:lnTo>
                    <a:pt x="241854" y="259019"/>
                  </a:lnTo>
                  <a:lnTo>
                    <a:pt x="203045" y="287718"/>
                  </a:lnTo>
                  <a:lnTo>
                    <a:pt x="165726" y="319176"/>
                  </a:lnTo>
                  <a:lnTo>
                    <a:pt x="130048" y="353380"/>
                  </a:lnTo>
                  <a:lnTo>
                    <a:pt x="0" y="226126"/>
                  </a:lnTo>
                  <a:lnTo>
                    <a:pt x="35998" y="191631"/>
                  </a:lnTo>
                  <a:lnTo>
                    <a:pt x="73598" y="159966"/>
                  </a:lnTo>
                  <a:lnTo>
                    <a:pt x="112651" y="131138"/>
                  </a:lnTo>
                  <a:lnTo>
                    <a:pt x="153007" y="105151"/>
                  </a:lnTo>
                  <a:lnTo>
                    <a:pt x="194517" y="82011"/>
                  </a:lnTo>
                  <a:lnTo>
                    <a:pt x="237031" y="61723"/>
                  </a:lnTo>
                  <a:lnTo>
                    <a:pt x="280400" y="44292"/>
                  </a:lnTo>
                  <a:lnTo>
                    <a:pt x="324475" y="29723"/>
                  </a:lnTo>
                  <a:lnTo>
                    <a:pt x="369106" y="18022"/>
                  </a:lnTo>
                  <a:lnTo>
                    <a:pt x="414143" y="9194"/>
                  </a:lnTo>
                  <a:lnTo>
                    <a:pt x="459438" y="3244"/>
                  </a:lnTo>
                  <a:lnTo>
                    <a:pt x="504840" y="178"/>
                  </a:lnTo>
                  <a:lnTo>
                    <a:pt x="550201" y="0"/>
                  </a:lnTo>
                  <a:lnTo>
                    <a:pt x="595371" y="2715"/>
                  </a:lnTo>
                  <a:lnTo>
                    <a:pt x="640200" y="8330"/>
                  </a:lnTo>
                  <a:lnTo>
                    <a:pt x="684539" y="16849"/>
                  </a:lnTo>
                  <a:lnTo>
                    <a:pt x="728239" y="28278"/>
                  </a:lnTo>
                  <a:lnTo>
                    <a:pt x="771149" y="42621"/>
                  </a:lnTo>
                  <a:lnTo>
                    <a:pt x="813122" y="59885"/>
                  </a:lnTo>
                  <a:lnTo>
                    <a:pt x="854007" y="80073"/>
                  </a:lnTo>
                  <a:lnTo>
                    <a:pt x="893655" y="103193"/>
                  </a:lnTo>
                  <a:lnTo>
                    <a:pt x="931916" y="129248"/>
                  </a:lnTo>
                  <a:lnTo>
                    <a:pt x="968641" y="158243"/>
                  </a:lnTo>
                  <a:lnTo>
                    <a:pt x="1003681" y="190185"/>
                  </a:lnTo>
                  <a:lnTo>
                    <a:pt x="1133728" y="317439"/>
                  </a:lnTo>
                  <a:lnTo>
                    <a:pt x="1166167" y="351535"/>
                  </a:lnTo>
                  <a:lnTo>
                    <a:pt x="1195805" y="387465"/>
                  </a:lnTo>
                  <a:lnTo>
                    <a:pt x="1222626" y="425079"/>
                  </a:lnTo>
                  <a:lnTo>
                    <a:pt x="1246612" y="464226"/>
                  </a:lnTo>
                  <a:lnTo>
                    <a:pt x="1267747" y="504756"/>
                  </a:lnTo>
                  <a:lnTo>
                    <a:pt x="1286014" y="546519"/>
                  </a:lnTo>
                  <a:lnTo>
                    <a:pt x="1301395" y="589365"/>
                  </a:lnTo>
                  <a:lnTo>
                    <a:pt x="1313873" y="633141"/>
                  </a:lnTo>
                  <a:lnTo>
                    <a:pt x="1323432" y="677699"/>
                  </a:lnTo>
                  <a:lnTo>
                    <a:pt x="1330055" y="722887"/>
                  </a:lnTo>
                  <a:lnTo>
                    <a:pt x="1333723" y="768555"/>
                  </a:lnTo>
                  <a:lnTo>
                    <a:pt x="1334421" y="814553"/>
                  </a:lnTo>
                  <a:lnTo>
                    <a:pt x="1332131" y="860730"/>
                  </a:lnTo>
                  <a:lnTo>
                    <a:pt x="1326836" y="906935"/>
                  </a:lnTo>
                  <a:lnTo>
                    <a:pt x="1318519" y="953019"/>
                  </a:lnTo>
                  <a:lnTo>
                    <a:pt x="1307164" y="998830"/>
                  </a:lnTo>
                  <a:lnTo>
                    <a:pt x="1292752" y="1044218"/>
                  </a:lnTo>
                  <a:lnTo>
                    <a:pt x="1275267" y="1089033"/>
                  </a:lnTo>
                  <a:lnTo>
                    <a:pt x="1254692" y="1133124"/>
                  </a:lnTo>
                  <a:lnTo>
                    <a:pt x="1231011" y="1176340"/>
                  </a:lnTo>
                  <a:lnTo>
                    <a:pt x="1296035" y="1239967"/>
                  </a:lnTo>
                  <a:lnTo>
                    <a:pt x="1054481" y="1258128"/>
                  </a:lnTo>
                  <a:lnTo>
                    <a:pt x="1035939" y="985459"/>
                  </a:lnTo>
                  <a:lnTo>
                    <a:pt x="1100963" y="1049086"/>
                  </a:lnTo>
                  <a:lnTo>
                    <a:pt x="1124663" y="1005870"/>
                  </a:lnTo>
                  <a:lnTo>
                    <a:pt x="1145254" y="961779"/>
                  </a:lnTo>
                  <a:lnTo>
                    <a:pt x="1162753" y="916964"/>
                  </a:lnTo>
                  <a:lnTo>
                    <a:pt x="1177177" y="871576"/>
                  </a:lnTo>
                  <a:lnTo>
                    <a:pt x="1188543" y="825765"/>
                  </a:lnTo>
                  <a:lnTo>
                    <a:pt x="1196868" y="779681"/>
                  </a:lnTo>
                  <a:lnTo>
                    <a:pt x="1202170" y="733476"/>
                  </a:lnTo>
                  <a:lnTo>
                    <a:pt x="1204464" y="687299"/>
                  </a:lnTo>
                  <a:lnTo>
                    <a:pt x="1203769" y="641301"/>
                  </a:lnTo>
                  <a:lnTo>
                    <a:pt x="1200102" y="595633"/>
                  </a:lnTo>
                  <a:lnTo>
                    <a:pt x="1193479" y="550445"/>
                  </a:lnTo>
                  <a:lnTo>
                    <a:pt x="1183917" y="505887"/>
                  </a:lnTo>
                  <a:lnTo>
                    <a:pt x="1171434" y="462111"/>
                  </a:lnTo>
                  <a:lnTo>
                    <a:pt x="1156046" y="419265"/>
                  </a:lnTo>
                  <a:lnTo>
                    <a:pt x="1137771" y="377502"/>
                  </a:lnTo>
                  <a:lnTo>
                    <a:pt x="1116625" y="336972"/>
                  </a:lnTo>
                  <a:lnTo>
                    <a:pt x="1092626" y="297825"/>
                  </a:lnTo>
                  <a:lnTo>
                    <a:pt x="1065791" y="260211"/>
                  </a:lnTo>
                  <a:lnTo>
                    <a:pt x="1036137" y="224281"/>
                  </a:lnTo>
                  <a:lnTo>
                    <a:pt x="1003681" y="190185"/>
                  </a:lnTo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1" name="object 29">
            <a:extLst>
              <a:ext uri="{FF2B5EF4-FFF2-40B4-BE49-F238E27FC236}">
                <a16:creationId xmlns:a16="http://schemas.microsoft.com/office/drawing/2014/main" id="{046F41D8-74ED-4933-90EB-79E1E5068557}"/>
              </a:ext>
            </a:extLst>
          </p:cNvPr>
          <p:cNvSpPr txBox="1"/>
          <p:nvPr/>
        </p:nvSpPr>
        <p:spPr>
          <a:xfrm>
            <a:off x="2426631" y="6224669"/>
            <a:ext cx="480949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每年</a:t>
            </a:r>
            <a:r>
              <a:rPr lang="en-US" altLang="zh-TW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6/12</a:t>
            </a:r>
            <a:r>
              <a:rPr lang="zh-TW" altLang="en-US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月公布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補助</a:t>
            </a:r>
            <a:r>
              <a:rPr sz="1600" b="1" spc="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名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單</a:t>
            </a:r>
            <a:endParaRPr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92" name="object 30">
            <a:extLst>
              <a:ext uri="{FF2B5EF4-FFF2-40B4-BE49-F238E27FC236}">
                <a16:creationId xmlns:a16="http://schemas.microsoft.com/office/drawing/2014/main" id="{F5178C07-25C4-481B-9835-FF8EA76AFDBC}"/>
              </a:ext>
            </a:extLst>
          </p:cNvPr>
          <p:cNvSpPr txBox="1"/>
          <p:nvPr/>
        </p:nvSpPr>
        <p:spPr>
          <a:xfrm>
            <a:off x="8871351" y="3420763"/>
            <a:ext cx="2568702" cy="148951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執行</a:t>
            </a:r>
            <a:r>
              <a:rPr lang="zh-TW" altLang="en-US"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中的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萌芽案，若因商化期程及</a:t>
            </a:r>
            <a:r>
              <a:rPr sz="1600" b="1" spc="-2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市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場對接之</a:t>
            </a:r>
            <a:r>
              <a:rPr sz="1600" b="1" spc="-2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需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求，鼓勵申請</a:t>
            </a:r>
            <a:r>
              <a:rPr sz="1600" b="1" u="sng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延續案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，可免初審直接進</a:t>
            </a:r>
            <a:r>
              <a:rPr sz="1600" b="1" spc="-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600" b="1" spc="-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入第二階段會議審查，以提升</a:t>
            </a:r>
            <a:r>
              <a:rPr sz="1600" b="1" spc="-1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新創研發成果落地之可行性</a:t>
            </a:r>
            <a:endParaRPr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93" name="object 31">
            <a:extLst>
              <a:ext uri="{FF2B5EF4-FFF2-40B4-BE49-F238E27FC236}">
                <a16:creationId xmlns:a16="http://schemas.microsoft.com/office/drawing/2014/main" id="{B58DA37B-29DF-4FC5-9B65-48E9CD9B2408}"/>
              </a:ext>
            </a:extLst>
          </p:cNvPr>
          <p:cNvSpPr txBox="1"/>
          <p:nvPr/>
        </p:nvSpPr>
        <p:spPr>
          <a:xfrm>
            <a:off x="652373" y="1388110"/>
            <a:ext cx="950163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843B0C"/>
                </a:solidFill>
                <a:highlight>
                  <a:srgbClr val="FCBD24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徵件公告</a:t>
            </a:r>
            <a:endParaRPr sz="1800" dirty="0">
              <a:highlight>
                <a:srgbClr val="FCBD24"/>
              </a:highlight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grpSp>
        <p:nvGrpSpPr>
          <p:cNvPr id="94" name="object 32">
            <a:extLst>
              <a:ext uri="{FF2B5EF4-FFF2-40B4-BE49-F238E27FC236}">
                <a16:creationId xmlns:a16="http://schemas.microsoft.com/office/drawing/2014/main" id="{8E613562-D8AA-49D0-A8C2-C7AB0C4783D3}"/>
              </a:ext>
            </a:extLst>
          </p:cNvPr>
          <p:cNvGrpSpPr/>
          <p:nvPr/>
        </p:nvGrpSpPr>
        <p:grpSpPr>
          <a:xfrm>
            <a:off x="485901" y="2038858"/>
            <a:ext cx="1271905" cy="601345"/>
            <a:chOff x="475233" y="1703577"/>
            <a:chExt cx="1271905" cy="601345"/>
          </a:xfrm>
        </p:grpSpPr>
        <p:sp>
          <p:nvSpPr>
            <p:cNvPr id="95" name="object 33">
              <a:extLst>
                <a:ext uri="{FF2B5EF4-FFF2-40B4-BE49-F238E27FC236}">
                  <a16:creationId xmlns:a16="http://schemas.microsoft.com/office/drawing/2014/main" id="{CB05209A-465F-48C9-8C0C-6B612EBC811E}"/>
                </a:ext>
              </a:extLst>
            </p:cNvPr>
            <p:cNvSpPr/>
            <p:nvPr/>
          </p:nvSpPr>
          <p:spPr>
            <a:xfrm>
              <a:off x="481583" y="1709927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4">
                  <a:moveTo>
                    <a:pt x="1160780" y="0"/>
                  </a:moveTo>
                  <a:lnTo>
                    <a:pt x="98043" y="0"/>
                  </a:lnTo>
                  <a:lnTo>
                    <a:pt x="59878" y="7711"/>
                  </a:lnTo>
                  <a:lnTo>
                    <a:pt x="28714" y="28733"/>
                  </a:lnTo>
                  <a:lnTo>
                    <a:pt x="7704" y="59900"/>
                  </a:lnTo>
                  <a:lnTo>
                    <a:pt x="0" y="98044"/>
                  </a:lnTo>
                  <a:lnTo>
                    <a:pt x="0" y="490220"/>
                  </a:lnTo>
                  <a:lnTo>
                    <a:pt x="7704" y="528363"/>
                  </a:lnTo>
                  <a:lnTo>
                    <a:pt x="28714" y="559530"/>
                  </a:lnTo>
                  <a:lnTo>
                    <a:pt x="59878" y="580552"/>
                  </a:lnTo>
                  <a:lnTo>
                    <a:pt x="98043" y="588263"/>
                  </a:lnTo>
                  <a:lnTo>
                    <a:pt x="1160780" y="588263"/>
                  </a:lnTo>
                  <a:lnTo>
                    <a:pt x="1198923" y="580552"/>
                  </a:lnTo>
                  <a:lnTo>
                    <a:pt x="1230090" y="559530"/>
                  </a:lnTo>
                  <a:lnTo>
                    <a:pt x="1251112" y="528363"/>
                  </a:lnTo>
                  <a:lnTo>
                    <a:pt x="1258823" y="490220"/>
                  </a:lnTo>
                  <a:lnTo>
                    <a:pt x="1258823" y="98044"/>
                  </a:lnTo>
                  <a:lnTo>
                    <a:pt x="1251112" y="59900"/>
                  </a:lnTo>
                  <a:lnTo>
                    <a:pt x="1230090" y="28733"/>
                  </a:lnTo>
                  <a:lnTo>
                    <a:pt x="1198923" y="7711"/>
                  </a:lnTo>
                  <a:lnTo>
                    <a:pt x="1160780" y="0"/>
                  </a:lnTo>
                  <a:close/>
                </a:path>
              </a:pathLst>
            </a:custGeom>
            <a:solidFill>
              <a:srgbClr val="FFCC66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6" name="object 34">
              <a:extLst>
                <a:ext uri="{FF2B5EF4-FFF2-40B4-BE49-F238E27FC236}">
                  <a16:creationId xmlns:a16="http://schemas.microsoft.com/office/drawing/2014/main" id="{6488C8A0-FC0D-4EBB-B79C-F517CA3DB8E3}"/>
                </a:ext>
              </a:extLst>
            </p:cNvPr>
            <p:cNvSpPr/>
            <p:nvPr/>
          </p:nvSpPr>
          <p:spPr>
            <a:xfrm>
              <a:off x="481583" y="1709927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4">
                  <a:moveTo>
                    <a:pt x="0" y="98044"/>
                  </a:moveTo>
                  <a:lnTo>
                    <a:pt x="7704" y="59900"/>
                  </a:lnTo>
                  <a:lnTo>
                    <a:pt x="28714" y="28733"/>
                  </a:lnTo>
                  <a:lnTo>
                    <a:pt x="59878" y="7711"/>
                  </a:lnTo>
                  <a:lnTo>
                    <a:pt x="98043" y="0"/>
                  </a:lnTo>
                  <a:lnTo>
                    <a:pt x="1160780" y="0"/>
                  </a:lnTo>
                  <a:lnTo>
                    <a:pt x="1198923" y="7711"/>
                  </a:lnTo>
                  <a:lnTo>
                    <a:pt x="1230090" y="28733"/>
                  </a:lnTo>
                  <a:lnTo>
                    <a:pt x="1251112" y="59900"/>
                  </a:lnTo>
                  <a:lnTo>
                    <a:pt x="1258823" y="98044"/>
                  </a:lnTo>
                  <a:lnTo>
                    <a:pt x="1258823" y="490220"/>
                  </a:lnTo>
                  <a:lnTo>
                    <a:pt x="1251112" y="528363"/>
                  </a:lnTo>
                  <a:lnTo>
                    <a:pt x="1230090" y="559530"/>
                  </a:lnTo>
                  <a:lnTo>
                    <a:pt x="1198923" y="580552"/>
                  </a:lnTo>
                  <a:lnTo>
                    <a:pt x="1160780" y="588263"/>
                  </a:lnTo>
                  <a:lnTo>
                    <a:pt x="98043" y="588263"/>
                  </a:lnTo>
                  <a:lnTo>
                    <a:pt x="59878" y="580552"/>
                  </a:lnTo>
                  <a:lnTo>
                    <a:pt x="28714" y="559530"/>
                  </a:lnTo>
                  <a:lnTo>
                    <a:pt x="7704" y="528363"/>
                  </a:lnTo>
                  <a:lnTo>
                    <a:pt x="0" y="490220"/>
                  </a:lnTo>
                  <a:lnTo>
                    <a:pt x="0" y="98044"/>
                  </a:lnTo>
                  <a:close/>
                </a:path>
              </a:pathLst>
            </a:custGeom>
            <a:ln w="12192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7" name="object 35">
            <a:extLst>
              <a:ext uri="{FF2B5EF4-FFF2-40B4-BE49-F238E27FC236}">
                <a16:creationId xmlns:a16="http://schemas.microsoft.com/office/drawing/2014/main" id="{5A1A83D9-B55B-4BFF-B720-FC1CFCEF8777}"/>
              </a:ext>
            </a:extLst>
          </p:cNvPr>
          <p:cNvSpPr txBox="1"/>
          <p:nvPr/>
        </p:nvSpPr>
        <p:spPr>
          <a:xfrm>
            <a:off x="652373" y="2183639"/>
            <a:ext cx="9398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徵件截止</a:t>
            </a:r>
            <a:endParaRPr sz="180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grpSp>
        <p:nvGrpSpPr>
          <p:cNvPr id="98" name="object 36">
            <a:extLst>
              <a:ext uri="{FF2B5EF4-FFF2-40B4-BE49-F238E27FC236}">
                <a16:creationId xmlns:a16="http://schemas.microsoft.com/office/drawing/2014/main" id="{E76E9E3D-F7E2-4676-9E1E-445FE7537ADF}"/>
              </a:ext>
            </a:extLst>
          </p:cNvPr>
          <p:cNvGrpSpPr/>
          <p:nvPr/>
        </p:nvGrpSpPr>
        <p:grpSpPr>
          <a:xfrm>
            <a:off x="487426" y="2835910"/>
            <a:ext cx="1271905" cy="601345"/>
            <a:chOff x="476758" y="2500629"/>
            <a:chExt cx="1271905" cy="601345"/>
          </a:xfrm>
        </p:grpSpPr>
        <p:sp>
          <p:nvSpPr>
            <p:cNvPr id="99" name="object 37">
              <a:extLst>
                <a:ext uri="{FF2B5EF4-FFF2-40B4-BE49-F238E27FC236}">
                  <a16:creationId xmlns:a16="http://schemas.microsoft.com/office/drawing/2014/main" id="{1C52E9C4-8DAF-40AD-86AF-14BB41B02AAE}"/>
                </a:ext>
              </a:extLst>
            </p:cNvPr>
            <p:cNvSpPr/>
            <p:nvPr/>
          </p:nvSpPr>
          <p:spPr>
            <a:xfrm>
              <a:off x="483108" y="2506979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4">
                  <a:moveTo>
                    <a:pt x="1160780" y="0"/>
                  </a:moveTo>
                  <a:lnTo>
                    <a:pt x="98043" y="0"/>
                  </a:lnTo>
                  <a:lnTo>
                    <a:pt x="59878" y="7711"/>
                  </a:lnTo>
                  <a:lnTo>
                    <a:pt x="28714" y="28733"/>
                  </a:lnTo>
                  <a:lnTo>
                    <a:pt x="7704" y="59900"/>
                  </a:lnTo>
                  <a:lnTo>
                    <a:pt x="0" y="98044"/>
                  </a:lnTo>
                  <a:lnTo>
                    <a:pt x="0" y="490220"/>
                  </a:lnTo>
                  <a:lnTo>
                    <a:pt x="7704" y="528363"/>
                  </a:lnTo>
                  <a:lnTo>
                    <a:pt x="28714" y="559530"/>
                  </a:lnTo>
                  <a:lnTo>
                    <a:pt x="59878" y="580552"/>
                  </a:lnTo>
                  <a:lnTo>
                    <a:pt x="98043" y="588264"/>
                  </a:lnTo>
                  <a:lnTo>
                    <a:pt x="1160780" y="588264"/>
                  </a:lnTo>
                  <a:lnTo>
                    <a:pt x="1198923" y="580552"/>
                  </a:lnTo>
                  <a:lnTo>
                    <a:pt x="1230090" y="559530"/>
                  </a:lnTo>
                  <a:lnTo>
                    <a:pt x="1251112" y="528363"/>
                  </a:lnTo>
                  <a:lnTo>
                    <a:pt x="1258824" y="490220"/>
                  </a:lnTo>
                  <a:lnTo>
                    <a:pt x="1258824" y="98044"/>
                  </a:lnTo>
                  <a:lnTo>
                    <a:pt x="1251112" y="59900"/>
                  </a:lnTo>
                  <a:lnTo>
                    <a:pt x="1230090" y="28733"/>
                  </a:lnTo>
                  <a:lnTo>
                    <a:pt x="1198923" y="7711"/>
                  </a:lnTo>
                  <a:lnTo>
                    <a:pt x="1160780" y="0"/>
                  </a:lnTo>
                  <a:close/>
                </a:path>
              </a:pathLst>
            </a:custGeom>
            <a:solidFill>
              <a:srgbClr val="FFCC66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0" name="object 38">
              <a:extLst>
                <a:ext uri="{FF2B5EF4-FFF2-40B4-BE49-F238E27FC236}">
                  <a16:creationId xmlns:a16="http://schemas.microsoft.com/office/drawing/2014/main" id="{F12E7933-96CA-4FF6-9871-7C78A4215548}"/>
                </a:ext>
              </a:extLst>
            </p:cNvPr>
            <p:cNvSpPr/>
            <p:nvPr/>
          </p:nvSpPr>
          <p:spPr>
            <a:xfrm>
              <a:off x="483108" y="2506979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4">
                  <a:moveTo>
                    <a:pt x="0" y="98044"/>
                  </a:moveTo>
                  <a:lnTo>
                    <a:pt x="7704" y="59900"/>
                  </a:lnTo>
                  <a:lnTo>
                    <a:pt x="28714" y="28733"/>
                  </a:lnTo>
                  <a:lnTo>
                    <a:pt x="59878" y="7711"/>
                  </a:lnTo>
                  <a:lnTo>
                    <a:pt x="98043" y="0"/>
                  </a:lnTo>
                  <a:lnTo>
                    <a:pt x="1160780" y="0"/>
                  </a:lnTo>
                  <a:lnTo>
                    <a:pt x="1198923" y="7711"/>
                  </a:lnTo>
                  <a:lnTo>
                    <a:pt x="1230090" y="28733"/>
                  </a:lnTo>
                  <a:lnTo>
                    <a:pt x="1251112" y="59900"/>
                  </a:lnTo>
                  <a:lnTo>
                    <a:pt x="1258824" y="98044"/>
                  </a:lnTo>
                  <a:lnTo>
                    <a:pt x="1258824" y="490220"/>
                  </a:lnTo>
                  <a:lnTo>
                    <a:pt x="1251112" y="528363"/>
                  </a:lnTo>
                  <a:lnTo>
                    <a:pt x="1230090" y="559530"/>
                  </a:lnTo>
                  <a:lnTo>
                    <a:pt x="1198923" y="580552"/>
                  </a:lnTo>
                  <a:lnTo>
                    <a:pt x="1160780" y="588264"/>
                  </a:lnTo>
                  <a:lnTo>
                    <a:pt x="98043" y="588264"/>
                  </a:lnTo>
                  <a:lnTo>
                    <a:pt x="59878" y="580552"/>
                  </a:lnTo>
                  <a:lnTo>
                    <a:pt x="28714" y="559530"/>
                  </a:lnTo>
                  <a:lnTo>
                    <a:pt x="7704" y="528363"/>
                  </a:lnTo>
                  <a:lnTo>
                    <a:pt x="0" y="490220"/>
                  </a:lnTo>
                  <a:lnTo>
                    <a:pt x="0" y="98044"/>
                  </a:lnTo>
                  <a:close/>
                </a:path>
              </a:pathLst>
            </a:custGeom>
            <a:ln w="12192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01" name="object 39">
            <a:extLst>
              <a:ext uri="{FF2B5EF4-FFF2-40B4-BE49-F238E27FC236}">
                <a16:creationId xmlns:a16="http://schemas.microsoft.com/office/drawing/2014/main" id="{5B62AE8E-065B-4475-AAC0-0A23135432DF}"/>
              </a:ext>
            </a:extLst>
          </p:cNvPr>
          <p:cNvSpPr txBox="1"/>
          <p:nvPr/>
        </p:nvSpPr>
        <p:spPr>
          <a:xfrm>
            <a:off x="652983" y="2843531"/>
            <a:ext cx="9398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40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第一階段 </a:t>
            </a:r>
            <a:r>
              <a:rPr sz="1800" b="1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書面審查</a:t>
            </a:r>
            <a:endParaRPr sz="1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grpSp>
        <p:nvGrpSpPr>
          <p:cNvPr id="102" name="object 40">
            <a:extLst>
              <a:ext uri="{FF2B5EF4-FFF2-40B4-BE49-F238E27FC236}">
                <a16:creationId xmlns:a16="http://schemas.microsoft.com/office/drawing/2014/main" id="{F3E55A4C-14E1-48DC-A153-4A506A6818EE}"/>
              </a:ext>
            </a:extLst>
          </p:cNvPr>
          <p:cNvGrpSpPr/>
          <p:nvPr/>
        </p:nvGrpSpPr>
        <p:grpSpPr>
          <a:xfrm>
            <a:off x="493522" y="3608578"/>
            <a:ext cx="1271905" cy="601345"/>
            <a:chOff x="482854" y="3273297"/>
            <a:chExt cx="1271905" cy="601345"/>
          </a:xfrm>
        </p:grpSpPr>
        <p:sp>
          <p:nvSpPr>
            <p:cNvPr id="103" name="object 41">
              <a:extLst>
                <a:ext uri="{FF2B5EF4-FFF2-40B4-BE49-F238E27FC236}">
                  <a16:creationId xmlns:a16="http://schemas.microsoft.com/office/drawing/2014/main" id="{02813064-9705-47DA-940B-51DEF3CA077F}"/>
                </a:ext>
              </a:extLst>
            </p:cNvPr>
            <p:cNvSpPr/>
            <p:nvPr/>
          </p:nvSpPr>
          <p:spPr>
            <a:xfrm>
              <a:off x="489204" y="3279647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5">
                  <a:moveTo>
                    <a:pt x="1160779" y="0"/>
                  </a:moveTo>
                  <a:lnTo>
                    <a:pt x="98043" y="0"/>
                  </a:lnTo>
                  <a:lnTo>
                    <a:pt x="59878" y="7711"/>
                  </a:lnTo>
                  <a:lnTo>
                    <a:pt x="28714" y="28733"/>
                  </a:lnTo>
                  <a:lnTo>
                    <a:pt x="7704" y="59900"/>
                  </a:lnTo>
                  <a:lnTo>
                    <a:pt x="0" y="98043"/>
                  </a:lnTo>
                  <a:lnTo>
                    <a:pt x="0" y="490219"/>
                  </a:lnTo>
                  <a:lnTo>
                    <a:pt x="7704" y="528363"/>
                  </a:lnTo>
                  <a:lnTo>
                    <a:pt x="28714" y="559530"/>
                  </a:lnTo>
                  <a:lnTo>
                    <a:pt x="59878" y="580552"/>
                  </a:lnTo>
                  <a:lnTo>
                    <a:pt x="98043" y="588263"/>
                  </a:lnTo>
                  <a:lnTo>
                    <a:pt x="1160779" y="588263"/>
                  </a:lnTo>
                  <a:lnTo>
                    <a:pt x="1198923" y="580552"/>
                  </a:lnTo>
                  <a:lnTo>
                    <a:pt x="1230090" y="559530"/>
                  </a:lnTo>
                  <a:lnTo>
                    <a:pt x="1251112" y="528363"/>
                  </a:lnTo>
                  <a:lnTo>
                    <a:pt x="1258823" y="490219"/>
                  </a:lnTo>
                  <a:lnTo>
                    <a:pt x="1258823" y="98043"/>
                  </a:lnTo>
                  <a:lnTo>
                    <a:pt x="1251112" y="59900"/>
                  </a:lnTo>
                  <a:lnTo>
                    <a:pt x="1230090" y="28733"/>
                  </a:lnTo>
                  <a:lnTo>
                    <a:pt x="1198923" y="7711"/>
                  </a:lnTo>
                  <a:lnTo>
                    <a:pt x="1160779" y="0"/>
                  </a:lnTo>
                  <a:close/>
                </a:path>
              </a:pathLst>
            </a:custGeom>
            <a:solidFill>
              <a:srgbClr val="FFCC66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" name="object 42">
              <a:extLst>
                <a:ext uri="{FF2B5EF4-FFF2-40B4-BE49-F238E27FC236}">
                  <a16:creationId xmlns:a16="http://schemas.microsoft.com/office/drawing/2014/main" id="{62732967-557D-4C1B-8872-512B7875076C}"/>
                </a:ext>
              </a:extLst>
            </p:cNvPr>
            <p:cNvSpPr/>
            <p:nvPr/>
          </p:nvSpPr>
          <p:spPr>
            <a:xfrm>
              <a:off x="489204" y="3279647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5">
                  <a:moveTo>
                    <a:pt x="0" y="98043"/>
                  </a:moveTo>
                  <a:lnTo>
                    <a:pt x="7704" y="59900"/>
                  </a:lnTo>
                  <a:lnTo>
                    <a:pt x="28714" y="28733"/>
                  </a:lnTo>
                  <a:lnTo>
                    <a:pt x="59878" y="7711"/>
                  </a:lnTo>
                  <a:lnTo>
                    <a:pt x="98043" y="0"/>
                  </a:lnTo>
                  <a:lnTo>
                    <a:pt x="1160779" y="0"/>
                  </a:lnTo>
                  <a:lnTo>
                    <a:pt x="1198923" y="7711"/>
                  </a:lnTo>
                  <a:lnTo>
                    <a:pt x="1230090" y="28733"/>
                  </a:lnTo>
                  <a:lnTo>
                    <a:pt x="1251112" y="59900"/>
                  </a:lnTo>
                  <a:lnTo>
                    <a:pt x="1258823" y="98043"/>
                  </a:lnTo>
                  <a:lnTo>
                    <a:pt x="1258823" y="490219"/>
                  </a:lnTo>
                  <a:lnTo>
                    <a:pt x="1251112" y="528363"/>
                  </a:lnTo>
                  <a:lnTo>
                    <a:pt x="1230090" y="559530"/>
                  </a:lnTo>
                  <a:lnTo>
                    <a:pt x="1198923" y="580552"/>
                  </a:lnTo>
                  <a:lnTo>
                    <a:pt x="1160779" y="588263"/>
                  </a:lnTo>
                  <a:lnTo>
                    <a:pt x="98043" y="588263"/>
                  </a:lnTo>
                  <a:lnTo>
                    <a:pt x="59878" y="580552"/>
                  </a:lnTo>
                  <a:lnTo>
                    <a:pt x="28714" y="559530"/>
                  </a:lnTo>
                  <a:lnTo>
                    <a:pt x="7704" y="528363"/>
                  </a:lnTo>
                  <a:lnTo>
                    <a:pt x="0" y="490219"/>
                  </a:lnTo>
                  <a:lnTo>
                    <a:pt x="0" y="98043"/>
                  </a:lnTo>
                  <a:close/>
                </a:path>
              </a:pathLst>
            </a:custGeom>
            <a:ln w="12192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05" name="object 43">
            <a:extLst>
              <a:ext uri="{FF2B5EF4-FFF2-40B4-BE49-F238E27FC236}">
                <a16:creationId xmlns:a16="http://schemas.microsoft.com/office/drawing/2014/main" id="{8C5D874D-B2A0-4B9F-A56B-BBD65A09CAEA}"/>
              </a:ext>
            </a:extLst>
          </p:cNvPr>
          <p:cNvSpPr txBox="1"/>
          <p:nvPr/>
        </p:nvSpPr>
        <p:spPr>
          <a:xfrm>
            <a:off x="659384" y="3752800"/>
            <a:ext cx="9398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商</a:t>
            </a:r>
            <a:r>
              <a:rPr lang="zh-TW" altLang="en-US" sz="1800" b="1" spc="-5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發營</a:t>
            </a:r>
            <a:endParaRPr sz="1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grpSp>
        <p:nvGrpSpPr>
          <p:cNvPr id="106" name="object 44">
            <a:extLst>
              <a:ext uri="{FF2B5EF4-FFF2-40B4-BE49-F238E27FC236}">
                <a16:creationId xmlns:a16="http://schemas.microsoft.com/office/drawing/2014/main" id="{2BDADAC5-ABC5-4968-B9BF-64067868EF1F}"/>
              </a:ext>
            </a:extLst>
          </p:cNvPr>
          <p:cNvGrpSpPr/>
          <p:nvPr/>
        </p:nvGrpSpPr>
        <p:grpSpPr>
          <a:xfrm>
            <a:off x="487426" y="1837691"/>
            <a:ext cx="1282700" cy="4763135"/>
            <a:chOff x="476758" y="1502410"/>
            <a:chExt cx="1282700" cy="4763135"/>
          </a:xfrm>
        </p:grpSpPr>
        <p:sp>
          <p:nvSpPr>
            <p:cNvPr id="107" name="object 45">
              <a:extLst>
                <a:ext uri="{FF2B5EF4-FFF2-40B4-BE49-F238E27FC236}">
                  <a16:creationId xmlns:a16="http://schemas.microsoft.com/office/drawing/2014/main" id="{E00CF0C0-A4B4-469C-989A-E1AFCB9DC2CB}"/>
                </a:ext>
              </a:extLst>
            </p:cNvPr>
            <p:cNvSpPr/>
            <p:nvPr/>
          </p:nvSpPr>
          <p:spPr>
            <a:xfrm>
              <a:off x="926591" y="1508760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4">
                  <a:moveTo>
                    <a:pt x="235458" y="0"/>
                  </a:moveTo>
                  <a:lnTo>
                    <a:pt x="78486" y="0"/>
                  </a:lnTo>
                  <a:lnTo>
                    <a:pt x="78486" y="119634"/>
                  </a:lnTo>
                  <a:lnTo>
                    <a:pt x="0" y="119634"/>
                  </a:lnTo>
                  <a:lnTo>
                    <a:pt x="156972" y="239267"/>
                  </a:lnTo>
                  <a:lnTo>
                    <a:pt x="313944" y="119634"/>
                  </a:lnTo>
                  <a:lnTo>
                    <a:pt x="235458" y="119634"/>
                  </a:lnTo>
                  <a:lnTo>
                    <a:pt x="235458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object 46">
              <a:extLst>
                <a:ext uri="{FF2B5EF4-FFF2-40B4-BE49-F238E27FC236}">
                  <a16:creationId xmlns:a16="http://schemas.microsoft.com/office/drawing/2014/main" id="{E7F27422-20C3-4A48-9104-D5FE1BC2A6CD}"/>
                </a:ext>
              </a:extLst>
            </p:cNvPr>
            <p:cNvSpPr/>
            <p:nvPr/>
          </p:nvSpPr>
          <p:spPr>
            <a:xfrm>
              <a:off x="926591" y="1508760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4">
                  <a:moveTo>
                    <a:pt x="0" y="119634"/>
                  </a:moveTo>
                  <a:lnTo>
                    <a:pt x="78486" y="119634"/>
                  </a:lnTo>
                  <a:lnTo>
                    <a:pt x="78486" y="0"/>
                  </a:lnTo>
                  <a:lnTo>
                    <a:pt x="235458" y="0"/>
                  </a:lnTo>
                  <a:lnTo>
                    <a:pt x="235458" y="119634"/>
                  </a:lnTo>
                  <a:lnTo>
                    <a:pt x="313944" y="119634"/>
                  </a:lnTo>
                  <a:lnTo>
                    <a:pt x="156972" y="239267"/>
                  </a:lnTo>
                  <a:lnTo>
                    <a:pt x="0" y="119634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9" name="object 47">
              <a:extLst>
                <a:ext uri="{FF2B5EF4-FFF2-40B4-BE49-F238E27FC236}">
                  <a16:creationId xmlns:a16="http://schemas.microsoft.com/office/drawing/2014/main" id="{3D5DD8B9-0076-4218-9C9A-F8938DACFBBE}"/>
                </a:ext>
              </a:extLst>
            </p:cNvPr>
            <p:cNvSpPr/>
            <p:nvPr/>
          </p:nvSpPr>
          <p:spPr>
            <a:xfrm>
              <a:off x="954024" y="2308860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4">
                  <a:moveTo>
                    <a:pt x="235457" y="0"/>
                  </a:moveTo>
                  <a:lnTo>
                    <a:pt x="78485" y="0"/>
                  </a:lnTo>
                  <a:lnTo>
                    <a:pt x="78485" y="119634"/>
                  </a:lnTo>
                  <a:lnTo>
                    <a:pt x="0" y="119634"/>
                  </a:lnTo>
                  <a:lnTo>
                    <a:pt x="156972" y="239267"/>
                  </a:lnTo>
                  <a:lnTo>
                    <a:pt x="313944" y="119634"/>
                  </a:lnTo>
                  <a:lnTo>
                    <a:pt x="235457" y="119634"/>
                  </a:lnTo>
                  <a:lnTo>
                    <a:pt x="235457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0" name="object 48">
              <a:extLst>
                <a:ext uri="{FF2B5EF4-FFF2-40B4-BE49-F238E27FC236}">
                  <a16:creationId xmlns:a16="http://schemas.microsoft.com/office/drawing/2014/main" id="{840068DA-8305-4D9A-BCA0-92EAAFE70747}"/>
                </a:ext>
              </a:extLst>
            </p:cNvPr>
            <p:cNvSpPr/>
            <p:nvPr/>
          </p:nvSpPr>
          <p:spPr>
            <a:xfrm>
              <a:off x="954024" y="2308860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4">
                  <a:moveTo>
                    <a:pt x="0" y="119634"/>
                  </a:moveTo>
                  <a:lnTo>
                    <a:pt x="78485" y="119634"/>
                  </a:lnTo>
                  <a:lnTo>
                    <a:pt x="78485" y="0"/>
                  </a:lnTo>
                  <a:lnTo>
                    <a:pt x="235457" y="0"/>
                  </a:lnTo>
                  <a:lnTo>
                    <a:pt x="235457" y="119634"/>
                  </a:lnTo>
                  <a:lnTo>
                    <a:pt x="313944" y="119634"/>
                  </a:lnTo>
                  <a:lnTo>
                    <a:pt x="156972" y="239267"/>
                  </a:lnTo>
                  <a:lnTo>
                    <a:pt x="0" y="119634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1" name="object 49">
              <a:extLst>
                <a:ext uri="{FF2B5EF4-FFF2-40B4-BE49-F238E27FC236}">
                  <a16:creationId xmlns:a16="http://schemas.microsoft.com/office/drawing/2014/main" id="{A6D0AAD4-E3A7-4C34-B5DC-8B6FF7AC8964}"/>
                </a:ext>
              </a:extLst>
            </p:cNvPr>
            <p:cNvSpPr/>
            <p:nvPr/>
          </p:nvSpPr>
          <p:spPr>
            <a:xfrm>
              <a:off x="947927" y="3092196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5">
                  <a:moveTo>
                    <a:pt x="235458" y="0"/>
                  </a:moveTo>
                  <a:lnTo>
                    <a:pt x="78485" y="0"/>
                  </a:lnTo>
                  <a:lnTo>
                    <a:pt x="78485" y="119633"/>
                  </a:lnTo>
                  <a:lnTo>
                    <a:pt x="0" y="119633"/>
                  </a:lnTo>
                  <a:lnTo>
                    <a:pt x="156972" y="239267"/>
                  </a:lnTo>
                  <a:lnTo>
                    <a:pt x="313944" y="119633"/>
                  </a:lnTo>
                  <a:lnTo>
                    <a:pt x="235458" y="119633"/>
                  </a:lnTo>
                  <a:lnTo>
                    <a:pt x="235458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2" name="object 50">
              <a:extLst>
                <a:ext uri="{FF2B5EF4-FFF2-40B4-BE49-F238E27FC236}">
                  <a16:creationId xmlns:a16="http://schemas.microsoft.com/office/drawing/2014/main" id="{726C3CC3-741C-4A22-AC63-174DE4F0E2C0}"/>
                </a:ext>
              </a:extLst>
            </p:cNvPr>
            <p:cNvSpPr/>
            <p:nvPr/>
          </p:nvSpPr>
          <p:spPr>
            <a:xfrm>
              <a:off x="947927" y="3092196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5">
                  <a:moveTo>
                    <a:pt x="0" y="119633"/>
                  </a:moveTo>
                  <a:lnTo>
                    <a:pt x="78485" y="119633"/>
                  </a:lnTo>
                  <a:lnTo>
                    <a:pt x="78485" y="0"/>
                  </a:lnTo>
                  <a:lnTo>
                    <a:pt x="235458" y="0"/>
                  </a:lnTo>
                  <a:lnTo>
                    <a:pt x="235458" y="119633"/>
                  </a:lnTo>
                  <a:lnTo>
                    <a:pt x="313944" y="119633"/>
                  </a:lnTo>
                  <a:lnTo>
                    <a:pt x="156972" y="239267"/>
                  </a:lnTo>
                  <a:lnTo>
                    <a:pt x="0" y="119633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3" name="object 51">
              <a:extLst>
                <a:ext uri="{FF2B5EF4-FFF2-40B4-BE49-F238E27FC236}">
                  <a16:creationId xmlns:a16="http://schemas.microsoft.com/office/drawing/2014/main" id="{F609D0A4-5A96-4307-AEC3-CDEB1F4A512E}"/>
                </a:ext>
              </a:extLst>
            </p:cNvPr>
            <p:cNvSpPr/>
            <p:nvPr/>
          </p:nvSpPr>
          <p:spPr>
            <a:xfrm>
              <a:off x="493776" y="4066032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5">
                  <a:moveTo>
                    <a:pt x="1160780" y="0"/>
                  </a:moveTo>
                  <a:lnTo>
                    <a:pt x="98043" y="0"/>
                  </a:lnTo>
                  <a:lnTo>
                    <a:pt x="59878" y="7711"/>
                  </a:lnTo>
                  <a:lnTo>
                    <a:pt x="28714" y="28733"/>
                  </a:lnTo>
                  <a:lnTo>
                    <a:pt x="7704" y="59900"/>
                  </a:lnTo>
                  <a:lnTo>
                    <a:pt x="0" y="98044"/>
                  </a:lnTo>
                  <a:lnTo>
                    <a:pt x="0" y="490220"/>
                  </a:lnTo>
                  <a:lnTo>
                    <a:pt x="7704" y="528363"/>
                  </a:lnTo>
                  <a:lnTo>
                    <a:pt x="28714" y="559530"/>
                  </a:lnTo>
                  <a:lnTo>
                    <a:pt x="59878" y="580552"/>
                  </a:lnTo>
                  <a:lnTo>
                    <a:pt x="98043" y="588264"/>
                  </a:lnTo>
                  <a:lnTo>
                    <a:pt x="1160780" y="588264"/>
                  </a:lnTo>
                  <a:lnTo>
                    <a:pt x="1198923" y="580552"/>
                  </a:lnTo>
                  <a:lnTo>
                    <a:pt x="1230090" y="559530"/>
                  </a:lnTo>
                  <a:lnTo>
                    <a:pt x="1251112" y="528363"/>
                  </a:lnTo>
                  <a:lnTo>
                    <a:pt x="1258824" y="490220"/>
                  </a:lnTo>
                  <a:lnTo>
                    <a:pt x="1258824" y="98044"/>
                  </a:lnTo>
                  <a:lnTo>
                    <a:pt x="1251112" y="59900"/>
                  </a:lnTo>
                  <a:lnTo>
                    <a:pt x="1230090" y="28733"/>
                  </a:lnTo>
                  <a:lnTo>
                    <a:pt x="1198923" y="7711"/>
                  </a:lnTo>
                  <a:lnTo>
                    <a:pt x="1160780" y="0"/>
                  </a:lnTo>
                  <a:close/>
                </a:path>
              </a:pathLst>
            </a:custGeom>
            <a:solidFill>
              <a:srgbClr val="FFCC66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4" name="object 52">
              <a:extLst>
                <a:ext uri="{FF2B5EF4-FFF2-40B4-BE49-F238E27FC236}">
                  <a16:creationId xmlns:a16="http://schemas.microsoft.com/office/drawing/2014/main" id="{8A132D76-11C5-47A9-8635-CC22249041FF}"/>
                </a:ext>
              </a:extLst>
            </p:cNvPr>
            <p:cNvSpPr/>
            <p:nvPr/>
          </p:nvSpPr>
          <p:spPr>
            <a:xfrm>
              <a:off x="493776" y="4066032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5">
                  <a:moveTo>
                    <a:pt x="0" y="98044"/>
                  </a:moveTo>
                  <a:lnTo>
                    <a:pt x="7704" y="59900"/>
                  </a:lnTo>
                  <a:lnTo>
                    <a:pt x="28714" y="28733"/>
                  </a:lnTo>
                  <a:lnTo>
                    <a:pt x="59878" y="7711"/>
                  </a:lnTo>
                  <a:lnTo>
                    <a:pt x="98043" y="0"/>
                  </a:lnTo>
                  <a:lnTo>
                    <a:pt x="1160780" y="0"/>
                  </a:lnTo>
                  <a:lnTo>
                    <a:pt x="1198923" y="7711"/>
                  </a:lnTo>
                  <a:lnTo>
                    <a:pt x="1230090" y="28733"/>
                  </a:lnTo>
                  <a:lnTo>
                    <a:pt x="1251112" y="59900"/>
                  </a:lnTo>
                  <a:lnTo>
                    <a:pt x="1258824" y="98044"/>
                  </a:lnTo>
                  <a:lnTo>
                    <a:pt x="1258824" y="490220"/>
                  </a:lnTo>
                  <a:lnTo>
                    <a:pt x="1251112" y="528363"/>
                  </a:lnTo>
                  <a:lnTo>
                    <a:pt x="1230090" y="559530"/>
                  </a:lnTo>
                  <a:lnTo>
                    <a:pt x="1198923" y="580552"/>
                  </a:lnTo>
                  <a:lnTo>
                    <a:pt x="1160780" y="588264"/>
                  </a:lnTo>
                  <a:lnTo>
                    <a:pt x="98043" y="588264"/>
                  </a:lnTo>
                  <a:lnTo>
                    <a:pt x="59878" y="580552"/>
                  </a:lnTo>
                  <a:lnTo>
                    <a:pt x="28714" y="559530"/>
                  </a:lnTo>
                  <a:lnTo>
                    <a:pt x="7704" y="528363"/>
                  </a:lnTo>
                  <a:lnTo>
                    <a:pt x="0" y="490220"/>
                  </a:lnTo>
                  <a:lnTo>
                    <a:pt x="0" y="98044"/>
                  </a:lnTo>
                  <a:close/>
                </a:path>
              </a:pathLst>
            </a:custGeom>
            <a:ln w="12192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5" name="object 53">
              <a:extLst>
                <a:ext uri="{FF2B5EF4-FFF2-40B4-BE49-F238E27FC236}">
                  <a16:creationId xmlns:a16="http://schemas.microsoft.com/office/drawing/2014/main" id="{733F86E5-57FE-42A1-84DB-6016CD460314}"/>
                </a:ext>
              </a:extLst>
            </p:cNvPr>
            <p:cNvSpPr/>
            <p:nvPr/>
          </p:nvSpPr>
          <p:spPr>
            <a:xfrm>
              <a:off x="954024" y="3864864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5">
                  <a:moveTo>
                    <a:pt x="235457" y="0"/>
                  </a:moveTo>
                  <a:lnTo>
                    <a:pt x="78485" y="0"/>
                  </a:lnTo>
                  <a:lnTo>
                    <a:pt x="78485" y="119634"/>
                  </a:lnTo>
                  <a:lnTo>
                    <a:pt x="0" y="119634"/>
                  </a:lnTo>
                  <a:lnTo>
                    <a:pt x="156972" y="239268"/>
                  </a:lnTo>
                  <a:lnTo>
                    <a:pt x="313944" y="119634"/>
                  </a:lnTo>
                  <a:lnTo>
                    <a:pt x="235457" y="119634"/>
                  </a:lnTo>
                  <a:lnTo>
                    <a:pt x="235457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6" name="object 54">
              <a:extLst>
                <a:ext uri="{FF2B5EF4-FFF2-40B4-BE49-F238E27FC236}">
                  <a16:creationId xmlns:a16="http://schemas.microsoft.com/office/drawing/2014/main" id="{74431283-1BE8-4E43-8DE9-CAD85596CC34}"/>
                </a:ext>
              </a:extLst>
            </p:cNvPr>
            <p:cNvSpPr/>
            <p:nvPr/>
          </p:nvSpPr>
          <p:spPr>
            <a:xfrm>
              <a:off x="954024" y="3864864"/>
              <a:ext cx="314325" cy="239395"/>
            </a:xfrm>
            <a:custGeom>
              <a:avLst/>
              <a:gdLst/>
              <a:ahLst/>
              <a:cxnLst/>
              <a:rect l="l" t="t" r="r" b="b"/>
              <a:pathLst>
                <a:path w="314325" h="239395">
                  <a:moveTo>
                    <a:pt x="0" y="119634"/>
                  </a:moveTo>
                  <a:lnTo>
                    <a:pt x="78485" y="119634"/>
                  </a:lnTo>
                  <a:lnTo>
                    <a:pt x="78485" y="0"/>
                  </a:lnTo>
                  <a:lnTo>
                    <a:pt x="235457" y="0"/>
                  </a:lnTo>
                  <a:lnTo>
                    <a:pt x="235457" y="119634"/>
                  </a:lnTo>
                  <a:lnTo>
                    <a:pt x="313944" y="119634"/>
                  </a:lnTo>
                  <a:lnTo>
                    <a:pt x="156972" y="239268"/>
                  </a:lnTo>
                  <a:lnTo>
                    <a:pt x="0" y="119634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7" name="object 55">
              <a:extLst>
                <a:ext uri="{FF2B5EF4-FFF2-40B4-BE49-F238E27FC236}">
                  <a16:creationId xmlns:a16="http://schemas.microsoft.com/office/drawing/2014/main" id="{812C7A9C-8C79-49A9-BE44-39EB43D51D3E}"/>
                </a:ext>
              </a:extLst>
            </p:cNvPr>
            <p:cNvSpPr/>
            <p:nvPr/>
          </p:nvSpPr>
          <p:spPr>
            <a:xfrm>
              <a:off x="490728" y="5672327"/>
              <a:ext cx="1259205" cy="586740"/>
            </a:xfrm>
            <a:custGeom>
              <a:avLst/>
              <a:gdLst/>
              <a:ahLst/>
              <a:cxnLst/>
              <a:rect l="l" t="t" r="r" b="b"/>
              <a:pathLst>
                <a:path w="1259205" h="586739">
                  <a:moveTo>
                    <a:pt x="1161034" y="0"/>
                  </a:moveTo>
                  <a:lnTo>
                    <a:pt x="97790" y="0"/>
                  </a:lnTo>
                  <a:lnTo>
                    <a:pt x="59723" y="7684"/>
                  </a:lnTo>
                  <a:lnTo>
                    <a:pt x="28640" y="28640"/>
                  </a:lnTo>
                  <a:lnTo>
                    <a:pt x="7684" y="59723"/>
                  </a:lnTo>
                  <a:lnTo>
                    <a:pt x="0" y="97790"/>
                  </a:lnTo>
                  <a:lnTo>
                    <a:pt x="0" y="488950"/>
                  </a:lnTo>
                  <a:lnTo>
                    <a:pt x="7684" y="527016"/>
                  </a:lnTo>
                  <a:lnTo>
                    <a:pt x="28640" y="558099"/>
                  </a:lnTo>
                  <a:lnTo>
                    <a:pt x="59723" y="579055"/>
                  </a:lnTo>
                  <a:lnTo>
                    <a:pt x="97790" y="586740"/>
                  </a:lnTo>
                  <a:lnTo>
                    <a:pt x="1161034" y="586740"/>
                  </a:lnTo>
                  <a:lnTo>
                    <a:pt x="1199084" y="579055"/>
                  </a:lnTo>
                  <a:lnTo>
                    <a:pt x="1230169" y="558099"/>
                  </a:lnTo>
                  <a:lnTo>
                    <a:pt x="1251134" y="527016"/>
                  </a:lnTo>
                  <a:lnTo>
                    <a:pt x="1258823" y="488950"/>
                  </a:lnTo>
                  <a:lnTo>
                    <a:pt x="1258823" y="97790"/>
                  </a:lnTo>
                  <a:lnTo>
                    <a:pt x="1251134" y="59723"/>
                  </a:lnTo>
                  <a:lnTo>
                    <a:pt x="1230169" y="28640"/>
                  </a:lnTo>
                  <a:lnTo>
                    <a:pt x="1199084" y="7684"/>
                  </a:lnTo>
                  <a:lnTo>
                    <a:pt x="1161034" y="0"/>
                  </a:lnTo>
                  <a:close/>
                </a:path>
              </a:pathLst>
            </a:custGeom>
            <a:solidFill>
              <a:srgbClr val="FFCC66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8" name="object 56">
              <a:extLst>
                <a:ext uri="{FF2B5EF4-FFF2-40B4-BE49-F238E27FC236}">
                  <a16:creationId xmlns:a16="http://schemas.microsoft.com/office/drawing/2014/main" id="{95C1C613-45E9-4FCE-BE3E-49D4F3081B53}"/>
                </a:ext>
              </a:extLst>
            </p:cNvPr>
            <p:cNvSpPr/>
            <p:nvPr/>
          </p:nvSpPr>
          <p:spPr>
            <a:xfrm>
              <a:off x="490728" y="5672327"/>
              <a:ext cx="1259205" cy="586740"/>
            </a:xfrm>
            <a:custGeom>
              <a:avLst/>
              <a:gdLst/>
              <a:ahLst/>
              <a:cxnLst/>
              <a:rect l="l" t="t" r="r" b="b"/>
              <a:pathLst>
                <a:path w="1259205" h="586739">
                  <a:moveTo>
                    <a:pt x="0" y="97790"/>
                  </a:moveTo>
                  <a:lnTo>
                    <a:pt x="7684" y="59723"/>
                  </a:lnTo>
                  <a:lnTo>
                    <a:pt x="28640" y="28640"/>
                  </a:lnTo>
                  <a:lnTo>
                    <a:pt x="59723" y="7684"/>
                  </a:lnTo>
                  <a:lnTo>
                    <a:pt x="97790" y="0"/>
                  </a:lnTo>
                  <a:lnTo>
                    <a:pt x="1161034" y="0"/>
                  </a:lnTo>
                  <a:lnTo>
                    <a:pt x="1199084" y="7684"/>
                  </a:lnTo>
                  <a:lnTo>
                    <a:pt x="1230169" y="28640"/>
                  </a:lnTo>
                  <a:lnTo>
                    <a:pt x="1251134" y="59723"/>
                  </a:lnTo>
                  <a:lnTo>
                    <a:pt x="1258823" y="97790"/>
                  </a:lnTo>
                  <a:lnTo>
                    <a:pt x="1258823" y="488950"/>
                  </a:lnTo>
                  <a:lnTo>
                    <a:pt x="1251134" y="527016"/>
                  </a:lnTo>
                  <a:lnTo>
                    <a:pt x="1230169" y="558099"/>
                  </a:lnTo>
                  <a:lnTo>
                    <a:pt x="1199084" y="579055"/>
                  </a:lnTo>
                  <a:lnTo>
                    <a:pt x="1161034" y="586740"/>
                  </a:lnTo>
                  <a:lnTo>
                    <a:pt x="97790" y="586740"/>
                  </a:lnTo>
                  <a:lnTo>
                    <a:pt x="59723" y="579055"/>
                  </a:lnTo>
                  <a:lnTo>
                    <a:pt x="28640" y="558099"/>
                  </a:lnTo>
                  <a:lnTo>
                    <a:pt x="7684" y="527016"/>
                  </a:lnTo>
                  <a:lnTo>
                    <a:pt x="0" y="488950"/>
                  </a:lnTo>
                  <a:lnTo>
                    <a:pt x="0" y="97790"/>
                  </a:lnTo>
                  <a:close/>
                </a:path>
              </a:pathLst>
            </a:custGeom>
            <a:ln w="12191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9" name="object 57">
              <a:extLst>
                <a:ext uri="{FF2B5EF4-FFF2-40B4-BE49-F238E27FC236}">
                  <a16:creationId xmlns:a16="http://schemas.microsoft.com/office/drawing/2014/main" id="{FD7EC53E-4EF2-491A-9A64-159334CDAACA}"/>
                </a:ext>
              </a:extLst>
            </p:cNvPr>
            <p:cNvSpPr/>
            <p:nvPr/>
          </p:nvSpPr>
          <p:spPr>
            <a:xfrm>
              <a:off x="958595" y="5474207"/>
              <a:ext cx="312420" cy="239395"/>
            </a:xfrm>
            <a:custGeom>
              <a:avLst/>
              <a:gdLst/>
              <a:ahLst/>
              <a:cxnLst/>
              <a:rect l="l" t="t" r="r" b="b"/>
              <a:pathLst>
                <a:path w="312419" h="239395">
                  <a:moveTo>
                    <a:pt x="234315" y="0"/>
                  </a:moveTo>
                  <a:lnTo>
                    <a:pt x="78104" y="0"/>
                  </a:lnTo>
                  <a:lnTo>
                    <a:pt x="78104" y="119633"/>
                  </a:lnTo>
                  <a:lnTo>
                    <a:pt x="0" y="119633"/>
                  </a:lnTo>
                  <a:lnTo>
                    <a:pt x="156209" y="239267"/>
                  </a:lnTo>
                  <a:lnTo>
                    <a:pt x="312419" y="119633"/>
                  </a:lnTo>
                  <a:lnTo>
                    <a:pt x="234315" y="119633"/>
                  </a:lnTo>
                  <a:lnTo>
                    <a:pt x="234315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0" name="object 58">
              <a:extLst>
                <a:ext uri="{FF2B5EF4-FFF2-40B4-BE49-F238E27FC236}">
                  <a16:creationId xmlns:a16="http://schemas.microsoft.com/office/drawing/2014/main" id="{31FEBF21-F3B3-402D-8260-24456A637BDC}"/>
                </a:ext>
              </a:extLst>
            </p:cNvPr>
            <p:cNvSpPr/>
            <p:nvPr/>
          </p:nvSpPr>
          <p:spPr>
            <a:xfrm>
              <a:off x="958595" y="5474207"/>
              <a:ext cx="312420" cy="239395"/>
            </a:xfrm>
            <a:custGeom>
              <a:avLst/>
              <a:gdLst/>
              <a:ahLst/>
              <a:cxnLst/>
              <a:rect l="l" t="t" r="r" b="b"/>
              <a:pathLst>
                <a:path w="312419" h="239395">
                  <a:moveTo>
                    <a:pt x="0" y="119633"/>
                  </a:moveTo>
                  <a:lnTo>
                    <a:pt x="78104" y="119633"/>
                  </a:lnTo>
                  <a:lnTo>
                    <a:pt x="78104" y="0"/>
                  </a:lnTo>
                  <a:lnTo>
                    <a:pt x="234315" y="0"/>
                  </a:lnTo>
                  <a:lnTo>
                    <a:pt x="234315" y="119633"/>
                  </a:lnTo>
                  <a:lnTo>
                    <a:pt x="312419" y="119633"/>
                  </a:lnTo>
                  <a:lnTo>
                    <a:pt x="156209" y="239267"/>
                  </a:lnTo>
                  <a:lnTo>
                    <a:pt x="0" y="119633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1" name="object 59">
              <a:extLst>
                <a:ext uri="{FF2B5EF4-FFF2-40B4-BE49-F238E27FC236}">
                  <a16:creationId xmlns:a16="http://schemas.microsoft.com/office/drawing/2014/main" id="{4BCA3591-A98C-4790-870C-0A376894BD76}"/>
                </a:ext>
              </a:extLst>
            </p:cNvPr>
            <p:cNvSpPr/>
            <p:nvPr/>
          </p:nvSpPr>
          <p:spPr>
            <a:xfrm>
              <a:off x="483108" y="4876800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5">
                  <a:moveTo>
                    <a:pt x="1160780" y="0"/>
                  </a:moveTo>
                  <a:lnTo>
                    <a:pt x="98043" y="0"/>
                  </a:lnTo>
                  <a:lnTo>
                    <a:pt x="59878" y="7711"/>
                  </a:lnTo>
                  <a:lnTo>
                    <a:pt x="28714" y="28733"/>
                  </a:lnTo>
                  <a:lnTo>
                    <a:pt x="7704" y="59900"/>
                  </a:lnTo>
                  <a:lnTo>
                    <a:pt x="0" y="98043"/>
                  </a:lnTo>
                  <a:lnTo>
                    <a:pt x="0" y="490219"/>
                  </a:lnTo>
                  <a:lnTo>
                    <a:pt x="7704" y="528363"/>
                  </a:lnTo>
                  <a:lnTo>
                    <a:pt x="28714" y="559530"/>
                  </a:lnTo>
                  <a:lnTo>
                    <a:pt x="59878" y="580552"/>
                  </a:lnTo>
                  <a:lnTo>
                    <a:pt x="98043" y="588263"/>
                  </a:lnTo>
                  <a:lnTo>
                    <a:pt x="1160780" y="588263"/>
                  </a:lnTo>
                  <a:lnTo>
                    <a:pt x="1198923" y="580552"/>
                  </a:lnTo>
                  <a:lnTo>
                    <a:pt x="1230090" y="559530"/>
                  </a:lnTo>
                  <a:lnTo>
                    <a:pt x="1251112" y="528363"/>
                  </a:lnTo>
                  <a:lnTo>
                    <a:pt x="1258824" y="490219"/>
                  </a:lnTo>
                  <a:lnTo>
                    <a:pt x="1258824" y="98043"/>
                  </a:lnTo>
                  <a:lnTo>
                    <a:pt x="1251112" y="59900"/>
                  </a:lnTo>
                  <a:lnTo>
                    <a:pt x="1230090" y="28733"/>
                  </a:lnTo>
                  <a:lnTo>
                    <a:pt x="1198923" y="7711"/>
                  </a:lnTo>
                  <a:lnTo>
                    <a:pt x="1160780" y="0"/>
                  </a:lnTo>
                  <a:close/>
                </a:path>
              </a:pathLst>
            </a:custGeom>
            <a:solidFill>
              <a:srgbClr val="FFCC66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2" name="object 60">
              <a:extLst>
                <a:ext uri="{FF2B5EF4-FFF2-40B4-BE49-F238E27FC236}">
                  <a16:creationId xmlns:a16="http://schemas.microsoft.com/office/drawing/2014/main" id="{2EF4329B-CA20-479F-9811-2B900D261F66}"/>
                </a:ext>
              </a:extLst>
            </p:cNvPr>
            <p:cNvSpPr/>
            <p:nvPr/>
          </p:nvSpPr>
          <p:spPr>
            <a:xfrm>
              <a:off x="483108" y="4876800"/>
              <a:ext cx="1259205" cy="588645"/>
            </a:xfrm>
            <a:custGeom>
              <a:avLst/>
              <a:gdLst/>
              <a:ahLst/>
              <a:cxnLst/>
              <a:rect l="l" t="t" r="r" b="b"/>
              <a:pathLst>
                <a:path w="1259205" h="588645">
                  <a:moveTo>
                    <a:pt x="0" y="98043"/>
                  </a:moveTo>
                  <a:lnTo>
                    <a:pt x="7704" y="59900"/>
                  </a:lnTo>
                  <a:lnTo>
                    <a:pt x="28714" y="28733"/>
                  </a:lnTo>
                  <a:lnTo>
                    <a:pt x="59878" y="7711"/>
                  </a:lnTo>
                  <a:lnTo>
                    <a:pt x="98043" y="0"/>
                  </a:lnTo>
                  <a:lnTo>
                    <a:pt x="1160780" y="0"/>
                  </a:lnTo>
                  <a:lnTo>
                    <a:pt x="1198923" y="7711"/>
                  </a:lnTo>
                  <a:lnTo>
                    <a:pt x="1230090" y="28733"/>
                  </a:lnTo>
                  <a:lnTo>
                    <a:pt x="1251112" y="59900"/>
                  </a:lnTo>
                  <a:lnTo>
                    <a:pt x="1258824" y="98043"/>
                  </a:lnTo>
                  <a:lnTo>
                    <a:pt x="1258824" y="490219"/>
                  </a:lnTo>
                  <a:lnTo>
                    <a:pt x="1251112" y="528363"/>
                  </a:lnTo>
                  <a:lnTo>
                    <a:pt x="1230090" y="559530"/>
                  </a:lnTo>
                  <a:lnTo>
                    <a:pt x="1198923" y="580552"/>
                  </a:lnTo>
                  <a:lnTo>
                    <a:pt x="1160780" y="588263"/>
                  </a:lnTo>
                  <a:lnTo>
                    <a:pt x="98043" y="588263"/>
                  </a:lnTo>
                  <a:lnTo>
                    <a:pt x="59878" y="580552"/>
                  </a:lnTo>
                  <a:lnTo>
                    <a:pt x="28714" y="559530"/>
                  </a:lnTo>
                  <a:lnTo>
                    <a:pt x="7704" y="528363"/>
                  </a:lnTo>
                  <a:lnTo>
                    <a:pt x="0" y="490219"/>
                  </a:lnTo>
                  <a:lnTo>
                    <a:pt x="0" y="98043"/>
                  </a:lnTo>
                  <a:close/>
                </a:path>
              </a:pathLst>
            </a:custGeom>
            <a:ln w="12192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3" name="object 61">
            <a:extLst>
              <a:ext uri="{FF2B5EF4-FFF2-40B4-BE49-F238E27FC236}">
                <a16:creationId xmlns:a16="http://schemas.microsoft.com/office/drawing/2014/main" id="{C2257D53-B1F2-4539-900E-7CC99207D343}"/>
              </a:ext>
            </a:extLst>
          </p:cNvPr>
          <p:cNvSpPr txBox="1"/>
          <p:nvPr/>
        </p:nvSpPr>
        <p:spPr>
          <a:xfrm>
            <a:off x="652983" y="4402583"/>
            <a:ext cx="951865" cy="2181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" marR="508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第二階段 會議審查</a:t>
            </a:r>
            <a:endParaRPr sz="1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0" marR="15240" indent="-114300">
              <a:lnSpc>
                <a:spcPct val="100000"/>
              </a:lnSpc>
              <a:spcBef>
                <a:spcPts val="2065"/>
              </a:spcBef>
            </a:pPr>
            <a:r>
              <a:rPr sz="1800" b="1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細部計畫 書審查</a:t>
            </a:r>
            <a:endParaRPr sz="1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20320" marR="7620">
              <a:lnSpc>
                <a:spcPct val="100000"/>
              </a:lnSpc>
              <a:spcBef>
                <a:spcPts val="1945"/>
              </a:spcBef>
            </a:pPr>
            <a:r>
              <a:rPr sz="1800" b="1" dirty="0">
                <a:solidFill>
                  <a:srgbClr val="843B0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確認補助 個案名單</a:t>
            </a:r>
            <a:endParaRPr sz="1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grpSp>
        <p:nvGrpSpPr>
          <p:cNvPr id="124" name="object 62">
            <a:extLst>
              <a:ext uri="{FF2B5EF4-FFF2-40B4-BE49-F238E27FC236}">
                <a16:creationId xmlns:a16="http://schemas.microsoft.com/office/drawing/2014/main" id="{EFB08329-9D8C-40E6-951F-5DC61D70AE4B}"/>
              </a:ext>
            </a:extLst>
          </p:cNvPr>
          <p:cNvGrpSpPr/>
          <p:nvPr/>
        </p:nvGrpSpPr>
        <p:grpSpPr>
          <a:xfrm>
            <a:off x="952500" y="4965192"/>
            <a:ext cx="326390" cy="253365"/>
            <a:chOff x="941832" y="4629911"/>
            <a:chExt cx="326390" cy="253365"/>
          </a:xfrm>
        </p:grpSpPr>
        <p:sp>
          <p:nvSpPr>
            <p:cNvPr id="125" name="object 63">
              <a:extLst>
                <a:ext uri="{FF2B5EF4-FFF2-40B4-BE49-F238E27FC236}">
                  <a16:creationId xmlns:a16="http://schemas.microsoft.com/office/drawing/2014/main" id="{7BC0DBC9-2E56-42EB-8A54-39AEB2880C31}"/>
                </a:ext>
              </a:extLst>
            </p:cNvPr>
            <p:cNvSpPr/>
            <p:nvPr/>
          </p:nvSpPr>
          <p:spPr>
            <a:xfrm>
              <a:off x="947928" y="4636007"/>
              <a:ext cx="314325" cy="241300"/>
            </a:xfrm>
            <a:custGeom>
              <a:avLst/>
              <a:gdLst/>
              <a:ahLst/>
              <a:cxnLst/>
              <a:rect l="l" t="t" r="r" b="b"/>
              <a:pathLst>
                <a:path w="314325" h="241300">
                  <a:moveTo>
                    <a:pt x="235458" y="0"/>
                  </a:moveTo>
                  <a:lnTo>
                    <a:pt x="78485" y="0"/>
                  </a:lnTo>
                  <a:lnTo>
                    <a:pt x="78485" y="120396"/>
                  </a:lnTo>
                  <a:lnTo>
                    <a:pt x="0" y="120396"/>
                  </a:lnTo>
                  <a:lnTo>
                    <a:pt x="156972" y="240792"/>
                  </a:lnTo>
                  <a:lnTo>
                    <a:pt x="313944" y="120396"/>
                  </a:lnTo>
                  <a:lnTo>
                    <a:pt x="235458" y="120396"/>
                  </a:lnTo>
                  <a:lnTo>
                    <a:pt x="235458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6" name="object 64">
              <a:extLst>
                <a:ext uri="{FF2B5EF4-FFF2-40B4-BE49-F238E27FC236}">
                  <a16:creationId xmlns:a16="http://schemas.microsoft.com/office/drawing/2014/main" id="{3E9A0171-66BA-47DB-9B37-982F910ABCDB}"/>
                </a:ext>
              </a:extLst>
            </p:cNvPr>
            <p:cNvSpPr/>
            <p:nvPr/>
          </p:nvSpPr>
          <p:spPr>
            <a:xfrm>
              <a:off x="947928" y="4636007"/>
              <a:ext cx="314325" cy="241300"/>
            </a:xfrm>
            <a:custGeom>
              <a:avLst/>
              <a:gdLst/>
              <a:ahLst/>
              <a:cxnLst/>
              <a:rect l="l" t="t" r="r" b="b"/>
              <a:pathLst>
                <a:path w="314325" h="241300">
                  <a:moveTo>
                    <a:pt x="0" y="120396"/>
                  </a:moveTo>
                  <a:lnTo>
                    <a:pt x="78485" y="120396"/>
                  </a:lnTo>
                  <a:lnTo>
                    <a:pt x="78485" y="0"/>
                  </a:lnTo>
                  <a:lnTo>
                    <a:pt x="235458" y="0"/>
                  </a:lnTo>
                  <a:lnTo>
                    <a:pt x="235458" y="120396"/>
                  </a:lnTo>
                  <a:lnTo>
                    <a:pt x="313944" y="120396"/>
                  </a:lnTo>
                  <a:lnTo>
                    <a:pt x="156972" y="240792"/>
                  </a:lnTo>
                  <a:lnTo>
                    <a:pt x="0" y="120396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8" name="object 29">
            <a:extLst>
              <a:ext uri="{FF2B5EF4-FFF2-40B4-BE49-F238E27FC236}">
                <a16:creationId xmlns:a16="http://schemas.microsoft.com/office/drawing/2014/main" id="{B821D7E7-5F55-4BB5-A8F5-EDF33757E1CA}"/>
              </a:ext>
            </a:extLst>
          </p:cNvPr>
          <p:cNvSpPr txBox="1"/>
          <p:nvPr/>
        </p:nvSpPr>
        <p:spPr>
          <a:xfrm>
            <a:off x="2195397" y="2849900"/>
            <a:ext cx="6768517" cy="31995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每年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4/10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月公布通過書審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進入第二階段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會議審查</a:t>
            </a:r>
            <a:r>
              <a:rPr sz="1600" b="1" spc="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名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單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並</a:t>
            </a:r>
            <a:r>
              <a:rPr lang="zh-TW" altLang="en-US" sz="2000" b="1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要求參加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商發營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id="{FCA60013-94DD-47F7-9216-4FE1204C10A6}"/>
              </a:ext>
            </a:extLst>
          </p:cNvPr>
          <p:cNvSpPr/>
          <p:nvPr/>
        </p:nvSpPr>
        <p:spPr>
          <a:xfrm>
            <a:off x="6917436" y="5387163"/>
            <a:ext cx="5152390" cy="1323439"/>
          </a:xfrm>
          <a:prstGeom prst="rect">
            <a:avLst/>
          </a:prstGeom>
          <a:solidFill>
            <a:srgbClr val="FFFFFF">
              <a:alpha val="67059"/>
            </a:srgb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細部計畫書(5天)，來回討論(5天)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定稿簽約(時間不一定，這時老師也可以選擇不簽約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案子的執行期間都是一年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計劃執行期間會有2次審查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期中與期末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，及一些配合活動(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EX: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參加展覽，如Bio Asia，或是募資Pitch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等等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5A52B30A-9267-4287-8E39-88D07D5B5E93}"/>
              </a:ext>
            </a:extLst>
          </p:cNvPr>
          <p:cNvSpPr/>
          <p:nvPr/>
        </p:nvSpPr>
        <p:spPr>
          <a:xfrm>
            <a:off x="6879631" y="5081494"/>
            <a:ext cx="5002869" cy="33083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6/12</a:t>
            </a: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月初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公布進入細部計畫審查名單</a:t>
            </a:r>
          </a:p>
        </p:txBody>
      </p:sp>
      <p:pic>
        <p:nvPicPr>
          <p:cNvPr id="61" name="圖片 60">
            <a:extLst>
              <a:ext uri="{FF2B5EF4-FFF2-40B4-BE49-F238E27FC236}">
                <a16:creationId xmlns:a16="http://schemas.microsoft.com/office/drawing/2014/main" id="{A0B9A9A7-C671-4940-971D-14A4F45F5BE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02826" y="1473201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pPr marL="38100">
                <a:lnSpc>
                  <a:spcPts val="835"/>
                </a:lnSpc>
              </a:pPr>
              <a:t>10</a:t>
            </a:fld>
            <a:endParaRPr spc="-5" dirty="0"/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4CF81E17-00D4-ABC1-8946-877A00FA4BBC}"/>
              </a:ext>
            </a:extLst>
          </p:cNvPr>
          <p:cNvSpPr txBox="1">
            <a:spLocks/>
          </p:cNvSpPr>
          <p:nvPr/>
        </p:nvSpPr>
        <p:spPr>
          <a:xfrm>
            <a:off x="2884291" y="380999"/>
            <a:ext cx="6423418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zh-TW" altLang="en-US" sz="3600" b="1" kern="0" spc="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科創</a:t>
            </a:r>
            <a:r>
              <a:rPr lang="en-US" altLang="zh-TW" sz="3600" b="1" kern="0" spc="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114-2</a:t>
            </a:r>
            <a:r>
              <a:rPr lang="zh-TW" altLang="en-US" sz="3600" b="1" kern="0" spc="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梯次 聯盟徵案時程</a:t>
            </a:r>
            <a:endParaRPr lang="en-US" altLang="zh-TW" sz="3600" b="1" kern="0" spc="1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BF066866-36AF-5454-7409-709D55157E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270916"/>
              </p:ext>
            </p:extLst>
          </p:nvPr>
        </p:nvGraphicFramePr>
        <p:xfrm>
          <a:off x="1257300" y="1219200"/>
          <a:ext cx="9677400" cy="5614498"/>
        </p:xfrm>
        <a:graphic>
          <a:graphicData uri="http://schemas.openxmlformats.org/drawingml/2006/table">
            <a:tbl>
              <a:tblPr/>
              <a:tblGrid>
                <a:gridCol w="2538046">
                  <a:extLst>
                    <a:ext uri="{9D8B030D-6E8A-4147-A177-3AD203B41FA5}">
                      <a16:colId xmlns:a16="http://schemas.microsoft.com/office/drawing/2014/main" val="1954305456"/>
                    </a:ext>
                  </a:extLst>
                </a:gridCol>
                <a:gridCol w="7139354">
                  <a:extLst>
                    <a:ext uri="{9D8B030D-6E8A-4147-A177-3AD203B41FA5}">
                      <a16:colId xmlns:a16="http://schemas.microsoft.com/office/drawing/2014/main" val="1721701064"/>
                    </a:ext>
                  </a:extLst>
                </a:gridCol>
              </a:tblGrid>
              <a:tr h="30749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項目說明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6915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12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日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上午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10:30-12:00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清華五校聯盟平台 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114-2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徵案說明會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線上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600" b="0" i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9619925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12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31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日中午以前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團隊申請業師輔導截止日、團隊繳交申請資料以利安排輔導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不來補安排輔導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600" b="0" i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5935234"/>
                  </a:ext>
                </a:extLst>
              </a:tr>
              <a:tr h="538633">
                <a:tc>
                  <a:txBody>
                    <a:bodyPr/>
                    <a:lstStyle/>
                    <a:p>
                      <a:pPr marL="0" marR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12/10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 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-3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輔導會議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,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第一及二次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,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1600" b="0" i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由產專來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;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以後就安排業師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先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計辦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PM(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後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輔導</a:t>
                      </a:r>
                      <a:r>
                        <a:rPr lang="en-US" altLang="zh-TW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;</a:t>
                      </a:r>
                      <a:r>
                        <a:rPr lang="zh-TW" altLang="en-US" sz="1600" b="0" i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原則每半個月一次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679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日中午前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平台徵案報名截止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繳交申請</a:t>
                      </a:r>
                      <a:r>
                        <a:rPr lang="zh-TW" altLang="en-US" sz="1600" b="1" i="0" u="sng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計畫書簡報</a:t>
                      </a:r>
                      <a:r>
                        <a:rPr lang="en-US" altLang="zh-TW" sz="1600" b="1" i="0" u="sng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1" i="0" u="sng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校內審查版</a:t>
                      </a:r>
                      <a:r>
                        <a:rPr lang="en-US" altLang="zh-TW" sz="1600" b="1" i="0" u="sng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 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及</a:t>
                      </a:r>
                      <a:r>
                        <a:rPr lang="zh-TW" altLang="en-US" sz="1600" b="1" u="sng" kern="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輔導推薦表</a:t>
                      </a:r>
                      <a:endParaRPr lang="en-US" altLang="zh-TW" sz="1600" b="1" u="sng" kern="0" spc="-5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highlight>
                          <a:srgbClr val="FFFF00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3490853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17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日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~28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日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安排 聯盟校內審查會議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400" b="1" i="0" u="none" strike="noStrike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線下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工程與生醫分開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每隊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15+25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分鐘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請提早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分鐘到達清華育成中心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1498717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6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日中午以前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團隊繳交最終版提案檔案且完成計畫平台資料上傳，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回傳計畫編號給科創平台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8965168"/>
                  </a:ext>
                </a:extLst>
              </a:tr>
              <a:tr h="60012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r>
                        <a:rPr lang="zh-TW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國科會</a:t>
                      </a: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徵案截止日</a:t>
                      </a:r>
                    </a:p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清華五校聯盟平台函文報國科會</a:t>
                      </a:r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原則上</a:t>
                      </a:r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3/14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送出</a:t>
                      </a:r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00FF00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627987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月中旬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公布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書面審查</a:t>
                      </a: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通過名單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月上旬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商發營培訓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12285">
                <a:tc>
                  <a:txBody>
                    <a:bodyPr/>
                    <a:lstStyle/>
                    <a:p>
                      <a:pPr marL="0" marR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月中旬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會議審查開始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1117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個別通知獲補助團隊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61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月初</a:t>
                      </a:r>
                      <a:r>
                        <a:rPr lang="en-US" altLang="zh-TW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細部計畫與簽約</a:t>
                      </a:r>
                      <a:r>
                        <a:rPr lang="en-US" altLang="zh-TW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主體</a:t>
                      </a:r>
                      <a:r>
                        <a:rPr lang="en-US" altLang="zh-TW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:</a:t>
                      </a: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學校、</a:t>
                      </a:r>
                      <a:r>
                        <a:rPr lang="zh-TW" altLang="en-US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  <a:r>
                        <a:rPr lang="en-US" altLang="zh-TW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:</a:t>
                      </a:r>
                      <a:r>
                        <a:rPr lang="zh-TW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老師團隊</a:t>
                      </a:r>
                      <a:r>
                        <a:rPr lang="en-US" altLang="zh-TW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6" name="圖片 5">
            <a:extLst>
              <a:ext uri="{FF2B5EF4-FFF2-40B4-BE49-F238E27FC236}">
                <a16:creationId xmlns:a16="http://schemas.microsoft.com/office/drawing/2014/main" id="{9A5C1502-9E1F-4D6F-B553-BB786D87E12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1882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4200" y="150444"/>
            <a:ext cx="739140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lang="zh-TW" altLang="en-US" b="1" spc="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科研創業計畫申請文件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pPr marL="38100">
                <a:lnSpc>
                  <a:spcPts val="835"/>
                </a:lnSpc>
              </a:pPr>
              <a:t>11</a:t>
            </a:fld>
            <a:endParaRPr spc="-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7104C9CA-0120-47E7-9FAB-C2FE75058CDC}"/>
              </a:ext>
            </a:extLst>
          </p:cNvPr>
          <p:cNvSpPr txBox="1"/>
          <p:nvPr/>
        </p:nvSpPr>
        <p:spPr>
          <a:xfrm>
            <a:off x="390414" y="762099"/>
            <a:ext cx="5615940" cy="366767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spcBef>
                <a:spcPts val="700"/>
              </a:spcBef>
            </a:pPr>
            <a:r>
              <a:rPr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申請案需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繳交</a:t>
            </a:r>
            <a:r>
              <a:rPr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以下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</a:t>
            </a:r>
            <a:r>
              <a:rPr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文件</a:t>
            </a:r>
            <a:r>
              <a:rPr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1431054A-8452-4F4E-9FC1-BC0D6E246358}"/>
              </a:ext>
            </a:extLst>
          </p:cNvPr>
          <p:cNvSpPr txBox="1"/>
          <p:nvPr/>
        </p:nvSpPr>
        <p:spPr>
          <a:xfrm>
            <a:off x="390414" y="1278419"/>
            <a:ext cx="4853940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354965" algn="l"/>
              </a:tabLst>
            </a:pPr>
            <a:r>
              <a:rPr lang="en-US" altLang="zh-TW" sz="2800" b="1" spc="-5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</a:t>
            </a:r>
            <a:r>
              <a:rPr sz="2800" b="1" spc="-5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.	</a:t>
            </a:r>
            <a:r>
              <a:rPr sz="2800" b="1" spc="-5" dirty="0">
                <a:solidFill>
                  <a:schemeClr val="tx2"/>
                </a:solidFill>
                <a:uFill>
                  <a:solidFill>
                    <a:srgbClr val="0000FF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2800" b="1" dirty="0" err="1">
                <a:solidFill>
                  <a:schemeClr val="tx2"/>
                </a:solidFill>
                <a:highlight>
                  <a:srgbClr val="F5ED7F"/>
                </a:highlight>
                <a:uFill>
                  <a:solidFill>
                    <a:srgbClr val="0000FF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輔導推薦表</a:t>
            </a:r>
            <a:endParaRPr sz="24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12" name="object 8">
            <a:extLst>
              <a:ext uri="{FF2B5EF4-FFF2-40B4-BE49-F238E27FC236}">
                <a16:creationId xmlns:a16="http://schemas.microsoft.com/office/drawing/2014/main" id="{C7D5119F-C0F5-4775-BB0C-3B7B28E9F49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90414" y="1766524"/>
            <a:ext cx="11572986" cy="292964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97865" indent="-342900">
              <a:lnSpc>
                <a:spcPts val="2395"/>
              </a:lnSpc>
              <a:buFont typeface="+mj-lt"/>
              <a:buAutoNum type="arabicPeriod"/>
              <a:tabLst>
                <a:tab pos="648335" algn="l"/>
              </a:tabLst>
            </a:pPr>
            <a:r>
              <a:rPr sz="1600" spc="-1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須參與研發成果開發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共同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研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究開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發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，且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本核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心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發明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之一</a:t>
            </a:r>
            <a:endParaRPr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97865" indent="-342900">
              <a:buFont typeface="+mj-lt"/>
              <a:buAutoNum type="arabicPeriod"/>
              <a:tabLst>
                <a:tab pos="648335" algn="l"/>
              </a:tabLst>
            </a:pPr>
            <a:r>
              <a:rPr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團隊須含技術開發及</a:t>
            </a:r>
            <a:r>
              <a:rPr sz="16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</a:t>
            </a:r>
            <a:r>
              <a:rPr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業發</a:t>
            </a:r>
            <a:r>
              <a:rPr sz="16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</a:t>
            </a:r>
            <a:r>
              <a:rPr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人員</a:t>
            </a:r>
          </a:p>
          <a:p>
            <a:pPr marL="697865" indent="-342900">
              <a:buFont typeface="+mj-lt"/>
              <a:buAutoNum type="arabicPeriod"/>
              <a:tabLst>
                <a:tab pos="648335" algn="l"/>
              </a:tabLst>
            </a:pP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運用於創業之技術內容，需為</a:t>
            </a:r>
            <a:r>
              <a:rPr lang="zh-TW" altLang="en-US" sz="1600" spc="-1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政府部會</a:t>
            </a:r>
            <a:r>
              <a:rPr sz="1600" spc="-15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補助計畫產出之研發成果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歸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屬於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個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案執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行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機構</a:t>
            </a:r>
            <a:r>
              <a:rPr sz="1600" spc="-1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所</a:t>
            </a:r>
            <a:r>
              <a:rPr sz="16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有者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4965">
              <a:tabLst>
                <a:tab pos="648335" algn="l"/>
              </a:tabLst>
            </a:pPr>
            <a:endParaRPr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27050" indent="-514350">
              <a:spcBef>
                <a:spcPts val="605"/>
              </a:spcBef>
              <a:buAutoNum type="arabicPeriod" startAt="2"/>
              <a:tabLst>
                <a:tab pos="354965" algn="l"/>
                <a:tab pos="355600" algn="l"/>
              </a:tabLst>
            </a:pPr>
            <a:r>
              <a:rPr lang="zh-TW" altLang="en-US" sz="2800" b="1" kern="1200" dirty="0">
                <a:solidFill>
                  <a:schemeClr val="tx2"/>
                </a:solidFill>
                <a:highlight>
                  <a:srgbClr val="F5ED7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補助科研創業計畫資訊切結書</a:t>
            </a:r>
            <a:r>
              <a:rPr lang="zh-TW" altLang="en-US" sz="2800" b="1" kern="12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請親簽，並提供正本</a:t>
            </a:r>
            <a:r>
              <a:rPr lang="en-US" altLang="zh-TW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527050" indent="-514350">
              <a:spcBef>
                <a:spcPts val="605"/>
              </a:spcBef>
              <a:buAutoNum type="arabicPeriod" startAt="2"/>
              <a:tabLst>
                <a:tab pos="354965" algn="l"/>
                <a:tab pos="355600" algn="l"/>
              </a:tabLst>
            </a:pPr>
            <a:endParaRPr lang="en-US" altLang="zh-TW" sz="300" b="1" kern="1200" dirty="0">
              <a:solidFill>
                <a:schemeClr val="tx2"/>
              </a:solidFill>
              <a:highlight>
                <a:srgbClr val="F5ED7F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27050" indent="-514350">
              <a:spcBef>
                <a:spcPts val="605"/>
              </a:spcBef>
              <a:buAutoNum type="arabicPeriod" startAt="2"/>
              <a:tabLst>
                <a:tab pos="354965" algn="l"/>
                <a:tab pos="355600" algn="l"/>
              </a:tabLst>
            </a:pPr>
            <a:r>
              <a:rPr lang="zh-TW" altLang="en-US" sz="2800" b="1" kern="1200" dirty="0">
                <a:solidFill>
                  <a:schemeClr val="tx2"/>
                </a:solidFill>
                <a:highlight>
                  <a:srgbClr val="F5ED7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計畫構想書</a:t>
            </a:r>
          </a:p>
          <a:p>
            <a:pPr marL="355600" indent="-342900">
              <a:spcBef>
                <a:spcPts val="605"/>
              </a:spcBef>
              <a:buFont typeface="Wingdings" panose="05000000000000000000" pitchFamily="2" charset="2"/>
              <a:buChar char="u"/>
              <a:tabLst>
                <a:tab pos="354965" algn="l"/>
                <a:tab pos="355600" algn="l"/>
              </a:tabLst>
            </a:pPr>
            <a:r>
              <a:rPr lang="zh-TW" altLang="en-US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萌芽案勿超過</a:t>
            </a:r>
            <a:r>
              <a:rPr lang="en-US" altLang="zh-TW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25</a:t>
            </a:r>
            <a:r>
              <a:rPr lang="zh-TW" altLang="en-US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頁、拔尖案勿超過</a:t>
            </a:r>
            <a:r>
              <a:rPr lang="en-US" altLang="zh-TW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頁，精簡、亮點、有說服力，詳細資料請放附件</a:t>
            </a:r>
            <a:r>
              <a:rPr lang="en-US" altLang="zh-TW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附件不限頁數</a:t>
            </a:r>
            <a:r>
              <a:rPr lang="en-US" altLang="zh-TW" sz="20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98145">
              <a:spcBef>
                <a:spcPts val="25"/>
              </a:spcBef>
            </a:pP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計畫構想書範本請務必</a:t>
            </a:r>
            <a:r>
              <a:rPr lang="zh-TW" altLang="en-US" sz="1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自計畫官網最新版本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，並不得任意刪減範本所列應填項目，若有缺漏將視為資料不全</a:t>
            </a:r>
          </a:p>
          <a:p>
            <a:pPr marL="398145">
              <a:spcBef>
                <a:spcPts val="25"/>
              </a:spcBef>
            </a:pP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計畫官網網址： 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https://exp.stpi.narl.org.tw/project/TGP/index)</a:t>
            </a:r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4C9A7D25-6C5B-412F-824A-6C18BE803362}"/>
              </a:ext>
            </a:extLst>
          </p:cNvPr>
          <p:cNvSpPr txBox="1"/>
          <p:nvPr/>
        </p:nvSpPr>
        <p:spPr>
          <a:xfrm>
            <a:off x="271407" y="5828469"/>
            <a:ext cx="11649186" cy="879087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22225" rIns="0" bIns="0" rtlCol="0">
            <a:spAutoFit/>
          </a:bodyPr>
          <a:lstStyle/>
          <a:p>
            <a:pPr marL="74930">
              <a:spcBef>
                <a:spcPts val="175"/>
              </a:spcBef>
            </a:pPr>
            <a:r>
              <a:rPr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投資方評估報告之</a:t>
            </a:r>
            <a:r>
              <a:rPr b="1" spc="-5" dirty="0" err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投資方</a:t>
            </a:r>
            <a:r>
              <a:rPr lang="zh-TW" altLang="en-US" b="1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需符合下列</a:t>
            </a:r>
            <a:r>
              <a:rPr b="1" spc="-5" dirty="0" err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標準</a:t>
            </a:r>
            <a:r>
              <a:rPr lang="zh-TW" altLang="en-US" b="1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之一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參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閱行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政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院國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家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發展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基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金創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業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天使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資方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案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第五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點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之天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使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投資</a:t>
            </a:r>
            <a:r>
              <a:rPr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人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資</a:t>
            </a:r>
            <a:r>
              <a:rPr sz="1600" b="1" spc="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格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)：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74930">
              <a:spcBef>
                <a:spcPts val="110"/>
              </a:spcBef>
            </a:pP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1.天使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資基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金</a:t>
            </a:r>
            <a:r>
              <a:rPr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2.創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業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投資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事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業、3.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天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使投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資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組織、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4.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天使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資俱樂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部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、5.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加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速器或</a:t>
            </a:r>
            <a:r>
              <a:rPr spc="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育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成中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心</a:t>
            </a:r>
            <a:r>
              <a:rPr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</a:t>
            </a:r>
            <a:endParaRPr lang="en-US" altLang="zh-TW" spc="-15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74930">
              <a:spcBef>
                <a:spcPts val="110"/>
              </a:spcBef>
            </a:pP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6.其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他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類型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投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資人(資歷</a:t>
            </a: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須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符合)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18" name="object 15">
            <a:extLst>
              <a:ext uri="{FF2B5EF4-FFF2-40B4-BE49-F238E27FC236}">
                <a16:creationId xmlns:a16="http://schemas.microsoft.com/office/drawing/2014/main" id="{F292A2D2-918B-4A4B-AC14-8197DC595FE2}"/>
              </a:ext>
            </a:extLst>
          </p:cNvPr>
          <p:cNvSpPr/>
          <p:nvPr/>
        </p:nvSpPr>
        <p:spPr>
          <a:xfrm>
            <a:off x="3758042" y="864449"/>
            <a:ext cx="5843158" cy="639747"/>
          </a:xfrm>
          <a:custGeom>
            <a:avLst/>
            <a:gdLst/>
            <a:ahLst/>
            <a:cxnLst/>
            <a:rect l="l" t="t" r="r" b="b"/>
            <a:pathLst>
              <a:path w="6565265" h="935989">
                <a:moveTo>
                  <a:pt x="969137" y="0"/>
                </a:moveTo>
                <a:lnTo>
                  <a:pt x="1901825" y="0"/>
                </a:lnTo>
                <a:lnTo>
                  <a:pt x="3300857" y="0"/>
                </a:lnTo>
                <a:lnTo>
                  <a:pt x="6565265" y="0"/>
                </a:lnTo>
                <a:lnTo>
                  <a:pt x="6565265" y="545846"/>
                </a:lnTo>
                <a:lnTo>
                  <a:pt x="6565265" y="779780"/>
                </a:lnTo>
                <a:lnTo>
                  <a:pt x="6565265" y="935736"/>
                </a:lnTo>
                <a:lnTo>
                  <a:pt x="3300857" y="935736"/>
                </a:lnTo>
                <a:lnTo>
                  <a:pt x="1901825" y="935736"/>
                </a:lnTo>
                <a:lnTo>
                  <a:pt x="969137" y="935736"/>
                </a:lnTo>
                <a:lnTo>
                  <a:pt x="969137" y="779780"/>
                </a:lnTo>
                <a:lnTo>
                  <a:pt x="0" y="919988"/>
                </a:lnTo>
                <a:lnTo>
                  <a:pt x="969137" y="545846"/>
                </a:lnTo>
                <a:lnTo>
                  <a:pt x="969137" y="0"/>
                </a:lnTo>
                <a:close/>
              </a:path>
            </a:pathLst>
          </a:custGeom>
          <a:ln w="25908">
            <a:solidFill>
              <a:srgbClr val="943735"/>
            </a:solidFill>
            <a:prstDash val="sysDash"/>
          </a:ln>
        </p:spPr>
        <p:txBody>
          <a:bodyPr wrap="square" lIns="0" tIns="0" rIns="0" bIns="0" rtlCol="0"/>
          <a:lstStyle/>
          <a:p>
            <a:endParaRPr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object 17">
            <a:extLst>
              <a:ext uri="{FF2B5EF4-FFF2-40B4-BE49-F238E27FC236}">
                <a16:creationId xmlns:a16="http://schemas.microsoft.com/office/drawing/2014/main" id="{B6146B69-B19D-45C8-B073-D29D08DE8FB1}"/>
              </a:ext>
            </a:extLst>
          </p:cNvPr>
          <p:cNvSpPr txBox="1"/>
          <p:nvPr/>
        </p:nvSpPr>
        <p:spPr>
          <a:xfrm>
            <a:off x="4800600" y="970755"/>
            <a:ext cx="4441437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4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輔導推</a:t>
            </a:r>
            <a:r>
              <a:rPr sz="1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薦表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請團隊填寫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除了推薦意見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，並交由各校平台， 再轉交到清華科創平台，</a:t>
            </a:r>
            <a:r>
              <a:rPr lang="zh-TW" altLang="en-US" sz="1400" b="1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申請團隊無須上</a:t>
            </a:r>
            <a:r>
              <a:rPr lang="zh-TW" altLang="en-US" sz="14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傳</a:t>
            </a:r>
            <a:r>
              <a:rPr lang="zh-TW" altLang="en-US" sz="14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系統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24" name="object 8">
            <a:extLst>
              <a:ext uri="{FF2B5EF4-FFF2-40B4-BE49-F238E27FC236}">
                <a16:creationId xmlns:a16="http://schemas.microsoft.com/office/drawing/2014/main" id="{B7157411-2772-45DC-A474-F174883A7E88}"/>
              </a:ext>
            </a:extLst>
          </p:cNvPr>
          <p:cNvSpPr txBox="1">
            <a:spLocks/>
          </p:cNvSpPr>
          <p:nvPr/>
        </p:nvSpPr>
        <p:spPr>
          <a:xfrm>
            <a:off x="390414" y="4804584"/>
            <a:ext cx="11079480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marL="0">
              <a:defRPr b="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605"/>
              </a:spcBef>
              <a:tabLst>
                <a:tab pos="354965" algn="l"/>
                <a:tab pos="355600" algn="l"/>
              </a:tabLst>
            </a:pPr>
            <a:r>
              <a:rPr lang="en-US" altLang="zh-TW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投資方評估報告 </a:t>
            </a:r>
            <a:r>
              <a:rPr lang="en-US" altLang="zh-TW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</a:t>
            </a:r>
            <a:r>
              <a:rPr lang="zh-TW" altLang="en-US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簡歷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僅拔尖案適用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E1DEAF5-F15F-4FFD-9777-19288651AA5C}"/>
              </a:ext>
            </a:extLst>
          </p:cNvPr>
          <p:cNvSpPr/>
          <p:nvPr/>
        </p:nvSpPr>
        <p:spPr>
          <a:xfrm>
            <a:off x="127401" y="5162275"/>
            <a:ext cx="11430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7520" lvl="1" indent="-180975">
              <a:spcBef>
                <a:spcPts val="500"/>
              </a:spcBef>
              <a:buSzPct val="94444"/>
              <a:buFont typeface="Wingdings"/>
              <a:buChar char=""/>
              <a:tabLst>
                <a:tab pos="478155" algn="l"/>
              </a:tabLst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申請</a:t>
            </a:r>
            <a:r>
              <a:rPr lang="zh-TW" altLang="en-US" sz="1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拔尖案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應加附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3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個文件</a:t>
            </a:r>
            <a:r>
              <a:rPr lang="en-US" altLang="zh-TW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:</a:t>
            </a:r>
            <a:r>
              <a:rPr lang="zh-TW" altLang="en-US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en-US" altLang="zh-TW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1.</a:t>
            </a:r>
            <a:r>
              <a:rPr lang="zh-TW" altLang="en-US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投資方評估報告、</a:t>
            </a:r>
            <a:r>
              <a:rPr lang="en-US" altLang="zh-TW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2.</a:t>
            </a:r>
            <a:r>
              <a:rPr lang="zh-TW" altLang="en-US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未來新創公司</a:t>
            </a:r>
            <a:r>
              <a:rPr lang="en-US" altLang="zh-TW" sz="1600" b="1" spc="-1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CEO/COO</a:t>
            </a:r>
            <a:r>
              <a:rPr lang="zh-TW" altLang="en-US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人選簡歷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</a:t>
            </a:r>
            <a:r>
              <a:rPr lang="en-US" altLang="zh-TW" sz="1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3.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sz="1600" b="1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創業所需之智財已向學校提出技術作價申請之證明文件及清</a:t>
            </a:r>
            <a:r>
              <a:rPr lang="zh-TW" altLang="en-US" sz="16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單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B9BEC556-64C0-4E4A-8117-3A4DD47FF26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36849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 txBox="1">
            <a:spLocks noGrp="1"/>
          </p:cNvSpPr>
          <p:nvPr>
            <p:ph type="title"/>
          </p:nvPr>
        </p:nvSpPr>
        <p:spPr>
          <a:xfrm>
            <a:off x="2286000" y="380999"/>
            <a:ext cx="81153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zh-TW" altLang="en-US" sz="3600" b="1" dirty="0">
                <a:latin typeface="Microsoft JhengHei" pitchFamily="34" charset="-120"/>
                <a:ea typeface="Microsoft JhengHei" pitchFamily="34" charset="-120"/>
              </a:rPr>
              <a:t>聯盟校內初審先期準備</a:t>
            </a:r>
            <a:r>
              <a:rPr lang="en-US" altLang="zh-TW" sz="3600" b="1" dirty="0">
                <a:latin typeface="Microsoft JhengHei" pitchFamily="34" charset="-120"/>
                <a:ea typeface="Microsoft JhengHei" pitchFamily="34" charset="-120"/>
              </a:rPr>
              <a:t>(1/2)</a:t>
            </a:r>
            <a:endParaRPr sz="3600" b="1" spc="-5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52400" y="1143000"/>
            <a:ext cx="11468100" cy="5872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是否具國科會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計畫主持人、共同主持人資格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各校平台</a:t>
            </a: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需依照 國科會 補助專題研究計畫作業要點 第三點規定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https://www.nstc.gov.tw/folksonomy/list/f6d5c23c-b3ce-438e-911b-12a705dbac5a?l=ch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智財背景權利狀態調查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各校平台</a:t>
            </a:r>
            <a:endParaRPr lang="en-US" altLang="zh-TW" sz="2400" b="1" dirty="0">
              <a:solidFill>
                <a:srgbClr val="C0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技術內容是否具有或正在申請中之專利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附專利申請號或專利編號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權益持有人、共同持有人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同為專利權人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是否有不包含於本計畫內之</a:t>
            </a:r>
            <a:r>
              <a:rPr lang="zh-TW" altLang="en-US" sz="2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共同權利人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、是否有</a:t>
            </a:r>
            <a:r>
              <a:rPr lang="zh-TW" altLang="en-US" sz="2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第三方授權或其他合約限制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若有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智財共有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之情形，應取得通過補助個案需運用智財權所有發明人之權益分配協議，及共有單位之智財協議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包含同意由執行機構統籌處理技術作價、在執行機構技術股分配比例內約定雙方技術股占比等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 並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提出證明文件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，於個案出場時依前揭協議進行技術股分配事宜。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zh-TW" altLang="en-US" sz="2400" b="1" spc="5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  <a:cs typeface="微軟正黑體"/>
              </a:rPr>
              <a:t>技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  <a:cs typeface="微軟正黑體"/>
              </a:rPr>
              <a:t>術內</a:t>
            </a:r>
            <a:r>
              <a:rPr lang="zh-TW" altLang="en-US" sz="2400" b="1" spc="5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  <a:cs typeface="微軟正黑體"/>
              </a:rPr>
              <a:t>容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  <a:cs typeface="微軟正黑體"/>
              </a:rPr>
              <a:t>需</a:t>
            </a:r>
            <a:r>
              <a:rPr lang="zh-TW" altLang="en-US" sz="2400" b="1" spc="5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  <a:cs typeface="微軟正黑體"/>
              </a:rPr>
              <a:t>為</a:t>
            </a:r>
            <a:r>
              <a:rPr lang="zh-TW" altLang="en-US" sz="2400" b="1" u="sng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</a:rPr>
              <a:t>政府補助計畫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</a:rPr>
              <a:t>產出之研發成果超過</a:t>
            </a:r>
            <a:r>
              <a:rPr lang="en-US" altLang="zh-TW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</a:rPr>
              <a:t>50%,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/>
              </a:rPr>
              <a:t> 依科技基本法規定歸屬於申請機構所有者</a:t>
            </a:r>
            <a:endParaRPr lang="en-US" altLang="zh-TW" sz="2400" dirty="0"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確認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為參與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研發成果開發或共同研究開發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，且為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本核心技術發明人之一 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</a:t>
            </a:r>
            <a:endParaRPr lang="en-US" altLang="zh-TW" sz="2400" b="1" dirty="0">
              <a:solidFill>
                <a:srgbClr val="C0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校內審查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至少由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 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位組成評審委員會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進行審議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包含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外部委員至少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 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 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清華五校聯盟安排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4-5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位 </a:t>
            </a:r>
            <a:r>
              <a:rPr lang="en-US" altLang="zh-TW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科創平台</a:t>
            </a:r>
            <a:endParaRPr lang="en-US" altLang="zh-TW" sz="2400" b="1" dirty="0">
              <a:solidFill>
                <a:srgbClr val="C0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85E3470B-DD10-43DF-9F9E-8616A665A1D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 txBox="1">
            <a:spLocks noGrp="1"/>
          </p:cNvSpPr>
          <p:nvPr>
            <p:ph type="title"/>
          </p:nvPr>
        </p:nvSpPr>
        <p:spPr>
          <a:xfrm>
            <a:off x="3276600" y="533400"/>
            <a:ext cx="61722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zh-TW" altLang="en-US" sz="3600" b="1" dirty="0">
                <a:latin typeface="Microsoft JhengHei" pitchFamily="34" charset="-120"/>
                <a:ea typeface="Microsoft JhengHei" pitchFamily="34" charset="-120"/>
              </a:rPr>
              <a:t>聯盟校內初審先期準備</a:t>
            </a:r>
            <a:r>
              <a:rPr lang="en-US" altLang="zh-TW" sz="3600" b="1" dirty="0">
                <a:latin typeface="Microsoft JhengHei" pitchFamily="34" charset="-120"/>
                <a:ea typeface="Microsoft JhengHei" pitchFamily="34" charset="-120"/>
              </a:rPr>
              <a:t>(2/2)</a:t>
            </a:r>
            <a:endParaRPr sz="3600" b="1" spc="-5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685800" y="1371600"/>
            <a:ext cx="10515600" cy="4456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團隊組成須含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技術開發及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預定的商業發展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(BD)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人員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各校團隊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運用於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創業之技術內容，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50%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需為政府部會補助之計畫產出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研發成果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歸屬於</a:t>
            </a:r>
            <a:r>
              <a:rPr lang="zh-TW" altLang="en-US" sz="2400" b="1" dirty="0"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個案執行機構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所有者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各校平台</a:t>
            </a:r>
            <a:endParaRPr lang="en-US" altLang="zh-TW" sz="2400" b="1" dirty="0"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申請 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拔尖案 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，應加附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投資方評估報告 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 未來新創公司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 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人選簡歷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、創業所需運用智財權已向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執行機構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各校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提出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技術作價申請之證明文件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申請書、會議紀錄或合約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等等可佐證的文件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各校平台</a:t>
            </a:r>
            <a:r>
              <a:rPr lang="en-US" altLang="zh-TW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各校智財單位</a:t>
            </a:r>
            <a:endParaRPr lang="en-US" altLang="zh-TW" sz="2400" b="1" dirty="0"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曾獲政府補助以</a:t>
            </a:r>
            <a:r>
              <a:rPr lang="zh-TW" altLang="en-US" sz="24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成立新創公司為結案條件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之計畫，其相同技術申請科創計畫者，個案主持人應據實揭露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各校團隊</a:t>
            </a:r>
            <a:endParaRPr lang="en-US" altLang="zh-TW" sz="2400" b="1" dirty="0"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5353A638-CAC4-4C8F-B92B-12393652EA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8792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57400" y="6210808"/>
            <a:ext cx="6883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2000" dirty="0">
              <a:latin typeface="微軟正黑體"/>
              <a:cs typeface="微軟正黑體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2171" y="1090275"/>
            <a:ext cx="11308715" cy="5791714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40"/>
              </a:spcBef>
              <a:buAutoNum type="arabicPeriod"/>
              <a:tabLst>
                <a:tab pos="355600" algn="l"/>
              </a:tabLst>
            </a:pPr>
            <a:r>
              <a:rPr sz="2400" spc="-5" dirty="0" err="1">
                <a:latin typeface="微軟正黑體"/>
                <a:cs typeface="微軟正黑體"/>
              </a:rPr>
              <a:t>送件申請前，應請個案執行機構</a:t>
            </a:r>
            <a:r>
              <a:rPr lang="en-US" altLang="zh-TW" sz="2400" spc="-5" dirty="0">
                <a:highlight>
                  <a:srgbClr val="FFFF00"/>
                </a:highlight>
                <a:latin typeface="微軟正黑體"/>
                <a:cs typeface="微軟正黑體"/>
              </a:rPr>
              <a:t>(</a:t>
            </a:r>
            <a:r>
              <a:rPr lang="zh-TW" altLang="en-US" sz="2400" spc="-5" dirty="0">
                <a:highlight>
                  <a:srgbClr val="FFFF00"/>
                </a:highlight>
                <a:latin typeface="微軟正黑體"/>
                <a:cs typeface="微軟正黑體"/>
              </a:rPr>
              <a:t>學校或研究機構</a:t>
            </a:r>
            <a:r>
              <a:rPr lang="en-US" altLang="zh-TW" sz="2400" spc="-5" dirty="0">
                <a:latin typeface="微軟正黑體"/>
                <a:cs typeface="微軟正黑體"/>
              </a:rPr>
              <a:t>)</a:t>
            </a:r>
            <a:r>
              <a:rPr sz="2400" spc="-5" dirty="0">
                <a:latin typeface="微軟正黑體"/>
                <a:cs typeface="微軟正黑體"/>
              </a:rPr>
              <a:t>：</a:t>
            </a:r>
            <a:endParaRPr sz="2400" dirty="0">
              <a:latin typeface="微軟正黑體"/>
              <a:cs typeface="微軟正黑體"/>
            </a:endParaRPr>
          </a:p>
          <a:p>
            <a:pPr marL="812165" lvl="1" indent="-342900">
              <a:lnSpc>
                <a:spcPct val="100000"/>
              </a:lnSpc>
              <a:spcBef>
                <a:spcPts val="615"/>
              </a:spcBef>
              <a:buAutoNum type="arabicParenR"/>
              <a:tabLst>
                <a:tab pos="812165" algn="l"/>
              </a:tabLst>
            </a:pPr>
            <a:r>
              <a:rPr sz="2000" b="1" dirty="0">
                <a:solidFill>
                  <a:srgbClr val="C00000"/>
                </a:solidFill>
                <a:latin typeface="微軟正黑體"/>
                <a:cs typeface="微軟正黑體"/>
              </a:rPr>
              <a:t>完成內部技術作價流程圖及相關衍生新創法規之公告。</a:t>
            </a:r>
          </a:p>
          <a:p>
            <a:pPr marL="812165" marR="247015" lvl="1" indent="-342900">
              <a:lnSpc>
                <a:spcPct val="100000"/>
              </a:lnSpc>
              <a:spcBef>
                <a:spcPts val="600"/>
              </a:spcBef>
              <a:buAutoNum type="arabicParenR"/>
              <a:tabLst>
                <a:tab pos="812165" algn="l"/>
              </a:tabLst>
            </a:pPr>
            <a:r>
              <a:rPr sz="2000" dirty="0">
                <a:latin typeface="微軟正黑體"/>
                <a:cs typeface="微軟正黑體"/>
              </a:rPr>
              <a:t>若有</a:t>
            </a:r>
            <a:r>
              <a:rPr sz="2000" b="1" dirty="0">
                <a:solidFill>
                  <a:srgbClr val="C00000"/>
                </a:solidFill>
                <a:latin typeface="微軟正黑體"/>
                <a:cs typeface="微軟正黑體"/>
              </a:rPr>
              <a:t>智財共有或運用他人</a:t>
            </a:r>
            <a:r>
              <a:rPr sz="2000" dirty="0">
                <a:latin typeface="微軟正黑體"/>
                <a:cs typeface="微軟正黑體"/>
              </a:rPr>
              <a:t>之情形，應取得通過補助個案需運用智財權所有發明人之權益分配 協議，及共有單位或他人之智財協議</a:t>
            </a:r>
            <a:r>
              <a:rPr sz="2000" spc="-5" dirty="0">
                <a:latin typeface="微軟正黑體"/>
                <a:cs typeface="微軟正黑體"/>
              </a:rPr>
              <a:t>(</a:t>
            </a:r>
            <a:r>
              <a:rPr sz="2000" dirty="0">
                <a:latin typeface="微軟正黑體"/>
                <a:cs typeface="微軟正黑體"/>
              </a:rPr>
              <a:t>包含同意由執行機構統籌處理技術作價、在執行機構技 術股分配比例內約定雙方技術股占比等</a:t>
            </a:r>
            <a:r>
              <a:rPr sz="2000" spc="-5" dirty="0">
                <a:latin typeface="微軟正黑體"/>
                <a:cs typeface="微軟正黑體"/>
              </a:rPr>
              <a:t>)</a:t>
            </a:r>
            <a:r>
              <a:rPr sz="2000" dirty="0">
                <a:latin typeface="微軟正黑體"/>
                <a:cs typeface="微軟正黑體"/>
              </a:rPr>
              <a:t>，並提出證明文件，於個案出場時依前揭協議進行技 術股分配事宜。</a:t>
            </a:r>
          </a:p>
          <a:p>
            <a:pPr marL="354965" marR="128270" indent="-342265">
              <a:lnSpc>
                <a:spcPct val="100800"/>
              </a:lnSpc>
              <a:spcBef>
                <a:spcPts val="585"/>
              </a:spcBef>
              <a:buAutoNum type="arabicPeriod"/>
              <a:tabLst>
                <a:tab pos="354965" algn="l"/>
              </a:tabLst>
            </a:pPr>
            <a:r>
              <a:rPr sz="2400" spc="30" dirty="0">
                <a:latin typeface="微軟正黑體"/>
                <a:cs typeface="微軟正黑體"/>
              </a:rPr>
              <a:t>經審查獲補助之科創計畫個案於成立衍生新創公司時，執行機構需配合下列原則 </a:t>
            </a:r>
            <a:r>
              <a:rPr sz="2400" spc="-5" dirty="0">
                <a:latin typeface="微軟正黑體"/>
                <a:cs typeface="微軟正黑體"/>
              </a:rPr>
              <a:t>進行技術作價程序</a:t>
            </a:r>
            <a:r>
              <a:rPr sz="2400" dirty="0">
                <a:latin typeface="微軟正黑體"/>
                <a:cs typeface="微軟正黑體"/>
              </a:rPr>
              <a:t>：</a:t>
            </a:r>
          </a:p>
          <a:p>
            <a:pPr marL="927100" marR="5080" lvl="1" indent="-457200" algn="just">
              <a:lnSpc>
                <a:spcPct val="100000"/>
              </a:lnSpc>
              <a:spcBef>
                <a:spcPts val="15"/>
              </a:spcBef>
              <a:buAutoNum type="arabicParenR"/>
              <a:tabLst>
                <a:tab pos="927100" algn="l"/>
              </a:tabLst>
            </a:pPr>
            <a:r>
              <a:rPr sz="2000" dirty="0">
                <a:latin typeface="微軟正黑體"/>
                <a:cs typeface="微軟正黑體"/>
              </a:rPr>
              <a:t>於審查規定期程內完成</a:t>
            </a:r>
            <a:r>
              <a:rPr sz="2000" b="1" dirty="0">
                <a:solidFill>
                  <a:srgbClr val="C00000"/>
                </a:solidFill>
                <a:latin typeface="微軟正黑體"/>
                <a:cs typeface="微軟正黑體"/>
              </a:rPr>
              <a:t>授權條件之確</a:t>
            </a:r>
            <a:r>
              <a:rPr sz="2000" b="1" spc="-5" dirty="0">
                <a:solidFill>
                  <a:srgbClr val="C00000"/>
                </a:solidFill>
                <a:latin typeface="微軟正黑體"/>
                <a:cs typeface="微軟正黑體"/>
              </a:rPr>
              <a:t>認</a:t>
            </a:r>
            <a:r>
              <a:rPr sz="2000" spc="-5" dirty="0">
                <a:latin typeface="微軟正黑體"/>
                <a:cs typeface="微軟正黑體"/>
              </a:rPr>
              <a:t>(</a:t>
            </a:r>
            <a:r>
              <a:rPr sz="2000" dirty="0">
                <a:latin typeface="微軟正黑體"/>
                <a:cs typeface="微軟正黑體"/>
              </a:rPr>
              <a:t>包含創業所需智財授權</a:t>
            </a:r>
            <a:r>
              <a:rPr sz="2000" spc="5" dirty="0">
                <a:latin typeface="微軟正黑體"/>
                <a:cs typeface="微軟正黑體"/>
              </a:rPr>
              <a:t>/</a:t>
            </a:r>
            <a:r>
              <a:rPr sz="2000" dirty="0">
                <a:latin typeface="微軟正黑體"/>
                <a:cs typeface="微軟正黑體"/>
              </a:rPr>
              <a:t>再授權範圍與條件、執行機構 </a:t>
            </a:r>
            <a:r>
              <a:rPr sz="2000" spc="40" dirty="0">
                <a:latin typeface="微軟正黑體"/>
                <a:cs typeface="微軟正黑體"/>
              </a:rPr>
              <a:t>及團隊技術股分配比</a:t>
            </a:r>
            <a:r>
              <a:rPr sz="2000" spc="35" dirty="0">
                <a:latin typeface="微軟正黑體"/>
                <a:cs typeface="微軟正黑體"/>
              </a:rPr>
              <a:t>例</a:t>
            </a:r>
            <a:r>
              <a:rPr sz="2000" spc="40" dirty="0">
                <a:latin typeface="微軟正黑體"/>
                <a:cs typeface="微軟正黑體"/>
              </a:rPr>
              <a:t>、未來人員借調及兼職事宜、原則不占新創公司董監事席次等，並符 </a:t>
            </a:r>
            <a:r>
              <a:rPr sz="2000" dirty="0">
                <a:latin typeface="微軟正黑體"/>
                <a:cs typeface="微軟正黑體"/>
              </a:rPr>
              <a:t>合本會相關規定與分配原則</a:t>
            </a:r>
            <a:r>
              <a:rPr sz="2000" spc="-5" dirty="0">
                <a:latin typeface="微軟正黑體"/>
                <a:cs typeface="微軟正黑體"/>
              </a:rPr>
              <a:t>)，</a:t>
            </a:r>
            <a:r>
              <a:rPr sz="2000" dirty="0">
                <a:latin typeface="微軟正黑體"/>
                <a:cs typeface="微軟正黑體"/>
              </a:rPr>
              <a:t>並提出相關證明文件。</a:t>
            </a:r>
          </a:p>
          <a:p>
            <a:pPr marL="927100" marR="8255" lvl="1" indent="-457200" algn="just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spc="15" dirty="0">
                <a:latin typeface="微軟正黑體"/>
                <a:cs typeface="微軟正黑體"/>
              </a:rPr>
              <a:t>科創團隊所屬執行機構進行技術股分配時，</a:t>
            </a:r>
            <a:r>
              <a:rPr sz="2000" b="1" spc="15" dirty="0">
                <a:solidFill>
                  <a:srgbClr val="C00000"/>
                </a:solidFill>
                <a:latin typeface="微軟正黑體"/>
                <a:cs typeface="微軟正黑體"/>
              </a:rPr>
              <a:t>建議技術股股權占比以</a:t>
            </a:r>
            <a:r>
              <a:rPr sz="2000" b="1" spc="-5" dirty="0">
                <a:solidFill>
                  <a:srgbClr val="C00000"/>
                </a:solidFill>
                <a:latin typeface="微軟正黑體"/>
                <a:cs typeface="微軟正黑體"/>
              </a:rPr>
              <a:t>6</a:t>
            </a:r>
            <a:r>
              <a:rPr sz="2000" b="1" spc="10" dirty="0">
                <a:solidFill>
                  <a:srgbClr val="C00000"/>
                </a:solidFill>
                <a:latin typeface="微軟正黑體"/>
                <a:cs typeface="微軟正黑體"/>
              </a:rPr>
              <a:t>%</a:t>
            </a:r>
            <a:r>
              <a:rPr sz="2000" b="1" spc="15" dirty="0">
                <a:solidFill>
                  <a:srgbClr val="C00000"/>
                </a:solidFill>
                <a:latin typeface="微軟正黑體"/>
                <a:cs typeface="微軟正黑體"/>
              </a:rPr>
              <a:t>為原則</a:t>
            </a:r>
            <a:r>
              <a:rPr sz="2000" spc="15" dirty="0">
                <a:latin typeface="微軟正黑體"/>
                <a:cs typeface="微軟正黑體"/>
              </a:rPr>
              <a:t>。若所屬執行機 </a:t>
            </a:r>
            <a:r>
              <a:rPr sz="2000" spc="40" dirty="0">
                <a:latin typeface="微軟正黑體"/>
                <a:cs typeface="微軟正黑體"/>
              </a:rPr>
              <a:t>構可提供個案所需客製化輔導服</a:t>
            </a:r>
            <a:r>
              <a:rPr sz="2000" spc="35" dirty="0">
                <a:latin typeface="微軟正黑體"/>
                <a:cs typeface="微軟正黑體"/>
              </a:rPr>
              <a:t>務</a:t>
            </a:r>
            <a:r>
              <a:rPr sz="2000" spc="40" dirty="0">
                <a:latin typeface="微軟正黑體"/>
                <a:cs typeface="微軟正黑體"/>
              </a:rPr>
              <a:t>，得敘明相關輔導內容與規劃，報國科會同意後，</a:t>
            </a:r>
            <a:r>
              <a:rPr sz="2000" b="1" spc="40" dirty="0">
                <a:solidFill>
                  <a:srgbClr val="C00000"/>
                </a:solidFill>
                <a:latin typeface="微軟正黑體"/>
                <a:cs typeface="微軟正黑體"/>
              </a:rPr>
              <a:t>放寬</a:t>
            </a:r>
            <a:r>
              <a:rPr sz="2000" b="1" dirty="0">
                <a:solidFill>
                  <a:srgbClr val="C00000"/>
                </a:solidFill>
                <a:latin typeface="微軟正黑體"/>
                <a:cs typeface="微軟正黑體"/>
              </a:rPr>
              <a:t>執 行機構技術股股權占比最高至16%。</a:t>
            </a:r>
          </a:p>
          <a:p>
            <a:pPr marL="927100" lvl="1" indent="-457200" algn="just">
              <a:buFontTx/>
              <a:buAutoNum type="arabicParenR"/>
              <a:tabLst>
                <a:tab pos="927100" algn="l"/>
              </a:tabLst>
            </a:pPr>
            <a:r>
              <a:rPr sz="2000" spc="40" dirty="0" err="1">
                <a:latin typeface="微軟正黑體"/>
                <a:cs typeface="微軟正黑體"/>
              </a:rPr>
              <a:t>執行機構應配合於審查規定期程</a:t>
            </a:r>
            <a:r>
              <a:rPr sz="2000" spc="35" dirty="0" err="1">
                <a:latin typeface="微軟正黑體"/>
                <a:cs typeface="微軟正黑體"/>
              </a:rPr>
              <a:t>內</a:t>
            </a:r>
            <a:r>
              <a:rPr sz="2000" spc="40" dirty="0" err="1">
                <a:latin typeface="微軟正黑體"/>
                <a:cs typeface="微軟正黑體"/>
              </a:rPr>
              <a:t>，依簽約擷取條件、經費撥款或增訂查核點等管考程序</a:t>
            </a:r>
            <a:r>
              <a:rPr lang="en-US" altLang="zh-TW" sz="2000" spc="40" dirty="0">
                <a:latin typeface="微軟正黑體"/>
                <a:cs typeface="微軟正黑體"/>
              </a:rPr>
              <a:t>.</a:t>
            </a:r>
            <a:r>
              <a:rPr lang="zh-TW" altLang="en-US" sz="2000" spc="40" dirty="0">
                <a:latin typeface="微軟正黑體"/>
                <a:cs typeface="微軟正黑體"/>
              </a:rPr>
              <a:t> 並</a:t>
            </a:r>
            <a:r>
              <a:rPr lang="zh-TW" altLang="en-US" sz="2000" dirty="0">
                <a:latin typeface="微軟正黑體"/>
                <a:cs typeface="微軟正黑體"/>
              </a:rPr>
              <a:t>完成</a:t>
            </a:r>
            <a:r>
              <a:rPr lang="zh-TW" altLang="en-US" sz="2000" b="1" dirty="0">
                <a:solidFill>
                  <a:srgbClr val="C00000"/>
                </a:solidFill>
                <a:latin typeface="微軟正黑體"/>
                <a:cs typeface="微軟正黑體"/>
              </a:rPr>
              <a:t>「科創計畫衍生新創協議書」</a:t>
            </a:r>
            <a:r>
              <a:rPr lang="zh-TW" altLang="en-US" sz="2000" dirty="0">
                <a:latin typeface="微軟正黑體"/>
                <a:cs typeface="微軟正黑體"/>
              </a:rPr>
              <a:t>之簽署，並提出證明文件。</a:t>
            </a:r>
          </a:p>
          <a:p>
            <a:pPr marL="469900" lvl="1" algn="just">
              <a:lnSpc>
                <a:spcPct val="100000"/>
              </a:lnSpc>
              <a:tabLst>
                <a:tab pos="927100" algn="l"/>
              </a:tabLst>
            </a:pPr>
            <a:endParaRPr sz="2000" dirty="0">
              <a:latin typeface="微軟正黑體"/>
              <a:cs typeface="微軟正黑體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634344" y="6375908"/>
            <a:ext cx="2889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898989"/>
                </a:solidFill>
                <a:latin typeface="微軟正黑體"/>
                <a:cs typeface="微軟正黑體"/>
              </a:rPr>
              <a:t>10</a:t>
            </a:r>
            <a:endParaRPr sz="1800">
              <a:latin typeface="微軟正黑體"/>
              <a:cs typeface="微軟正黑體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497579C2-DF3B-41B5-8A50-1220335244E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215AB5DC-3D8B-4F04-BE26-41F8E90B5EC4}"/>
              </a:ext>
            </a:extLst>
          </p:cNvPr>
          <p:cNvSpPr/>
          <p:nvPr/>
        </p:nvSpPr>
        <p:spPr>
          <a:xfrm>
            <a:off x="3429000" y="250569"/>
            <a:ext cx="6199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9225">
              <a:lnSpc>
                <a:spcPct val="100000"/>
              </a:lnSpc>
              <a:spcBef>
                <a:spcPts val="965"/>
              </a:spcBef>
            </a:pPr>
            <a:r>
              <a:rPr lang="zh-TW" altLang="en-US" sz="3600" b="1" dirty="0">
                <a:latin typeface="+mj-ea"/>
                <a:ea typeface="+mj-ea"/>
                <a:cs typeface="微軟正黑體"/>
              </a:rPr>
              <a:t>其它注意事項</a:t>
            </a:r>
            <a:r>
              <a:rPr lang="en-US" altLang="zh-TW" sz="3600" b="1" dirty="0">
                <a:latin typeface="+mj-ea"/>
                <a:ea typeface="+mj-ea"/>
                <a:cs typeface="微軟正黑體"/>
              </a:rPr>
              <a:t>(</a:t>
            </a:r>
            <a:r>
              <a:rPr lang="zh-TW" altLang="en-US" sz="3600" b="1" dirty="0">
                <a:latin typeface="+mj-ea"/>
                <a:ea typeface="+mj-ea"/>
                <a:cs typeface="微軟正黑體"/>
              </a:rPr>
              <a:t>國科會的規定</a:t>
            </a:r>
            <a:r>
              <a:rPr lang="en-US" altLang="zh-TW" sz="3600" b="1" dirty="0">
                <a:latin typeface="+mj-ea"/>
                <a:ea typeface="+mj-ea"/>
                <a:cs typeface="微軟正黑體"/>
              </a:rPr>
              <a:t>)</a:t>
            </a:r>
            <a:endParaRPr lang="zh-TW" altLang="en-US" sz="3600" dirty="0">
              <a:latin typeface="+mj-ea"/>
              <a:ea typeface="+mj-ea"/>
              <a:cs typeface="微軟正黑體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77802" y="6265164"/>
            <a:ext cx="1549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微軟正黑體"/>
                <a:cs typeface="微軟正黑體"/>
              </a:rPr>
              <a:t>比照之情形。</a:t>
            </a:r>
            <a:endParaRPr sz="2000">
              <a:latin typeface="微軟正黑體"/>
              <a:cs typeface="微軟正黑體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29730" y="884602"/>
            <a:ext cx="11579860" cy="5979160"/>
            <a:chOff x="429730" y="884602"/>
            <a:chExt cx="11579860" cy="59791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9730" y="884602"/>
              <a:ext cx="2289810" cy="62865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95482" y="1371602"/>
              <a:ext cx="11508105" cy="5485765"/>
            </a:xfrm>
            <a:custGeom>
              <a:avLst/>
              <a:gdLst/>
              <a:ahLst/>
              <a:cxnLst/>
              <a:rect l="l" t="t" r="r" b="b"/>
              <a:pathLst>
                <a:path w="11508105" h="5485765">
                  <a:moveTo>
                    <a:pt x="0" y="0"/>
                  </a:moveTo>
                  <a:lnTo>
                    <a:pt x="11507797" y="0"/>
                  </a:lnTo>
                  <a:lnTo>
                    <a:pt x="11507797" y="5485752"/>
                  </a:lnTo>
                  <a:lnTo>
                    <a:pt x="0" y="548575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74222" y="862245"/>
            <a:ext cx="11530330" cy="5482142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172085">
              <a:lnSpc>
                <a:spcPct val="100000"/>
              </a:lnSpc>
              <a:spcBef>
                <a:spcPts val="1025"/>
              </a:spcBef>
            </a:pPr>
            <a:r>
              <a:rPr sz="2000" b="1" dirty="0" err="1">
                <a:latin typeface="微軟正黑體"/>
                <a:cs typeface="微軟正黑體"/>
              </a:rPr>
              <a:t>其它注意事項</a:t>
            </a:r>
            <a:endParaRPr sz="2000" dirty="0">
              <a:latin typeface="微軟正黑體"/>
              <a:cs typeface="微軟正黑體"/>
            </a:endParaRPr>
          </a:p>
          <a:p>
            <a:pPr marL="354965" marR="303530" indent="-342265" algn="just">
              <a:lnSpc>
                <a:spcPts val="2590"/>
              </a:lnSpc>
              <a:spcBef>
                <a:spcPts val="1440"/>
              </a:spcBef>
              <a:buAutoNum type="arabicPeriod" startAt="3"/>
              <a:tabLst>
                <a:tab pos="354965" algn="l"/>
              </a:tabLst>
            </a:pPr>
            <a:r>
              <a:rPr sz="2400" spc="40" dirty="0" err="1">
                <a:latin typeface="微軟正黑體"/>
                <a:cs typeface="微軟正黑體"/>
              </a:rPr>
              <a:t>未獲推薦之個案，經審查委員認定為原創性之重大研發成果</a:t>
            </a:r>
            <a:r>
              <a:rPr sz="2400" spc="45" dirty="0" err="1">
                <a:latin typeface="微軟正黑體"/>
                <a:cs typeface="微軟正黑體"/>
              </a:rPr>
              <a:t>者</a:t>
            </a:r>
            <a:r>
              <a:rPr sz="2400" spc="40" dirty="0" err="1">
                <a:latin typeface="微軟正黑體"/>
                <a:cs typeface="微軟正黑體"/>
              </a:rPr>
              <a:t>，本計畫鼓勵後續</a:t>
            </a:r>
            <a:r>
              <a:rPr sz="2400" spc="40" dirty="0">
                <a:latin typeface="微軟正黑體"/>
                <a:cs typeface="微軟正黑體"/>
              </a:rPr>
              <a:t> </a:t>
            </a:r>
            <a:r>
              <a:rPr sz="2400" spc="40" dirty="0" err="1">
                <a:latin typeface="微軟正黑體"/>
                <a:cs typeface="微軟正黑體"/>
              </a:rPr>
              <a:t>再次申請，請「科研產業化平台」依據審查意見</a:t>
            </a:r>
            <a:r>
              <a:rPr sz="2400" b="1" spc="40" dirty="0" err="1">
                <a:solidFill>
                  <a:srgbClr val="C00000"/>
                </a:solidFill>
                <a:latin typeface="微軟正黑體"/>
                <a:cs typeface="微軟正黑體"/>
              </a:rPr>
              <a:t>持續輔導</a:t>
            </a:r>
            <a:r>
              <a:rPr sz="2400" spc="40" dirty="0" err="1">
                <a:latin typeface="微軟正黑體"/>
                <a:cs typeface="微軟正黑體"/>
              </a:rPr>
              <a:t>，</a:t>
            </a:r>
            <a:r>
              <a:rPr sz="2400" b="1" spc="40" dirty="0" err="1">
                <a:solidFill>
                  <a:srgbClr val="C00000"/>
                </a:solidFill>
                <a:latin typeface="微軟正黑體"/>
                <a:cs typeface="微軟正黑體"/>
              </a:rPr>
              <a:t>亦可接續適當之相關</a:t>
            </a:r>
            <a:r>
              <a:rPr sz="2400" b="1" spc="40" dirty="0">
                <a:solidFill>
                  <a:srgbClr val="C00000"/>
                </a:solidFill>
                <a:latin typeface="微軟正黑體"/>
                <a:cs typeface="微軟正黑體"/>
              </a:rPr>
              <a:t> </a:t>
            </a:r>
            <a:r>
              <a:rPr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創業資源。</a:t>
            </a:r>
          </a:p>
          <a:p>
            <a:pPr marL="354965" indent="-342265">
              <a:lnSpc>
                <a:spcPct val="100000"/>
              </a:lnSpc>
              <a:spcBef>
                <a:spcPts val="300"/>
              </a:spcBef>
              <a:buAutoNum type="arabicPeriod" startAt="3"/>
              <a:tabLst>
                <a:tab pos="354965" algn="l"/>
              </a:tabLst>
            </a:pPr>
            <a:r>
              <a:rPr sz="2400" dirty="0">
                <a:latin typeface="微軟正黑體"/>
                <a:cs typeface="微軟正黑體"/>
              </a:rPr>
              <a:t>獲補助之萌芽案需在</a:t>
            </a:r>
            <a:r>
              <a:rPr sz="2400" spc="-5" dirty="0">
                <a:latin typeface="微軟正黑體"/>
                <a:cs typeface="微軟正黑體"/>
              </a:rPr>
              <a:t>3</a:t>
            </a:r>
            <a:r>
              <a:rPr sz="2400" dirty="0">
                <a:latin typeface="微軟正黑體"/>
                <a:cs typeface="微軟正黑體"/>
              </a:rPr>
              <a:t>個月內</a:t>
            </a:r>
            <a:r>
              <a:rPr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聘任一位</a:t>
            </a:r>
            <a:r>
              <a:rPr lang="zh-TW" altLang="en-US"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兼職</a:t>
            </a:r>
            <a:r>
              <a:rPr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商業規劃人員</a:t>
            </a:r>
            <a:r>
              <a:rPr sz="2400" dirty="0">
                <a:latin typeface="微軟正黑體"/>
                <a:cs typeface="微軟正黑體"/>
              </a:rPr>
              <a:t>，方同意撥付第</a:t>
            </a:r>
            <a:r>
              <a:rPr sz="2400" spc="-5" dirty="0">
                <a:latin typeface="微軟正黑體"/>
                <a:cs typeface="微軟正黑體"/>
              </a:rPr>
              <a:t>2</a:t>
            </a:r>
            <a:r>
              <a:rPr sz="2400" dirty="0">
                <a:latin typeface="微軟正黑體"/>
                <a:cs typeface="微軟正黑體"/>
              </a:rPr>
              <a:t>期款。</a:t>
            </a:r>
          </a:p>
          <a:p>
            <a:pPr marL="354965" marR="5080" indent="-342265">
              <a:lnSpc>
                <a:spcPct val="90300"/>
              </a:lnSpc>
              <a:spcBef>
                <a:spcPts val="595"/>
              </a:spcBef>
              <a:buAutoNum type="arabicPeriod" startAt="3"/>
              <a:tabLst>
                <a:tab pos="354965" algn="l"/>
                <a:tab pos="3074035" algn="l"/>
              </a:tabLst>
            </a:pPr>
            <a:r>
              <a:rPr sz="2400" dirty="0">
                <a:latin typeface="微軟正黑體"/>
                <a:cs typeface="微軟正黑體"/>
              </a:rPr>
              <a:t>獲補助之拔尖案需在</a:t>
            </a:r>
            <a:r>
              <a:rPr sz="2400" spc="-5" dirty="0">
                <a:latin typeface="微軟正黑體"/>
                <a:cs typeface="微軟正黑體"/>
              </a:rPr>
              <a:t>3</a:t>
            </a:r>
            <a:r>
              <a:rPr sz="2400" dirty="0">
                <a:latin typeface="微軟正黑體"/>
                <a:cs typeface="微軟正黑體"/>
              </a:rPr>
              <a:t>個月內專職聘任具相關產業經營管理經驗之執行長或營運長， </a:t>
            </a:r>
            <a:r>
              <a:rPr sz="2400" spc="65" dirty="0">
                <a:latin typeface="微軟正黑體"/>
                <a:cs typeface="微軟正黑體"/>
              </a:rPr>
              <a:t>且簽訂</a:t>
            </a:r>
            <a:r>
              <a:rPr sz="2400" b="1" spc="-5" dirty="0">
                <a:solidFill>
                  <a:srgbClr val="C00000"/>
                </a:solidFill>
                <a:latin typeface="微軟正黑體"/>
                <a:cs typeface="微軟正黑體"/>
              </a:rPr>
              <a:t>co-founder	</a:t>
            </a:r>
            <a:r>
              <a:rPr sz="2400" b="1" spc="5" dirty="0">
                <a:solidFill>
                  <a:srgbClr val="C00000"/>
                </a:solidFill>
                <a:latin typeface="微軟正黑體"/>
                <a:cs typeface="微軟正黑體"/>
              </a:rPr>
              <a:t>agreement</a:t>
            </a:r>
            <a:r>
              <a:rPr sz="2400" spc="5" dirty="0">
                <a:latin typeface="微軟正黑體"/>
                <a:cs typeface="微軟正黑體"/>
              </a:rPr>
              <a:t>，</a:t>
            </a:r>
            <a:r>
              <a:rPr sz="2400" spc="65" dirty="0">
                <a:latin typeface="微軟正黑體"/>
                <a:cs typeface="微軟正黑體"/>
              </a:rPr>
              <a:t>並需於計畫期中審查時需提出商業規劃及募資 </a:t>
            </a:r>
            <a:r>
              <a:rPr sz="2400" spc="40" dirty="0">
                <a:latin typeface="微軟正黑體"/>
                <a:cs typeface="微軟正黑體"/>
              </a:rPr>
              <a:t>規劃，與聘任之執行長或營運長表現共同列為審查重</a:t>
            </a:r>
            <a:r>
              <a:rPr sz="2400" spc="45" dirty="0">
                <a:latin typeface="微軟正黑體"/>
                <a:cs typeface="微軟正黑體"/>
              </a:rPr>
              <a:t>點</a:t>
            </a:r>
            <a:r>
              <a:rPr sz="2400" spc="40" dirty="0">
                <a:latin typeface="微軟正黑體"/>
                <a:cs typeface="微軟正黑體"/>
              </a:rPr>
              <a:t>，期中審查通過方同意撥 </a:t>
            </a:r>
            <a:r>
              <a:rPr sz="2400" spc="45" dirty="0">
                <a:latin typeface="微軟正黑體"/>
                <a:cs typeface="微軟正黑體"/>
              </a:rPr>
              <a:t> </a:t>
            </a:r>
            <a:r>
              <a:rPr sz="2400" dirty="0">
                <a:latin typeface="微軟正黑體"/>
                <a:cs typeface="微軟正黑體"/>
              </a:rPr>
              <a:t>付第</a:t>
            </a:r>
            <a:r>
              <a:rPr sz="2400" spc="-5" dirty="0">
                <a:latin typeface="微軟正黑體"/>
                <a:cs typeface="微軟正黑體"/>
              </a:rPr>
              <a:t>2</a:t>
            </a:r>
            <a:r>
              <a:rPr sz="2400" dirty="0">
                <a:latin typeface="微軟正黑體"/>
                <a:cs typeface="微軟正黑體"/>
              </a:rPr>
              <a:t>期款。</a:t>
            </a:r>
          </a:p>
          <a:p>
            <a:pPr marL="354965" marR="303530" indent="-342265" algn="just">
              <a:lnSpc>
                <a:spcPct val="90400"/>
              </a:lnSpc>
              <a:spcBef>
                <a:spcPts val="585"/>
              </a:spcBef>
              <a:buAutoNum type="arabicPeriod" startAt="3"/>
              <a:tabLst>
                <a:tab pos="354965" algn="l"/>
              </a:tabLst>
            </a:pPr>
            <a:r>
              <a:rPr sz="2400" spc="25" dirty="0">
                <a:latin typeface="微軟正黑體"/>
                <a:cs typeface="微軟正黑體"/>
              </a:rPr>
              <a:t>拔尖案人力費之編列，</a:t>
            </a:r>
            <a:r>
              <a:rPr sz="2400" spc="-5" dirty="0">
                <a:latin typeface="微軟正黑體"/>
                <a:cs typeface="微軟正黑體"/>
              </a:rPr>
              <a:t>C</a:t>
            </a:r>
            <a:r>
              <a:rPr sz="2400" spc="5" dirty="0">
                <a:latin typeface="微軟正黑體"/>
                <a:cs typeface="微軟正黑體"/>
              </a:rPr>
              <a:t>E</a:t>
            </a:r>
            <a:r>
              <a:rPr sz="2400" spc="20" dirty="0">
                <a:latin typeface="微軟正黑體"/>
                <a:cs typeface="微軟正黑體"/>
              </a:rPr>
              <a:t>O</a:t>
            </a:r>
            <a:r>
              <a:rPr sz="2400" spc="25" dirty="0">
                <a:latin typeface="微軟正黑體"/>
                <a:cs typeface="微軟正黑體"/>
              </a:rPr>
              <a:t>、</a:t>
            </a:r>
            <a:r>
              <a:rPr sz="2400" spc="-40" dirty="0">
                <a:latin typeface="微軟正黑體"/>
                <a:cs typeface="微軟正黑體"/>
              </a:rPr>
              <a:t>C</a:t>
            </a:r>
            <a:r>
              <a:rPr sz="2400" spc="-5" dirty="0">
                <a:latin typeface="微軟正黑體"/>
                <a:cs typeface="微軟正黑體"/>
              </a:rPr>
              <a:t>O</a:t>
            </a:r>
            <a:r>
              <a:rPr sz="2400" spc="20" dirty="0">
                <a:latin typeface="微軟正黑體"/>
                <a:cs typeface="微軟正黑體"/>
              </a:rPr>
              <a:t>O</a:t>
            </a:r>
            <a:r>
              <a:rPr sz="2400" spc="25" dirty="0">
                <a:latin typeface="微軟正黑體"/>
                <a:cs typeface="微軟正黑體"/>
              </a:rPr>
              <a:t>及</a:t>
            </a:r>
            <a:r>
              <a:rPr sz="2400" spc="-5" dirty="0">
                <a:latin typeface="微軟正黑體"/>
                <a:cs typeface="微軟正黑體"/>
              </a:rPr>
              <a:t>C</a:t>
            </a:r>
            <a:r>
              <a:rPr sz="2400" spc="-120" dirty="0">
                <a:latin typeface="微軟正黑體"/>
                <a:cs typeface="微軟正黑體"/>
              </a:rPr>
              <a:t>T</a:t>
            </a:r>
            <a:r>
              <a:rPr sz="2400" spc="20" dirty="0">
                <a:latin typeface="微軟正黑體"/>
                <a:cs typeface="微軟正黑體"/>
              </a:rPr>
              <a:t>O</a:t>
            </a:r>
            <a:r>
              <a:rPr sz="2400" spc="25" dirty="0">
                <a:latin typeface="微軟正黑體"/>
                <a:cs typeface="微軟正黑體"/>
              </a:rPr>
              <a:t>等核心團隊成員薪資編列，</a:t>
            </a:r>
            <a:r>
              <a:rPr sz="2400" b="1" spc="25" dirty="0">
                <a:solidFill>
                  <a:srgbClr val="C00000"/>
                </a:solidFill>
                <a:latin typeface="微軟正黑體"/>
                <a:cs typeface="微軟正黑體"/>
              </a:rPr>
              <a:t>每月月支數 </a:t>
            </a:r>
            <a:r>
              <a:rPr sz="2400" b="1" spc="40" dirty="0">
                <a:solidFill>
                  <a:srgbClr val="C00000"/>
                </a:solidFill>
                <a:latin typeface="微軟正黑體"/>
                <a:cs typeface="微軟正黑體"/>
              </a:rPr>
              <a:t>額超過中央部會特任首長待遇範圍</a:t>
            </a:r>
            <a:r>
              <a:rPr sz="2400" b="1" spc="45" dirty="0">
                <a:solidFill>
                  <a:srgbClr val="C00000"/>
                </a:solidFill>
                <a:latin typeface="微軟正黑體"/>
                <a:cs typeface="微軟正黑體"/>
              </a:rPr>
              <a:t>者</a:t>
            </a:r>
            <a:r>
              <a:rPr sz="2400" spc="40" dirty="0">
                <a:latin typeface="微軟正黑體"/>
                <a:cs typeface="微軟正黑體"/>
              </a:rPr>
              <a:t>，薪資基準應經執行單位審查後敘明特殊需 </a:t>
            </a:r>
            <a:r>
              <a:rPr sz="2400" dirty="0">
                <a:latin typeface="微軟正黑體"/>
                <a:cs typeface="微軟正黑體"/>
              </a:rPr>
              <a:t>求理由送本會核定，且須注意下列事項：</a:t>
            </a:r>
          </a:p>
          <a:p>
            <a:pPr marL="716280" lvl="1" indent="-342900" algn="just">
              <a:lnSpc>
                <a:spcPct val="100000"/>
              </a:lnSpc>
              <a:spcBef>
                <a:spcPts val="330"/>
              </a:spcBef>
              <a:buAutoNum type="arabicParenR"/>
              <a:tabLst>
                <a:tab pos="716280" algn="l"/>
              </a:tabLst>
            </a:pPr>
            <a:r>
              <a:rPr sz="2000" dirty="0">
                <a:latin typeface="微軟正黑體"/>
                <a:cs typeface="微軟正黑體"/>
              </a:rPr>
              <a:t>為期酬責相符，應參照民間部門作法訂定成果導向之績效指標及退場機制。</a:t>
            </a:r>
          </a:p>
          <a:p>
            <a:pPr marL="715645" marR="307340" lvl="1" indent="-342900" algn="just">
              <a:lnSpc>
                <a:spcPts val="2110"/>
              </a:lnSpc>
              <a:spcBef>
                <a:spcPts val="695"/>
              </a:spcBef>
              <a:buAutoNum type="arabicParenR"/>
              <a:tabLst>
                <a:tab pos="716280" algn="l"/>
              </a:tabLst>
            </a:pPr>
            <a:r>
              <a:rPr sz="2000" spc="15" dirty="0">
                <a:latin typeface="微軟正黑體"/>
                <a:cs typeface="微軟正黑體"/>
              </a:rPr>
              <a:t>應建立績效導向之薪資調整制度，將業界專家擔任執行長等職位之薪資基準與績效指標連結</a:t>
            </a:r>
            <a:r>
              <a:rPr sz="2000" dirty="0">
                <a:latin typeface="微軟正黑體"/>
                <a:cs typeface="微軟正黑體"/>
              </a:rPr>
              <a:t>， </a:t>
            </a:r>
            <a:r>
              <a:rPr sz="2000" spc="15" dirty="0">
                <a:latin typeface="微軟正黑體"/>
                <a:cs typeface="微軟正黑體"/>
              </a:rPr>
              <a:t>並依計畫執行成效核實支給薪資待</a:t>
            </a:r>
            <a:r>
              <a:rPr sz="2000" spc="10" dirty="0">
                <a:latin typeface="微軟正黑體"/>
                <a:cs typeface="微軟正黑體"/>
              </a:rPr>
              <a:t>遇</a:t>
            </a:r>
            <a:r>
              <a:rPr sz="2000" spc="15" dirty="0">
                <a:latin typeface="微軟正黑體"/>
                <a:cs typeface="微軟正黑體"/>
              </a:rPr>
              <a:t>，以確實達成計畫目標，避免其他計畫業界專家要求援引</a:t>
            </a:r>
            <a:endParaRPr sz="2000" dirty="0">
              <a:latin typeface="微軟正黑體"/>
              <a:cs typeface="微軟正黑體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634344" y="6375908"/>
            <a:ext cx="2889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898989"/>
                </a:solidFill>
                <a:latin typeface="微軟正黑體"/>
                <a:cs typeface="微軟正黑體"/>
              </a:rPr>
              <a:t>11</a:t>
            </a:r>
            <a:endParaRPr sz="1800">
              <a:latin typeface="微軟正黑體"/>
              <a:cs typeface="微軟正黑體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05D6AD69-1731-4EC3-B6E7-BC5267F6A85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29730" y="884602"/>
            <a:ext cx="11539855" cy="5293360"/>
            <a:chOff x="429730" y="884602"/>
            <a:chExt cx="11539855" cy="52933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9730" y="884602"/>
              <a:ext cx="2289810" cy="62865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95482" y="1371602"/>
              <a:ext cx="11468100" cy="4800600"/>
            </a:xfrm>
            <a:custGeom>
              <a:avLst/>
              <a:gdLst/>
              <a:ahLst/>
              <a:cxnLst/>
              <a:rect l="l" t="t" r="r" b="b"/>
              <a:pathLst>
                <a:path w="11468100" h="4800600">
                  <a:moveTo>
                    <a:pt x="0" y="0"/>
                  </a:moveTo>
                  <a:lnTo>
                    <a:pt x="11467917" y="0"/>
                  </a:lnTo>
                  <a:lnTo>
                    <a:pt x="11467917" y="4800033"/>
                  </a:lnTo>
                  <a:lnTo>
                    <a:pt x="0" y="4800033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667739" y="862245"/>
            <a:ext cx="10944225" cy="2759710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78740">
              <a:lnSpc>
                <a:spcPct val="100000"/>
              </a:lnSpc>
              <a:spcBef>
                <a:spcPts val="1025"/>
              </a:spcBef>
            </a:pPr>
            <a:r>
              <a:rPr sz="2000" b="1" dirty="0">
                <a:latin typeface="微軟正黑體"/>
                <a:cs typeface="微軟正黑體"/>
              </a:rPr>
              <a:t>其它注意事項</a:t>
            </a:r>
            <a:endParaRPr sz="2000" dirty="0">
              <a:latin typeface="微軟正黑體"/>
              <a:cs typeface="微軟正黑體"/>
            </a:endParaRPr>
          </a:p>
          <a:p>
            <a:pPr marL="365125" marR="9525" indent="-352425">
              <a:lnSpc>
                <a:spcPct val="100800"/>
              </a:lnSpc>
              <a:spcBef>
                <a:spcPts val="1090"/>
              </a:spcBef>
              <a:buSzPct val="91666"/>
              <a:buAutoNum type="arabicPeriod" startAt="7"/>
              <a:tabLst>
                <a:tab pos="379095" algn="l"/>
                <a:tab pos="379730" algn="l"/>
              </a:tabLst>
            </a:pPr>
            <a:r>
              <a:rPr sz="2400" dirty="0">
                <a:latin typeface="微軟正黑體"/>
                <a:cs typeface="微軟正黑體"/>
              </a:rPr>
              <a:t>請依國科會</a:t>
            </a:r>
            <a:r>
              <a:rPr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「補助科研創業計畫作業要點補</a:t>
            </a:r>
            <a:r>
              <a:rPr sz="2400" b="1" spc="-5" dirty="0">
                <a:solidFill>
                  <a:srgbClr val="C00000"/>
                </a:solidFill>
                <a:latin typeface="微軟正黑體"/>
                <a:cs typeface="微軟正黑體"/>
              </a:rPr>
              <a:t>助</a:t>
            </a:r>
            <a:r>
              <a:rPr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」第</a:t>
            </a:r>
            <a:r>
              <a:rPr sz="2400" b="1" spc="-5" dirty="0">
                <a:solidFill>
                  <a:srgbClr val="C00000"/>
                </a:solidFill>
                <a:latin typeface="微軟正黑體"/>
                <a:cs typeface="微軟正黑體"/>
              </a:rPr>
              <a:t>6</a:t>
            </a:r>
            <a:r>
              <a:rPr sz="2400" b="1" dirty="0">
                <a:solidFill>
                  <a:srgbClr val="C00000"/>
                </a:solidFill>
                <a:latin typeface="微軟正黑體"/>
                <a:cs typeface="微軟正黑體"/>
              </a:rPr>
              <a:t>點</a:t>
            </a:r>
            <a:r>
              <a:rPr sz="2400" dirty="0">
                <a:latin typeface="微軟正黑體"/>
                <a:cs typeface="微軟正黑體"/>
              </a:rPr>
              <a:t>規定之補助項目及標準， 做合理編列。補助項目經費之流用，均應事先報經本會同意。</a:t>
            </a:r>
          </a:p>
          <a:p>
            <a:pPr marL="804545" lvl="1" indent="-343535">
              <a:lnSpc>
                <a:spcPct val="100000"/>
              </a:lnSpc>
              <a:spcBef>
                <a:spcPts val="310"/>
              </a:spcBef>
              <a:buAutoNum type="arabicPeriod"/>
              <a:tabLst>
                <a:tab pos="803910" algn="l"/>
                <a:tab pos="804545" algn="l"/>
              </a:tabLst>
            </a:pPr>
            <a:r>
              <a:rPr sz="1800" dirty="0">
                <a:latin typeface="微軟正黑體"/>
                <a:cs typeface="微軟正黑體"/>
              </a:rPr>
              <a:t>原則不予編列研究設備費。特案需求經審查例外同意編列。</a:t>
            </a:r>
          </a:p>
          <a:p>
            <a:pPr marL="804545" lvl="1" indent="-343535">
              <a:lnSpc>
                <a:spcPct val="100000"/>
              </a:lnSpc>
              <a:spcBef>
                <a:spcPts val="240"/>
              </a:spcBef>
              <a:buAutoNum type="arabicPeriod"/>
              <a:tabLst>
                <a:tab pos="803910" algn="l"/>
                <a:tab pos="804545" algn="l"/>
              </a:tabLst>
            </a:pPr>
            <a:r>
              <a:rPr sz="1800" dirty="0">
                <a:latin typeface="微軟正黑體"/>
                <a:cs typeface="微軟正黑體"/>
              </a:rPr>
              <a:t>國外差旅費：限與本計畫商業發展有關之赴國外差旅費。</a:t>
            </a:r>
          </a:p>
          <a:p>
            <a:pPr marL="415290" indent="-403225">
              <a:lnSpc>
                <a:spcPct val="100000"/>
              </a:lnSpc>
              <a:spcBef>
                <a:spcPts val="650"/>
              </a:spcBef>
              <a:buAutoNum type="arabicPeriod" startAt="7"/>
              <a:tabLst>
                <a:tab pos="415290" algn="l"/>
                <a:tab pos="415925" algn="l"/>
              </a:tabLst>
            </a:pPr>
            <a:r>
              <a:rPr sz="2400" spc="35" dirty="0">
                <a:latin typeface="微軟正黑體"/>
                <a:cs typeface="微軟正黑體"/>
              </a:rPr>
              <a:t>其他未盡事宜及計畫經費編列原則</a:t>
            </a:r>
            <a:r>
              <a:rPr sz="2400" spc="30" dirty="0">
                <a:latin typeface="微軟正黑體"/>
                <a:cs typeface="微軟正黑體"/>
              </a:rPr>
              <a:t>等</a:t>
            </a:r>
            <a:r>
              <a:rPr sz="2400" spc="35" dirty="0">
                <a:latin typeface="微軟正黑體"/>
                <a:cs typeface="微軟正黑體"/>
              </a:rPr>
              <a:t>，依國科</a:t>
            </a:r>
            <a:r>
              <a:rPr sz="2400" spc="30" dirty="0">
                <a:latin typeface="微軟正黑體"/>
                <a:cs typeface="微軟正黑體"/>
              </a:rPr>
              <a:t>會</a:t>
            </a:r>
            <a:r>
              <a:rPr sz="2400" spc="35" dirty="0">
                <a:latin typeface="微軟正黑體"/>
                <a:cs typeface="微軟正黑體"/>
              </a:rPr>
              <a:t>補助專</a:t>
            </a:r>
            <a:r>
              <a:rPr sz="2400" spc="30" dirty="0">
                <a:latin typeface="微軟正黑體"/>
                <a:cs typeface="微軟正黑體"/>
              </a:rPr>
              <a:t>題</a:t>
            </a:r>
            <a:r>
              <a:rPr sz="2400" spc="35" dirty="0">
                <a:latin typeface="微軟正黑體"/>
                <a:cs typeface="微軟正黑體"/>
              </a:rPr>
              <a:t>計畫作業要點及其他</a:t>
            </a:r>
            <a:endParaRPr sz="2400" dirty="0">
              <a:latin typeface="微軟正黑體"/>
              <a:cs typeface="微軟正黑體"/>
            </a:endParaRPr>
          </a:p>
          <a:p>
            <a:pPr marL="365125">
              <a:lnSpc>
                <a:spcPct val="100000"/>
              </a:lnSpc>
              <a:spcBef>
                <a:spcPts val="25"/>
              </a:spcBef>
            </a:pPr>
            <a:r>
              <a:rPr sz="2400" dirty="0">
                <a:latin typeface="微軟正黑體"/>
                <a:cs typeface="微軟正黑體"/>
              </a:rPr>
              <a:t>相關規定辦理。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E51F32BD-E123-49DD-BA31-D09F297BE07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8">
            <a:extLst>
              <a:ext uri="{FF2B5EF4-FFF2-40B4-BE49-F238E27FC236}">
                <a16:creationId xmlns:a16="http://schemas.microsoft.com/office/drawing/2014/main" id="{008F35D0-E6EA-4E24-B5DC-1777742CC5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96666" y="504879"/>
            <a:ext cx="8018934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en-US" altLang="zh-TW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114-2</a:t>
            </a:r>
            <a:r>
              <a:rPr lang="zh-TW" altLang="en-US" sz="36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科創計畫申請 </a:t>
            </a:r>
            <a:r>
              <a:rPr lang="zh-TW" altLang="en-US" sz="3600" b="1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報名程序</a:t>
            </a:r>
            <a:endParaRPr sz="4400" b="1" spc="-5" dirty="0">
              <a:solidFill>
                <a:srgbClr val="C00000"/>
              </a:solidFill>
              <a:highlight>
                <a:srgbClr val="00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形 1">
            <a:extLst>
              <a:ext uri="{FF2B5EF4-FFF2-40B4-BE49-F238E27FC236}">
                <a16:creationId xmlns:a16="http://schemas.microsoft.com/office/drawing/2014/main" id="{21090EEA-40D9-4ABF-BE5E-2F2DECEB9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878885" y="1599851"/>
            <a:ext cx="4800600" cy="480060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2520D95-A8D6-4978-B32A-F58BA07E2DEC}"/>
              </a:ext>
            </a:extLst>
          </p:cNvPr>
          <p:cNvSpPr txBox="1"/>
          <p:nvPr/>
        </p:nvSpPr>
        <p:spPr>
          <a:xfrm>
            <a:off x="783286" y="2967268"/>
            <a:ext cx="249299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latin typeface="華康平劇體W7" panose="040B0709000000000000" pitchFamily="81" charset="-120"/>
                <a:ea typeface="華康平劇體W7" panose="040B0709000000000000" pitchFamily="81" charset="-120"/>
              </a:rPr>
              <a:t>我有意願</a:t>
            </a:r>
            <a:endParaRPr lang="en-US" altLang="zh-TW" sz="3200" dirty="0">
              <a:latin typeface="華康平劇體W7" panose="040B0709000000000000" pitchFamily="81" charset="-120"/>
              <a:ea typeface="華康平劇體W7" panose="040B0709000000000000" pitchFamily="81" charset="-120"/>
            </a:endParaRPr>
          </a:p>
          <a:p>
            <a:r>
              <a:rPr lang="zh-TW" altLang="en-US" sz="5400" dirty="0">
                <a:solidFill>
                  <a:schemeClr val="accent6"/>
                </a:solidFill>
                <a:latin typeface="華康平劇體W7" panose="040B0709000000000000" pitchFamily="81" charset="-120"/>
                <a:ea typeface="華康平劇體W7" panose="040B0709000000000000" pitchFamily="81" charset="-120"/>
              </a:rPr>
              <a:t>要提案</a:t>
            </a:r>
            <a:endParaRPr lang="en-US" altLang="zh-TW" sz="5400" dirty="0">
              <a:solidFill>
                <a:schemeClr val="accent6"/>
              </a:solidFill>
              <a:latin typeface="華康平劇體W7" panose="040B0709000000000000" pitchFamily="81" charset="-120"/>
              <a:ea typeface="華康平劇體W7" panose="040B0709000000000000" pitchFamily="81" charset="-120"/>
            </a:endParaRPr>
          </a:p>
          <a:p>
            <a:r>
              <a:rPr lang="zh-TW" altLang="en-US" sz="3200" dirty="0">
                <a:latin typeface="華康平劇體W7" panose="040B0709000000000000" pitchFamily="81" charset="-120"/>
                <a:ea typeface="華康平劇體W7" panose="040B0709000000000000" pitchFamily="81" charset="-120"/>
              </a:rPr>
              <a:t>如何報名</a:t>
            </a:r>
            <a:r>
              <a:rPr lang="en-US" altLang="zh-TW" sz="3200" dirty="0">
                <a:latin typeface="華康平劇體W7" panose="040B0709000000000000" pitchFamily="81" charset="-120"/>
                <a:ea typeface="華康平劇體W7" panose="040B0709000000000000" pitchFamily="81" charset="-120"/>
              </a:rPr>
              <a:t>?</a:t>
            </a:r>
            <a:endParaRPr lang="zh-TW" altLang="en-US" sz="3200" dirty="0">
              <a:latin typeface="華康平劇體W7" panose="040B0709000000000000" pitchFamily="81" charset="-120"/>
              <a:ea typeface="華康平劇體W7" panose="040B0709000000000000" pitchFamily="81" charset="-120"/>
            </a:endParaRPr>
          </a:p>
        </p:txBody>
      </p:sp>
      <p:pic>
        <p:nvPicPr>
          <p:cNvPr id="5" name="圖形 4">
            <a:extLst>
              <a:ext uri="{FF2B5EF4-FFF2-40B4-BE49-F238E27FC236}">
                <a16:creationId xmlns:a16="http://schemas.microsoft.com/office/drawing/2014/main" id="{E572FAA5-C7C5-49D3-8065-BB43DC7D48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603349">
            <a:off x="3301460" y="2791899"/>
            <a:ext cx="1885950" cy="13096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圖形 7">
            <a:extLst>
              <a:ext uri="{FF2B5EF4-FFF2-40B4-BE49-F238E27FC236}">
                <a16:creationId xmlns:a16="http://schemas.microsoft.com/office/drawing/2014/main" id="{6B0E7D05-AAF5-44A7-95C8-2157C6AEB1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80988" y="1560346"/>
            <a:ext cx="1885950" cy="13096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圖形 8">
            <a:extLst>
              <a:ext uri="{FF2B5EF4-FFF2-40B4-BE49-F238E27FC236}">
                <a16:creationId xmlns:a16="http://schemas.microsoft.com/office/drawing/2014/main" id="{E5A3047D-3640-4E79-BF03-F868466875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3088311">
            <a:off x="3081186" y="4600013"/>
            <a:ext cx="1885950" cy="13096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ound Same Side Corner Rectangle 6">
            <a:extLst>
              <a:ext uri="{FF2B5EF4-FFF2-40B4-BE49-F238E27FC236}">
                <a16:creationId xmlns:a16="http://schemas.microsoft.com/office/drawing/2014/main" id="{406A25CA-8002-4F3E-97B4-73F48FB105ED}"/>
              </a:ext>
            </a:extLst>
          </p:cNvPr>
          <p:cNvSpPr>
            <a:spLocks noChangeAspect="1"/>
          </p:cNvSpPr>
          <p:nvPr/>
        </p:nvSpPr>
        <p:spPr>
          <a:xfrm rot="2127489" flipH="1">
            <a:off x="4205067" y="1736336"/>
            <a:ext cx="171956" cy="689394"/>
          </a:xfrm>
          <a:custGeom>
            <a:avLst/>
            <a:gdLst/>
            <a:ahLst/>
            <a:cxnLst/>
            <a:rect l="l" t="t" r="r" b="b"/>
            <a:pathLst>
              <a:path w="1035916" h="4153123">
                <a:moveTo>
                  <a:pt x="277501" y="3759099"/>
                </a:moveTo>
                <a:lnTo>
                  <a:pt x="758408" y="3759099"/>
                </a:lnTo>
                <a:lnTo>
                  <a:pt x="517954" y="4153123"/>
                </a:lnTo>
                <a:close/>
                <a:moveTo>
                  <a:pt x="42612" y="2944898"/>
                </a:moveTo>
                <a:cubicBezTo>
                  <a:pt x="153922" y="2941505"/>
                  <a:pt x="246502" y="2889483"/>
                  <a:pt x="275675" y="2819018"/>
                </a:cubicBezTo>
                <a:cubicBezTo>
                  <a:pt x="304648" y="2892614"/>
                  <a:pt x="403763" y="2945872"/>
                  <a:pt x="521107" y="2945872"/>
                </a:cubicBezTo>
                <a:cubicBezTo>
                  <a:pt x="638453" y="2945872"/>
                  <a:pt x="737567" y="2892613"/>
                  <a:pt x="766540" y="2819017"/>
                </a:cubicBezTo>
                <a:cubicBezTo>
                  <a:pt x="795133" y="2888142"/>
                  <a:pt x="884783" y="2939514"/>
                  <a:pt x="993299" y="2944464"/>
                </a:cubicBezTo>
                <a:lnTo>
                  <a:pt x="776840" y="3657264"/>
                </a:lnTo>
                <a:lnTo>
                  <a:pt x="258940" y="3657264"/>
                </a:lnTo>
                <a:close/>
                <a:moveTo>
                  <a:pt x="809102" y="564558"/>
                </a:moveTo>
                <a:lnTo>
                  <a:pt x="1035914" y="564558"/>
                </a:lnTo>
                <a:lnTo>
                  <a:pt x="1035915" y="2838682"/>
                </a:lnTo>
                <a:cubicBezTo>
                  <a:pt x="1029586" y="2840409"/>
                  <a:pt x="1023074" y="2840731"/>
                  <a:pt x="1016490" y="2840731"/>
                </a:cubicBezTo>
                <a:cubicBezTo>
                  <a:pt x="901952" y="2840731"/>
                  <a:pt x="809102" y="2743612"/>
                  <a:pt x="809101" y="2623810"/>
                </a:cubicBezTo>
                <a:close/>
                <a:moveTo>
                  <a:pt x="310569" y="564558"/>
                </a:moveTo>
                <a:lnTo>
                  <a:pt x="725347" y="564558"/>
                </a:lnTo>
                <a:lnTo>
                  <a:pt x="725347" y="2633342"/>
                </a:lnTo>
                <a:cubicBezTo>
                  <a:pt x="725347" y="2747880"/>
                  <a:pt x="632496" y="2840731"/>
                  <a:pt x="517958" y="2840731"/>
                </a:cubicBezTo>
                <a:cubicBezTo>
                  <a:pt x="403420" y="2840731"/>
                  <a:pt x="310569" y="2747880"/>
                  <a:pt x="310569" y="2633342"/>
                </a:cubicBezTo>
                <a:close/>
                <a:moveTo>
                  <a:pt x="0" y="564557"/>
                </a:moveTo>
                <a:lnTo>
                  <a:pt x="226813" y="564557"/>
                </a:lnTo>
                <a:lnTo>
                  <a:pt x="226813" y="2623810"/>
                </a:lnTo>
                <a:cubicBezTo>
                  <a:pt x="226813" y="2743612"/>
                  <a:pt x="133962" y="2840731"/>
                  <a:pt x="19424" y="2840730"/>
                </a:cubicBezTo>
                <a:cubicBezTo>
                  <a:pt x="12841" y="2840730"/>
                  <a:pt x="6329" y="2840409"/>
                  <a:pt x="0" y="2838682"/>
                </a:cubicBezTo>
                <a:close/>
                <a:moveTo>
                  <a:pt x="71964" y="71964"/>
                </a:moveTo>
                <a:cubicBezTo>
                  <a:pt x="116427" y="27501"/>
                  <a:pt x="177852" y="0"/>
                  <a:pt x="245701" y="0"/>
                </a:cubicBezTo>
                <a:lnTo>
                  <a:pt x="790215" y="0"/>
                </a:lnTo>
                <a:cubicBezTo>
                  <a:pt x="925912" y="0"/>
                  <a:pt x="1035916" y="110004"/>
                  <a:pt x="1035916" y="245701"/>
                </a:cubicBezTo>
                <a:cubicBezTo>
                  <a:pt x="1035916" y="327601"/>
                  <a:pt x="1035915" y="409501"/>
                  <a:pt x="1035915" y="491401"/>
                </a:cubicBezTo>
                <a:lnTo>
                  <a:pt x="0" y="491401"/>
                </a:lnTo>
                <a:lnTo>
                  <a:pt x="0" y="245701"/>
                </a:lnTo>
                <a:cubicBezTo>
                  <a:pt x="0" y="177853"/>
                  <a:pt x="27501" y="116427"/>
                  <a:pt x="71964" y="7196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FCE3C2BB-8B92-41AB-BD30-5E15B6DEEB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98" y="3143148"/>
            <a:ext cx="497570" cy="49757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09665789-1478-4FF4-9610-222E5AF35BE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556" y="5220735"/>
            <a:ext cx="632383" cy="632383"/>
          </a:xfrm>
          <a:prstGeom prst="rect">
            <a:avLst/>
          </a:prstGeom>
        </p:spPr>
      </p:pic>
      <p:sp>
        <p:nvSpPr>
          <p:cNvPr id="14" name="object 8">
            <a:extLst>
              <a:ext uri="{FF2B5EF4-FFF2-40B4-BE49-F238E27FC236}">
                <a16:creationId xmlns:a16="http://schemas.microsoft.com/office/drawing/2014/main" id="{0DA5987A-AAEE-46ED-9175-2DB6C4A7915D}"/>
              </a:ext>
            </a:extLst>
          </p:cNvPr>
          <p:cNvSpPr txBox="1">
            <a:spLocks/>
          </p:cNvSpPr>
          <p:nvPr/>
        </p:nvSpPr>
        <p:spPr>
          <a:xfrm>
            <a:off x="4859518" y="1608216"/>
            <a:ext cx="7315200" cy="7354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 algn="ctr">
              <a:spcBef>
                <a:spcPts val="95"/>
              </a:spcBef>
            </a:pPr>
            <a:r>
              <a:rPr lang="en-US" altLang="zh-TW" sz="24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4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即日填寫</a:t>
            </a:r>
            <a:r>
              <a:rPr lang="zh-TW" altLang="en-US" sz="23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300" b="1" kern="0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清華五校聯盟科研產業化平台</a:t>
            </a:r>
            <a:r>
              <a:rPr lang="en-US" altLang="zh-TW" sz="2300" b="1" kern="0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300" b="1" kern="0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提案申請意願書</a:t>
            </a:r>
            <a:r>
              <a:rPr lang="zh-TW" altLang="en-US" sz="23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7BADEC8E-841A-4525-A2F4-FC5D192FEEBD}"/>
              </a:ext>
            </a:extLst>
          </p:cNvPr>
          <p:cNvSpPr/>
          <p:nvPr/>
        </p:nvSpPr>
        <p:spPr>
          <a:xfrm>
            <a:off x="5030059" y="2248146"/>
            <a:ext cx="6957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填寫完畢後請拍照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/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掃描並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Email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至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yutingyang</a:t>
            </a:r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9"/>
              </a:rPr>
              <a:t>@mx.nthu.edu.tw</a:t>
            </a:r>
            <a:endParaRPr lang="en-US" altLang="zh-TW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object 8">
            <a:extLst>
              <a:ext uri="{FF2B5EF4-FFF2-40B4-BE49-F238E27FC236}">
                <a16:creationId xmlns:a16="http://schemas.microsoft.com/office/drawing/2014/main" id="{8338CCD0-E219-4910-B09D-29EC255518F8}"/>
              </a:ext>
            </a:extLst>
          </p:cNvPr>
          <p:cNvSpPr txBox="1">
            <a:spLocks/>
          </p:cNvSpPr>
          <p:nvPr/>
        </p:nvSpPr>
        <p:spPr>
          <a:xfrm>
            <a:off x="5365212" y="3181346"/>
            <a:ext cx="6521987" cy="8252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>
              <a:spcBef>
                <a:spcPts val="95"/>
              </a:spcBef>
            </a:pPr>
            <a:r>
              <a:rPr lang="en-US" altLang="zh-TW" sz="24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0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2025</a:t>
            </a:r>
            <a:r>
              <a:rPr lang="zh-TW" altLang="en-US" sz="20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0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zh-TW" altLang="en-US" sz="20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前繳交</a:t>
            </a:r>
            <a:r>
              <a:rPr lang="zh-TW" altLang="en-US" sz="2000" b="1" u="sng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第一版計畫構想書</a:t>
            </a:r>
            <a:r>
              <a:rPr lang="zh-TW" altLang="en-US" sz="20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2000" b="1" u="sng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輔導推薦表</a:t>
            </a:r>
            <a:endParaRPr lang="en-US" altLang="zh-TW" sz="2000" b="1" u="sng" kern="0" spc="-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700">
              <a:spcBef>
                <a:spcPts val="95"/>
              </a:spcBef>
            </a:pPr>
            <a:r>
              <a:rPr lang="en-US" altLang="zh-TW" sz="2800" b="1" kern="0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kern="0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早提供資料，早安排輔導</a:t>
            </a:r>
            <a:r>
              <a:rPr lang="en-US" altLang="zh-TW" sz="2800" b="1" kern="0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b="1" kern="0" spc="-5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6E151F93-19BE-4EA1-ABCD-C08DAB978267}"/>
              </a:ext>
            </a:extLst>
          </p:cNvPr>
          <p:cNvSpPr txBox="1">
            <a:spLocks/>
          </p:cNvSpPr>
          <p:nvPr/>
        </p:nvSpPr>
        <p:spPr>
          <a:xfrm>
            <a:off x="4938447" y="4248003"/>
            <a:ext cx="4161843" cy="21691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>
              <a:spcBef>
                <a:spcPts val="95"/>
              </a:spcBef>
            </a:pPr>
            <a:r>
              <a:rPr lang="en-US" altLang="zh-TW" sz="24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18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於徵案期間持續優化申請資料，</a:t>
            </a:r>
            <a:endParaRPr lang="en-US" altLang="zh-TW" sz="1800" b="1" kern="0" spc="-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700">
              <a:spcBef>
                <a:spcPts val="95"/>
              </a:spcBef>
            </a:pPr>
            <a:r>
              <a:rPr lang="zh-TW" altLang="en-US" sz="18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並於 </a:t>
            </a:r>
            <a:r>
              <a:rPr lang="en-US" altLang="zh-TW" sz="1800" b="1" kern="0" spc="-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2025/2/14</a:t>
            </a:r>
            <a:r>
              <a:rPr lang="zh-TW" altLang="en-US" sz="18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8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前繳交</a:t>
            </a:r>
            <a:r>
              <a:rPr lang="zh-TW" altLang="en-US" sz="1800" b="1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校內審查版</a:t>
            </a:r>
            <a:endParaRPr lang="en-US" altLang="zh-TW" sz="1800" b="1" dirty="0">
              <a:solidFill>
                <a:srgbClr val="FF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700">
              <a:spcBef>
                <a:spcPts val="95"/>
              </a:spcBef>
            </a:pPr>
            <a:endParaRPr lang="en-US" altLang="zh-TW" sz="1800" b="1" dirty="0">
              <a:solidFill>
                <a:srgbClr val="FF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700">
              <a:spcBef>
                <a:spcPts val="95"/>
              </a:spcBef>
            </a:pPr>
            <a:r>
              <a:rPr lang="en-US" altLang="zh-TW" sz="18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1800" b="1" kern="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最終申請資料</a:t>
            </a:r>
            <a:r>
              <a:rPr lang="zh-TW" altLang="en-US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請於</a:t>
            </a:r>
            <a:r>
              <a:rPr lang="en-US" altLang="zh-TW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2025</a:t>
            </a:r>
            <a:r>
              <a:rPr lang="zh-TW" altLang="en-US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000" b="1" u="sng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日中午前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完成上傳，</a:t>
            </a:r>
            <a:r>
              <a: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並將</a:t>
            </a:r>
            <a:r>
              <a:rPr lang="zh-TW" altLang="en-US" sz="18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審議編號</a:t>
            </a:r>
            <a:r>
              <a: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回傳給 </a:t>
            </a:r>
            <a:endParaRPr lang="en-US" altLang="zh-TW" sz="1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700">
              <a:spcBef>
                <a:spcPts val="95"/>
              </a:spcBef>
            </a:pPr>
            <a:r>
              <a: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楊專員</a:t>
            </a:r>
            <a:r>
              <a: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yutingyang@gapp.nthu.edu.tw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">
              <a:spcBef>
                <a:spcPts val="95"/>
              </a:spcBef>
            </a:pPr>
            <a:endParaRPr lang="en-US" altLang="zh-TW" sz="1800" b="1" kern="0" spc="-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6210C66-25C1-382A-08A0-23250CF42717}"/>
              </a:ext>
            </a:extLst>
          </p:cNvPr>
          <p:cNvSpPr txBox="1"/>
          <p:nvPr/>
        </p:nvSpPr>
        <p:spPr>
          <a:xfrm>
            <a:off x="108690" y="6094549"/>
            <a:ext cx="8991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800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若您無法掃</a:t>
            </a:r>
            <a:r>
              <a:rPr lang="en-US" altLang="zh-TW" sz="1800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QR CODE</a:t>
            </a:r>
            <a:r>
              <a:rPr lang="zh-TW" altLang="en-US" sz="1800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，請至下列網頁下載檔案</a:t>
            </a:r>
            <a:r>
              <a:rPr lang="en-US" altLang="zh-TW" sz="1800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10"/>
              </a:rPr>
              <a:t>https://tgloria.iih.nthu.edu.tw/news_detail.php?news_rkey=EBDCZIM438</a:t>
            </a:r>
            <a:endParaRPr lang="en-US" altLang="zh-TW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800" dirty="0">
              <a:solidFill>
                <a:srgbClr val="FF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539DF162-C517-40EC-CDC5-DE39D26D4A7A}"/>
              </a:ext>
            </a:extLst>
          </p:cNvPr>
          <p:cNvSpPr/>
          <p:nvPr/>
        </p:nvSpPr>
        <p:spPr>
          <a:xfrm>
            <a:off x="9204316" y="4109263"/>
            <a:ext cx="2197495" cy="2507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4D834B4C-7ADA-6CFF-5F3B-927BE9CE471E}"/>
              </a:ext>
            </a:extLst>
          </p:cNvPr>
          <p:cNvSpPr txBox="1">
            <a:spLocks/>
          </p:cNvSpPr>
          <p:nvPr/>
        </p:nvSpPr>
        <p:spPr>
          <a:xfrm>
            <a:off x="7750907" y="4263607"/>
            <a:ext cx="512972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 algn="ctr">
              <a:spcBef>
                <a:spcPts val="95"/>
              </a:spcBef>
            </a:pPr>
            <a:r>
              <a:rPr lang="zh-TW" altLang="en-US" sz="2800" b="1" kern="0" spc="-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掃我下載檔案</a:t>
            </a: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5C2E96E9-518E-4C84-BD40-3B3A0C1D0BBF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9400" y="3931"/>
            <a:ext cx="1752600" cy="68929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A0AF8E8-C8A5-4D1B-B781-0233731E014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865" y="4696579"/>
            <a:ext cx="1859635" cy="185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4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E626A8E-87B6-4DB9-8D7F-5E90696F16F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0799758" y="6398259"/>
            <a:ext cx="224367" cy="123111"/>
          </a:xfrm>
          <a:prstGeom prst="rect">
            <a:avLst/>
          </a:prstGeom>
        </p:spPr>
        <p:txBody>
          <a:bodyPr/>
          <a:lstStyle/>
          <a:p>
            <a:pPr rtl="0"/>
            <a:fld id="{401CF334-2D5C-4859-84A6-CA7E6E43FAEB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 rtl="0"/>
              <a:t>18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AB538484-3C05-479A-9BFD-1EFAAB5320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32953" y="336630"/>
            <a:ext cx="91440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altLang="zh-TW" sz="3600" b="1" spc="-5" dirty="0">
                <a:solidFill>
                  <a:srgbClr val="C00000"/>
                </a:solidFill>
              </a:rPr>
              <a:t>(</a:t>
            </a:r>
            <a:r>
              <a:rPr lang="zh-TW" altLang="en-US" sz="3600" b="1" spc="-5" dirty="0">
                <a:solidFill>
                  <a:srgbClr val="C00000"/>
                </a:solidFill>
              </a:rPr>
              <a:t>假如沒有</a:t>
            </a:r>
            <a:r>
              <a:rPr lang="en-US" altLang="zh-TW" sz="3600" b="1" spc="-5" dirty="0">
                <a:solidFill>
                  <a:srgbClr val="C00000"/>
                </a:solidFill>
              </a:rPr>
              <a:t>)</a:t>
            </a:r>
            <a:r>
              <a:rPr sz="3600" b="1" spc="-5" dirty="0" err="1"/>
              <a:t>計畫平台註冊</a:t>
            </a:r>
            <a:r>
              <a:rPr lang="en-US" altLang="zh-TW" sz="3600" b="1" spc="-5" dirty="0"/>
              <a:t>;</a:t>
            </a:r>
            <a:r>
              <a:rPr lang="zh-TW" altLang="en-US" sz="3600" b="1" spc="-5" dirty="0"/>
              <a:t> </a:t>
            </a:r>
            <a:r>
              <a:rPr lang="zh-TW" altLang="en-US" sz="3600" b="1" spc="-5" dirty="0">
                <a:solidFill>
                  <a:srgbClr val="C00000"/>
                </a:solidFill>
              </a:rPr>
              <a:t>有的</a:t>
            </a:r>
            <a:r>
              <a:rPr lang="en-US" altLang="zh-TW" sz="3600" b="1" spc="-5" dirty="0">
                <a:solidFill>
                  <a:srgbClr val="C00000"/>
                </a:solidFill>
              </a:rPr>
              <a:t>,</a:t>
            </a:r>
            <a:r>
              <a:rPr lang="zh-TW" altLang="en-US" sz="3600" b="1" spc="-5" dirty="0">
                <a:solidFill>
                  <a:srgbClr val="C00000"/>
                </a:solidFill>
              </a:rPr>
              <a:t> 繼續沿用</a:t>
            </a:r>
            <a:endParaRPr sz="3600" b="1" dirty="0"/>
          </a:p>
        </p:txBody>
      </p:sp>
      <p:grpSp>
        <p:nvGrpSpPr>
          <p:cNvPr id="8" name="object 3">
            <a:extLst>
              <a:ext uri="{FF2B5EF4-FFF2-40B4-BE49-F238E27FC236}">
                <a16:creationId xmlns:a16="http://schemas.microsoft.com/office/drawing/2014/main" id="{33EBE0DC-DA84-42C4-AFF9-824FE2994636}"/>
              </a:ext>
            </a:extLst>
          </p:cNvPr>
          <p:cNvGrpSpPr/>
          <p:nvPr/>
        </p:nvGrpSpPr>
        <p:grpSpPr>
          <a:xfrm>
            <a:off x="609600" y="1372295"/>
            <a:ext cx="11152506" cy="4717474"/>
            <a:chOff x="484631" y="1464551"/>
            <a:chExt cx="11569065" cy="4417060"/>
          </a:xfrm>
        </p:grpSpPr>
        <p:sp>
          <p:nvSpPr>
            <p:cNvPr id="9" name="object 4">
              <a:extLst>
                <a:ext uri="{FF2B5EF4-FFF2-40B4-BE49-F238E27FC236}">
                  <a16:creationId xmlns:a16="http://schemas.microsoft.com/office/drawing/2014/main" id="{AA514CE1-9406-447B-8FB9-F84AEBF47305}"/>
                </a:ext>
              </a:extLst>
            </p:cNvPr>
            <p:cNvSpPr/>
            <p:nvPr/>
          </p:nvSpPr>
          <p:spPr>
            <a:xfrm>
              <a:off x="534161" y="2004822"/>
              <a:ext cx="11506200" cy="3863340"/>
            </a:xfrm>
            <a:custGeom>
              <a:avLst/>
              <a:gdLst/>
              <a:ahLst/>
              <a:cxnLst/>
              <a:rect l="l" t="t" r="r" b="b"/>
              <a:pathLst>
                <a:path w="11506200" h="3863340">
                  <a:moveTo>
                    <a:pt x="0" y="3863340"/>
                  </a:moveTo>
                  <a:lnTo>
                    <a:pt x="11506200" y="3863340"/>
                  </a:lnTo>
                  <a:lnTo>
                    <a:pt x="11506200" y="0"/>
                  </a:lnTo>
                  <a:lnTo>
                    <a:pt x="0" y="0"/>
                  </a:lnTo>
                  <a:lnTo>
                    <a:pt x="0" y="3863340"/>
                  </a:lnTo>
                  <a:close/>
                </a:path>
              </a:pathLst>
            </a:custGeom>
            <a:ln w="25908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5">
              <a:extLst>
                <a:ext uri="{FF2B5EF4-FFF2-40B4-BE49-F238E27FC236}">
                  <a16:creationId xmlns:a16="http://schemas.microsoft.com/office/drawing/2014/main" id="{7CABED84-E42F-4043-BA33-4AB1F148EC1C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4631" y="1464551"/>
              <a:ext cx="2413254" cy="643902"/>
            </a:xfrm>
            <a:prstGeom prst="rect">
              <a:avLst/>
            </a:prstGeom>
          </p:spPr>
        </p:pic>
      </p:grpSp>
      <p:sp>
        <p:nvSpPr>
          <p:cNvPr id="11" name="object 6">
            <a:extLst>
              <a:ext uri="{FF2B5EF4-FFF2-40B4-BE49-F238E27FC236}">
                <a16:creationId xmlns:a16="http://schemas.microsoft.com/office/drawing/2014/main" id="{A10B970A-0D06-4D73-B5F1-7F185DEB4AB3}"/>
              </a:ext>
            </a:extLst>
          </p:cNvPr>
          <p:cNvSpPr txBox="1"/>
          <p:nvPr/>
        </p:nvSpPr>
        <p:spPr>
          <a:xfrm>
            <a:off x="1015047" y="1108172"/>
            <a:ext cx="10161906" cy="37670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spc="-5" dirty="0" err="1">
                <a:latin typeface="微軟正黑體"/>
                <a:cs typeface="微軟正黑體"/>
              </a:rPr>
              <a:t>平台註冊網站</a:t>
            </a:r>
            <a:r>
              <a:rPr sz="2800" spc="-5" dirty="0">
                <a:latin typeface="微軟正黑體"/>
                <a:cs typeface="微軟正黑體"/>
              </a:rPr>
              <a:t>：</a:t>
            </a:r>
            <a:r>
              <a:rPr sz="2800" spc="-25" dirty="0">
                <a:latin typeface="微軟正黑體"/>
                <a:cs typeface="微軟正黑體"/>
              </a:rPr>
              <a:t> </a:t>
            </a:r>
            <a:r>
              <a:rPr lang="en-US" sz="2800" u="heavy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微軟正黑體"/>
                <a:cs typeface="微軟正黑體"/>
                <a:hlinkClick r:id="rId4"/>
              </a:rPr>
              <a:t>https://exp.stpi.narl.org.tw/project/TGP/index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國科會正式徵案公告後方可註冊帳號</a:t>
            </a:r>
            <a:endParaRPr lang="en-US" altLang="zh-TW" sz="2400" dirty="0">
              <a:latin typeface="微軟正黑體"/>
            </a:endParaRPr>
          </a:p>
          <a:p>
            <a:pPr marL="165100"/>
            <a:endParaRPr lang="en-US" altLang="zh-TW" sz="2400" dirty="0">
              <a:latin typeface="微軟正黑體"/>
            </a:endParaRPr>
          </a:p>
          <a:p>
            <a:pPr marL="165100"/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由於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科創計畫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變更新平台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煩請計畫團隊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即日起至平台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建立帳號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其方式如下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30"/>
              </a:spcBef>
            </a:pPr>
            <a:endParaRPr sz="20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622300" indent="-457834">
              <a:buAutoNum type="arabicPeriod"/>
              <a:tabLst>
                <a:tab pos="622300" algn="l"/>
                <a:tab pos="622935" algn="l"/>
              </a:tabLst>
            </a:pP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先點</a:t>
            </a:r>
            <a:r>
              <a:rPr sz="20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選</a:t>
            </a: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「建立帳號」</a:t>
            </a:r>
            <a:r>
              <a:rPr sz="20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--</a:t>
            </a:r>
            <a:r>
              <a:rPr sz="20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&gt;</a:t>
            </a: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輸入相關資料</a:t>
            </a:r>
            <a:r>
              <a:rPr sz="20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--</a:t>
            </a:r>
            <a:r>
              <a:rPr sz="20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&gt;</a:t>
            </a: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送出。</a:t>
            </a:r>
          </a:p>
          <a:p>
            <a:pPr marL="622300" indent="-457834">
              <a:buAutoNum type="arabicPeriod"/>
              <a:tabLst>
                <a:tab pos="622300" algn="l"/>
                <a:tab pos="622935" algn="l"/>
              </a:tabLst>
            </a:pPr>
            <a:r>
              <a:rPr sz="20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系統將會發送啟用驗證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信</a:t>
            </a:r>
            <a:r>
              <a:rPr lang="zh-TW" altLang="en-US" sz="20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20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寄至計畫主持人信箱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20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十分鐘內有效</a:t>
            </a: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。</a:t>
            </a:r>
          </a:p>
          <a:p>
            <a:pPr marL="622300" indent="-457834">
              <a:spcBef>
                <a:spcPts val="5"/>
              </a:spcBef>
              <a:buAutoNum type="arabicPeriod"/>
              <a:tabLst>
                <a:tab pos="622300" algn="l"/>
                <a:tab pos="622935" algn="l"/>
              </a:tabLst>
            </a:pP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打開信</a:t>
            </a:r>
            <a:r>
              <a:rPr sz="20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箱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點選啟動連結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啟動帳號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2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即可登入</a:t>
            </a: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。</a:t>
            </a:r>
          </a:p>
          <a:p>
            <a:pPr marL="165100"/>
            <a:endParaRPr lang="en-US" altLang="zh-TW" sz="2000" spc="-1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65100"/>
            <a:r>
              <a:rPr sz="20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**</a:t>
            </a:r>
            <a:r>
              <a:rPr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同一計畫團</a:t>
            </a:r>
            <a:r>
              <a:rPr sz="20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隊</a:t>
            </a:r>
            <a:r>
              <a:rPr sz="2000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僅提</a:t>
            </a:r>
            <a:r>
              <a:rPr sz="20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供</a:t>
            </a:r>
            <a:r>
              <a:rPr sz="2000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1組帳密</a:t>
            </a:r>
            <a:r>
              <a:rPr lang="zh-TW" altLang="en-US" sz="20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，</a:t>
            </a:r>
            <a:r>
              <a:rPr sz="20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其帳密將寄送給計畫主持人</a:t>
            </a:r>
            <a:endParaRPr lang="en-US" altLang="zh-TW" sz="2000" spc="-5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65100"/>
            <a:endParaRPr lang="en-US" altLang="zh-TW" sz="2000" spc="-5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0F9A142-C561-42C7-8C1C-26B0BF9C075C}"/>
              </a:ext>
            </a:extLst>
          </p:cNvPr>
          <p:cNvSpPr/>
          <p:nvPr/>
        </p:nvSpPr>
        <p:spPr>
          <a:xfrm>
            <a:off x="228600" y="1949311"/>
            <a:ext cx="2351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23265">
              <a:spcBef>
                <a:spcPts val="1520"/>
              </a:spcBef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操作步驟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1C9316E9-0981-46BF-8C56-4000A646BDC9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62743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533400" y="2133600"/>
            <a:ext cx="277241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spcBef>
                <a:spcPts val="105"/>
              </a:spcBef>
            </a:pPr>
            <a:r>
              <a:rPr sz="3200" spc="5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CONTENTS</a:t>
            </a:r>
            <a:endParaRPr sz="3200" dirty="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pPr marL="38100">
                <a:lnSpc>
                  <a:spcPts val="835"/>
                </a:lnSpc>
              </a:pPr>
              <a:t>19</a:t>
            </a:fld>
            <a:endParaRPr spc="-5" dirty="0"/>
          </a:p>
        </p:txBody>
      </p:sp>
      <p:sp>
        <p:nvSpPr>
          <p:cNvPr id="11" name="object 11"/>
          <p:cNvSpPr txBox="1"/>
          <p:nvPr/>
        </p:nvSpPr>
        <p:spPr>
          <a:xfrm>
            <a:off x="4946651" y="3150998"/>
            <a:ext cx="5570855" cy="7414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>
              <a:lnSpc>
                <a:spcPct val="150100"/>
              </a:lnSpc>
              <a:spcBef>
                <a:spcPts val="95"/>
              </a:spcBef>
              <a:tabLst>
                <a:tab pos="528320" algn="l"/>
              </a:tabLst>
            </a:pP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4DB31834-B87E-456F-8A8B-E1989D941A31}"/>
              </a:ext>
            </a:extLst>
          </p:cNvPr>
          <p:cNvSpPr txBox="1">
            <a:spLocks/>
          </p:cNvSpPr>
          <p:nvPr/>
        </p:nvSpPr>
        <p:spPr>
          <a:xfrm>
            <a:off x="4038600" y="898137"/>
            <a:ext cx="5570537" cy="45057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514350" marR="5080" indent="-514350">
              <a:buAutoNum type="arabicPeriod"/>
            </a:pP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創新創業計畫綜合簡介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國科會科研創業計畫介紹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清華科產平台服務</a:t>
            </a: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經驗分享與</a:t>
            </a: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 &amp; A</a:t>
            </a:r>
            <a:b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zh-TW" altLang="en-US" sz="36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6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5934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49248" y="900509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4092" y="580987"/>
            <a:ext cx="6948114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科創平台輔導與</a:t>
            </a:r>
            <a:r>
              <a:rPr sz="3600"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  <a:endParaRPr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object 10"/>
          <p:cNvSpPr/>
          <p:nvPr/>
        </p:nvSpPr>
        <p:spPr>
          <a:xfrm>
            <a:off x="972929" y="1512325"/>
            <a:ext cx="1876806" cy="1162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1"/>
          <p:cNvSpPr txBox="1"/>
          <p:nvPr/>
        </p:nvSpPr>
        <p:spPr>
          <a:xfrm>
            <a:off x="1270331" y="1922126"/>
            <a:ext cx="1213446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zh-TW" altLang="en-US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引介</a:t>
            </a:r>
            <a:r>
              <a:rPr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業師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36" name="object 12"/>
          <p:cNvSpPr/>
          <p:nvPr/>
        </p:nvSpPr>
        <p:spPr>
          <a:xfrm>
            <a:off x="2899794" y="1447798"/>
            <a:ext cx="8239625" cy="12581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3"/>
          <p:cNvSpPr txBox="1"/>
          <p:nvPr/>
        </p:nvSpPr>
        <p:spPr>
          <a:xfrm>
            <a:off x="3196758" y="1702026"/>
            <a:ext cx="7499716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lang="en-US" altLang="zh-TW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 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引介專業業師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，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輔導</a:t>
            </a:r>
            <a:r>
              <a:rPr sz="1600" b="1" spc="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建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立</a:t>
            </a:r>
            <a:r>
              <a:rPr sz="1600" b="1" spc="-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商</a:t>
            </a:r>
            <a:r>
              <a:rPr sz="1600" b="1" spc="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業</a:t>
            </a:r>
            <a:r>
              <a:rPr sz="1600" b="1" spc="-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模式</a:t>
            </a:r>
            <a:r>
              <a:rPr sz="1600" b="1" spc="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與</a:t>
            </a:r>
            <a:r>
              <a:rPr sz="1600" b="1" spc="-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製作</a:t>
            </a:r>
            <a:r>
              <a:rPr sz="1600" b="1" spc="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計</a:t>
            </a:r>
            <a:r>
              <a:rPr sz="1600" b="1" spc="-5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畫書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，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 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完備計畫</a:t>
            </a:r>
            <a:r>
              <a:rPr sz="1600" b="1" spc="5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 </a:t>
            </a:r>
            <a:r>
              <a:rPr sz="16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KPI</a:t>
            </a:r>
            <a:r>
              <a:rPr lang="zh-TW" altLang="en-US" sz="16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，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順利結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案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出場</a:t>
            </a:r>
            <a:r>
              <a:rPr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。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每次申請最高補助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12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次</a:t>
            </a:r>
            <a:r>
              <a:rPr lang="zh-TW" altLang="en-US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。</a:t>
            </a:r>
            <a:r>
              <a:rPr lang="zh-TW" altLang="en-US" sz="1600" b="1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先提出計畫書， 先審先安排，同時找</a:t>
            </a:r>
            <a:r>
              <a:rPr lang="en-US" altLang="zh-TW" sz="1600" b="1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insider</a:t>
            </a:r>
            <a:r>
              <a:rPr lang="zh-TW" altLang="en-US" sz="1600" b="1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先看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grpSp>
        <p:nvGrpSpPr>
          <p:cNvPr id="38" name="object 14"/>
          <p:cNvGrpSpPr/>
          <p:nvPr/>
        </p:nvGrpSpPr>
        <p:grpSpPr>
          <a:xfrm>
            <a:off x="972930" y="1904998"/>
            <a:ext cx="2146095" cy="1773824"/>
            <a:chOff x="451555" y="2980742"/>
            <a:chExt cx="2146095" cy="1339696"/>
          </a:xfrm>
        </p:grpSpPr>
        <p:sp>
          <p:nvSpPr>
            <p:cNvPr id="39" name="object 15"/>
            <p:cNvSpPr/>
            <p:nvPr/>
          </p:nvSpPr>
          <p:spPr>
            <a:xfrm>
              <a:off x="2113768" y="2980742"/>
              <a:ext cx="483882" cy="30403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0" name="object 16"/>
            <p:cNvSpPr/>
            <p:nvPr/>
          </p:nvSpPr>
          <p:spPr>
            <a:xfrm>
              <a:off x="451555" y="3429648"/>
              <a:ext cx="1876806" cy="89079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17"/>
          <p:cNvSpPr txBox="1"/>
          <p:nvPr/>
        </p:nvSpPr>
        <p:spPr>
          <a:xfrm>
            <a:off x="1328256" y="2938618"/>
            <a:ext cx="1097599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zh-TW" altLang="en-US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諮詢輔導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42" name="object 18"/>
          <p:cNvSpPr/>
          <p:nvPr/>
        </p:nvSpPr>
        <p:spPr>
          <a:xfrm>
            <a:off x="2899792" y="2401007"/>
            <a:ext cx="8187889" cy="139881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19"/>
          <p:cNvSpPr txBox="1"/>
          <p:nvPr/>
        </p:nvSpPr>
        <p:spPr>
          <a:xfrm>
            <a:off x="3213565" y="2831100"/>
            <a:ext cx="7323035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鏈結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內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外部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業師，及機構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(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例如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: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竹科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/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中科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/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工研院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/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企業家學院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/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生醫商品化中心等</a:t>
            </a:r>
            <a:r>
              <a:rPr lang="en-US" altLang="zh-TW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)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 提</a:t>
            </a:r>
            <a:r>
              <a:rPr lang="zh-TW" altLang="en-US" sz="1600" b="1" spc="10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供</a:t>
            </a:r>
            <a:r>
              <a:rPr lang="zh-TW" altLang="en-US"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創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新創</a:t>
            </a:r>
            <a:r>
              <a:rPr lang="zh-TW" altLang="en-US" sz="1600" b="1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業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相關輔導。 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46" name="object 22"/>
          <p:cNvSpPr/>
          <p:nvPr/>
        </p:nvSpPr>
        <p:spPr>
          <a:xfrm>
            <a:off x="972929" y="3581399"/>
            <a:ext cx="1876806" cy="117741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3"/>
          <p:cNvSpPr txBox="1"/>
          <p:nvPr/>
        </p:nvSpPr>
        <p:spPr>
          <a:xfrm>
            <a:off x="1147194" y="4038598"/>
            <a:ext cx="1459723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產業</a:t>
            </a:r>
            <a:r>
              <a:rPr lang="zh-TW" altLang="en-US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專家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48" name="object 24"/>
          <p:cNvSpPr/>
          <p:nvPr/>
        </p:nvSpPr>
        <p:spPr>
          <a:xfrm>
            <a:off x="2899794" y="3581398"/>
            <a:ext cx="8153399" cy="115323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25"/>
          <p:cNvSpPr txBox="1"/>
          <p:nvPr/>
        </p:nvSpPr>
        <p:spPr>
          <a:xfrm>
            <a:off x="3201454" y="3997990"/>
            <a:ext cx="6933146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校內其他</a:t>
            </a:r>
            <a:r>
              <a:rPr sz="16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產業專家</a:t>
            </a:r>
            <a:r>
              <a:rPr lang="zh-TW" altLang="en-US" sz="16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共同參與輔導活動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52" name="object 28"/>
          <p:cNvSpPr/>
          <p:nvPr/>
        </p:nvSpPr>
        <p:spPr>
          <a:xfrm>
            <a:off x="972929" y="4689613"/>
            <a:ext cx="1876806" cy="117741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30"/>
          <p:cNvSpPr/>
          <p:nvPr/>
        </p:nvSpPr>
        <p:spPr>
          <a:xfrm>
            <a:off x="2899792" y="4571999"/>
            <a:ext cx="8170643" cy="129540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3"/>
          <p:cNvSpPr txBox="1"/>
          <p:nvPr/>
        </p:nvSpPr>
        <p:spPr>
          <a:xfrm>
            <a:off x="1181470" y="4930196"/>
            <a:ext cx="1459723" cy="579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智財與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  <a:p>
            <a:pPr marL="12700" algn="ctr">
              <a:spcBef>
                <a:spcPts val="95"/>
              </a:spcBef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法務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63" name="object 25"/>
          <p:cNvSpPr txBox="1"/>
          <p:nvPr/>
        </p:nvSpPr>
        <p:spPr>
          <a:xfrm>
            <a:off x="3196758" y="4976528"/>
            <a:ext cx="7073434" cy="5174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協助智財調查、專利佈局、技術作價等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;</a:t>
            </a:r>
          </a:p>
          <a:p>
            <a:pPr marL="12700">
              <a:spcBef>
                <a:spcPts val="95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簽署合約及合作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MoU, NDA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Medium"/>
              </a:rPr>
              <a:t>等協助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33" name="object 15">
            <a:extLst>
              <a:ext uri="{FF2B5EF4-FFF2-40B4-BE49-F238E27FC236}">
                <a16:creationId xmlns:a16="http://schemas.microsoft.com/office/drawing/2014/main" id="{4249A69B-6A5B-456A-8865-25F45C3236BA}"/>
              </a:ext>
            </a:extLst>
          </p:cNvPr>
          <p:cNvSpPr/>
          <p:nvPr/>
        </p:nvSpPr>
        <p:spPr>
          <a:xfrm>
            <a:off x="2645773" y="2887817"/>
            <a:ext cx="483882" cy="4025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" name="object 15">
            <a:extLst>
              <a:ext uri="{FF2B5EF4-FFF2-40B4-BE49-F238E27FC236}">
                <a16:creationId xmlns:a16="http://schemas.microsoft.com/office/drawing/2014/main" id="{B20A7934-9369-42A7-B0A7-36D67E7B058E}"/>
              </a:ext>
            </a:extLst>
          </p:cNvPr>
          <p:cNvSpPr/>
          <p:nvPr/>
        </p:nvSpPr>
        <p:spPr>
          <a:xfrm>
            <a:off x="2647620" y="3970203"/>
            <a:ext cx="483882" cy="4025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" name="object 15">
            <a:extLst>
              <a:ext uri="{FF2B5EF4-FFF2-40B4-BE49-F238E27FC236}">
                <a16:creationId xmlns:a16="http://schemas.microsoft.com/office/drawing/2014/main" id="{23027C7E-3F32-4752-B0E8-E597B5EE4A35}"/>
              </a:ext>
            </a:extLst>
          </p:cNvPr>
          <p:cNvSpPr/>
          <p:nvPr/>
        </p:nvSpPr>
        <p:spPr>
          <a:xfrm>
            <a:off x="2647967" y="5079464"/>
            <a:ext cx="483882" cy="4025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9A71067A-9FB0-454D-A0BF-16B3D214AEC4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: 圓角 31">
            <a:extLst>
              <a:ext uri="{FF2B5EF4-FFF2-40B4-BE49-F238E27FC236}">
                <a16:creationId xmlns:a16="http://schemas.microsoft.com/office/drawing/2014/main" id="{8AE3ED09-27F6-40F3-9AE7-F064464ABBBB}"/>
              </a:ext>
            </a:extLst>
          </p:cNvPr>
          <p:cNvSpPr/>
          <p:nvPr/>
        </p:nvSpPr>
        <p:spPr>
          <a:xfrm>
            <a:off x="5686827" y="4673113"/>
            <a:ext cx="5771345" cy="1213397"/>
          </a:xfrm>
          <a:prstGeom prst="roundRect">
            <a:avLst>
              <a:gd name="adj" fmla="val 6432"/>
            </a:avLst>
          </a:prstGeom>
          <a:solidFill>
            <a:schemeClr val="bg1"/>
          </a:solidFill>
          <a:ln w="57150">
            <a:gradFill>
              <a:gsLst>
                <a:gs pos="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>
              <a:spcBef>
                <a:spcPts val="600"/>
              </a:spcBef>
            </a:pPr>
            <a:endPara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: 圓角 24">
            <a:extLst>
              <a:ext uri="{FF2B5EF4-FFF2-40B4-BE49-F238E27FC236}">
                <a16:creationId xmlns:a16="http://schemas.microsoft.com/office/drawing/2014/main" id="{2EA66717-83B3-446E-A683-F28F556CE6F1}"/>
              </a:ext>
            </a:extLst>
          </p:cNvPr>
          <p:cNvSpPr/>
          <p:nvPr/>
        </p:nvSpPr>
        <p:spPr>
          <a:xfrm>
            <a:off x="5714999" y="3557588"/>
            <a:ext cx="5771345" cy="661078"/>
          </a:xfrm>
          <a:prstGeom prst="roundRect">
            <a:avLst>
              <a:gd name="adj" fmla="val 6432"/>
            </a:avLst>
          </a:prstGeom>
          <a:solidFill>
            <a:schemeClr val="bg1"/>
          </a:solidFill>
          <a:ln w="57150">
            <a:gradFill>
              <a:gsLst>
                <a:gs pos="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>
              <a:spcBef>
                <a:spcPts val="600"/>
              </a:spcBef>
            </a:pPr>
            <a:endPara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0074D77C-1EA2-44A7-BEDA-1FC1E00F24CD}"/>
              </a:ext>
            </a:extLst>
          </p:cNvPr>
          <p:cNvSpPr/>
          <p:nvPr/>
        </p:nvSpPr>
        <p:spPr>
          <a:xfrm>
            <a:off x="5714999" y="2480600"/>
            <a:ext cx="5771345" cy="661078"/>
          </a:xfrm>
          <a:prstGeom prst="roundRect">
            <a:avLst>
              <a:gd name="adj" fmla="val 6432"/>
            </a:avLst>
          </a:prstGeom>
          <a:solidFill>
            <a:schemeClr val="bg1"/>
          </a:solidFill>
          <a:ln w="57150">
            <a:gradFill>
              <a:gsLst>
                <a:gs pos="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>
              <a:spcBef>
                <a:spcPts val="600"/>
              </a:spcBef>
            </a:pPr>
            <a:endPara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: 圓角 21">
            <a:extLst>
              <a:ext uri="{FF2B5EF4-FFF2-40B4-BE49-F238E27FC236}">
                <a16:creationId xmlns:a16="http://schemas.microsoft.com/office/drawing/2014/main" id="{E231DEDB-1F6F-42D0-ADBD-8CB12AA26D90}"/>
              </a:ext>
            </a:extLst>
          </p:cNvPr>
          <p:cNvSpPr/>
          <p:nvPr/>
        </p:nvSpPr>
        <p:spPr>
          <a:xfrm>
            <a:off x="5714999" y="1447800"/>
            <a:ext cx="5771345" cy="661078"/>
          </a:xfrm>
          <a:prstGeom prst="roundRect">
            <a:avLst>
              <a:gd name="adj" fmla="val 6432"/>
            </a:avLst>
          </a:prstGeom>
          <a:solidFill>
            <a:schemeClr val="bg1"/>
          </a:solidFill>
          <a:ln w="57150">
            <a:gradFill>
              <a:gsLst>
                <a:gs pos="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>
              <a:spcBef>
                <a:spcPts val="600"/>
              </a:spcBef>
            </a:pPr>
            <a:endPara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86786" y="291207"/>
            <a:ext cx="649541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業師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聘僱辦法暨申請流程</a:t>
            </a: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9600" y="1842393"/>
            <a:ext cx="4626864" cy="4724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sz="half" idx="2"/>
          </p:nvPr>
        </p:nvSpPr>
        <p:spPr>
          <a:xfrm>
            <a:off x="983488" y="1525886"/>
            <a:ext cx="3879088" cy="44210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80645" algn="ctr">
              <a:spcBef>
                <a:spcPts val="95"/>
              </a:spcBef>
            </a:pPr>
            <a:r>
              <a:rPr lang="zh-TW" altLang="en-US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業師聘僱</a:t>
            </a:r>
            <a:r>
              <a:rPr lang="zh-TW" altLang="en-US" b="1" spc="-10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辦法</a:t>
            </a:r>
            <a:endParaRPr b="1" spc="-10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indent="-287020" algn="just">
              <a:spcBef>
                <a:spcPts val="600"/>
              </a:spcBef>
              <a:buFont typeface="Wingdings"/>
              <a:buChar char=""/>
              <a:tabLst>
                <a:tab pos="299720" algn="l"/>
              </a:tabLst>
            </a:pP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配合國科會每年兩次徵案 </a:t>
            </a: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</a:t>
            </a: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 </a:t>
            </a:r>
          </a:p>
          <a:p>
            <a:pPr marL="299085" indent="-287020" algn="just">
              <a:spcBef>
                <a:spcPts val="600"/>
              </a:spcBef>
              <a:tabLst>
                <a:tab pos="299720" algn="l"/>
              </a:tabLst>
            </a:pP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9</a:t>
            </a: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與經濟部每年一次徵案 </a:t>
            </a: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(6</a:t>
            </a: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</a:p>
          <a:p>
            <a:pPr marL="299085" indent="-287020" algn="just">
              <a:spcBef>
                <a:spcPts val="600"/>
              </a:spcBef>
              <a:tabLst>
                <a:tab pos="299720" algn="l"/>
              </a:tabLst>
            </a:pP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創業團隊業師聘僱，隨到隨申請</a:t>
            </a:r>
            <a:endParaRPr lang="en-US" altLang="zh-TW" sz="18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indent="-287020" algn="just">
              <a:spcBef>
                <a:spcPts val="600"/>
              </a:spcBef>
              <a:tabLst>
                <a:tab pos="299720" algn="l"/>
              </a:tabLst>
            </a:pPr>
            <a:endParaRPr lang="en-US" altLang="zh-TW" sz="10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indent="-287020" algn="just">
              <a:spcBef>
                <a:spcPts val="600"/>
              </a:spcBef>
              <a:buFont typeface="Wingdings"/>
              <a:buChar char=""/>
              <a:tabLst>
                <a:tab pos="299720" algn="l"/>
              </a:tabLst>
            </a:pP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團隊主持人填妥提案意向暨業師</a:t>
            </a:r>
            <a:endParaRPr lang="en-US" altLang="zh-TW" sz="18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indent="-287020" algn="just">
              <a:spcBef>
                <a:spcPts val="600"/>
              </a:spcBef>
              <a:tabLst>
                <a:tab pos="299720" algn="l"/>
              </a:tabLst>
            </a:pPr>
            <a:r>
              <a:rPr lang="en-US" altLang="zh-TW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申請書後，業師人選媒合成功後，   即啟動業師聘僱流程</a:t>
            </a:r>
            <a:endParaRPr lang="en-US" altLang="zh-TW" sz="18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indent="-287020" algn="just">
              <a:spcBef>
                <a:spcPts val="600"/>
              </a:spcBef>
              <a:tabLst>
                <a:tab pos="299720" algn="l"/>
              </a:tabLst>
            </a:pPr>
            <a:endParaRPr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marR="22225" indent="-287020" algn="just">
              <a:spcBef>
                <a:spcPts val="600"/>
              </a:spcBef>
              <a:buFont typeface="Wingdings"/>
              <a:buChar char=""/>
              <a:tabLst>
                <a:tab pos="299720" algn="l"/>
              </a:tabLst>
            </a:pPr>
            <a:r>
              <a:rPr lang="zh-TW" altLang="en-US" sz="1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業師人選團隊可自行推薦或經由本中心介紹媒合；人選經主辦單位同意後，由主辦單位通知團隊，獲補助團隊後續可自行與業師聯繫約安排輔導會議。</a:t>
            </a:r>
            <a:endParaRPr lang="en-US" altLang="zh-TW" sz="18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xfrm>
            <a:off x="11498262" y="6464201"/>
            <a:ext cx="168275" cy="1025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pPr marL="38100">
                <a:lnSpc>
                  <a:spcPts val="835"/>
                </a:lnSpc>
              </a:pPr>
              <a:t>21</a:t>
            </a:fld>
            <a:endParaRPr spc="-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object 13"/>
          <p:cNvSpPr txBox="1"/>
          <p:nvPr/>
        </p:nvSpPr>
        <p:spPr>
          <a:xfrm>
            <a:off x="5780314" y="1492965"/>
            <a:ext cx="5649686" cy="645690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indent="-287020" algn="just">
              <a:spcBef>
                <a:spcPts val="600"/>
              </a:spcBef>
              <a:tabLst>
                <a:tab pos="299720" algn="l"/>
              </a:tabLst>
            </a:pP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團隊主持人填妥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提案意向暨業師申請書</a:t>
            </a: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，需經主辦單位同意方可獲補助。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UKIJ CJK"/>
            </a:endParaRPr>
          </a:p>
        </p:txBody>
      </p:sp>
      <p:sp>
        <p:nvSpPr>
          <p:cNvPr id="12" name="object 13"/>
          <p:cNvSpPr txBox="1"/>
          <p:nvPr/>
        </p:nvSpPr>
        <p:spPr>
          <a:xfrm>
            <a:off x="5791200" y="2592019"/>
            <a:ext cx="5771345" cy="337913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R="22225" indent="12700" algn="just">
              <a:spcBef>
                <a:spcPts val="600"/>
              </a:spcBef>
              <a:tabLst>
                <a:tab pos="299720" algn="l"/>
              </a:tabLst>
            </a:pP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團隊可</a:t>
            </a:r>
            <a:r>
              <a:rPr lang="zh-TW" altLang="en-US" sz="1600" u="sng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自行邀請</a:t>
            </a: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或經由</a:t>
            </a:r>
            <a:r>
              <a:rPr lang="zh-TW" altLang="en-US" sz="1600" u="sng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本中心介紹媒合</a:t>
            </a:r>
            <a:r>
              <a:rPr lang="en-US" altLang="zh-TW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人選須經主辦單位同意</a:t>
            </a:r>
            <a:r>
              <a:rPr lang="en-US" altLang="zh-TW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UKIJ CJK"/>
            </a:endParaRPr>
          </a:p>
        </p:txBody>
      </p:sp>
      <p:sp>
        <p:nvSpPr>
          <p:cNvPr id="14" name="object 13"/>
          <p:cNvSpPr txBox="1"/>
          <p:nvPr/>
        </p:nvSpPr>
        <p:spPr>
          <a:xfrm>
            <a:off x="5791200" y="3543515"/>
            <a:ext cx="6088800" cy="661078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299085" marR="22225" indent="-287020" algn="just">
              <a:spcBef>
                <a:spcPts val="600"/>
              </a:spcBef>
              <a:tabLst>
                <a:tab pos="299720" algn="l"/>
              </a:tabLst>
            </a:pP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經主辦單位媒合的業師與本中心完成業師輔導契約書</a:t>
            </a:r>
            <a:endParaRPr lang="en-US" altLang="zh-TW" sz="16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99085" marR="22225" indent="-287020" algn="just">
              <a:spcBef>
                <a:spcPts val="600"/>
              </a:spcBef>
              <a:tabLst>
                <a:tab pos="299720" algn="l"/>
              </a:tabLst>
            </a:pPr>
            <a:r>
              <a:rPr lang="en-US" altLang="zh-TW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暨附約條款</a:t>
            </a:r>
            <a:r>
              <a:rPr lang="en-US" altLang="zh-TW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簽約</a:t>
            </a:r>
            <a:endParaRPr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UKIJ CJK"/>
            </a:endParaRPr>
          </a:p>
        </p:txBody>
      </p:sp>
      <p:cxnSp>
        <p:nvCxnSpPr>
          <p:cNvPr id="21" name="直線單箭頭接點 20"/>
          <p:cNvCxnSpPr>
            <a:cxnSpLocks/>
          </p:cNvCxnSpPr>
          <p:nvPr/>
        </p:nvCxnSpPr>
        <p:spPr>
          <a:xfrm flipH="1">
            <a:off x="8532000" y="2362200"/>
            <a:ext cx="2400" cy="76200"/>
          </a:xfrm>
          <a:prstGeom prst="straightConnector1">
            <a:avLst/>
          </a:prstGeom>
          <a:ln w="76200">
            <a:solidFill>
              <a:schemeClr val="tx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單箭頭接點 25"/>
          <p:cNvCxnSpPr>
            <a:cxnSpLocks/>
          </p:cNvCxnSpPr>
          <p:nvPr/>
        </p:nvCxnSpPr>
        <p:spPr>
          <a:xfrm>
            <a:off x="8532000" y="3290193"/>
            <a:ext cx="0" cy="152400"/>
          </a:xfrm>
          <a:prstGeom prst="straightConnector1">
            <a:avLst/>
          </a:prstGeom>
          <a:ln w="76200">
            <a:solidFill>
              <a:schemeClr val="tx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單箭頭接點 28"/>
          <p:cNvCxnSpPr>
            <a:cxnSpLocks/>
          </p:cNvCxnSpPr>
          <p:nvPr/>
        </p:nvCxnSpPr>
        <p:spPr>
          <a:xfrm>
            <a:off x="8532000" y="4280793"/>
            <a:ext cx="1200" cy="228600"/>
          </a:xfrm>
          <a:prstGeom prst="straightConnector1">
            <a:avLst/>
          </a:prstGeom>
          <a:ln w="76200">
            <a:solidFill>
              <a:schemeClr val="tx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7391400" y="971490"/>
            <a:ext cx="2362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0645" algn="ctr">
              <a:spcBef>
                <a:spcPts val="95"/>
              </a:spcBef>
            </a:pPr>
            <a:r>
              <a:rPr lang="zh-TW" altLang="en-US" sz="2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業師聘僱申請流程</a:t>
            </a:r>
            <a:endParaRPr lang="zh-TW" altLang="en-US" sz="2000" b="1" spc="-1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object 13"/>
          <p:cNvSpPr txBox="1"/>
          <p:nvPr/>
        </p:nvSpPr>
        <p:spPr>
          <a:xfrm>
            <a:off x="5711180" y="4875557"/>
            <a:ext cx="5703976" cy="891911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、經濟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部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核定創業計畫補助名單公布後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檢附業師輔導每次諮詢「會議記錄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」給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清華產學總中心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6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en-US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主辦單位處理後續出席費核銷給業師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533400" y="2133600"/>
            <a:ext cx="277241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spcBef>
                <a:spcPts val="105"/>
              </a:spcBef>
            </a:pPr>
            <a:r>
              <a:rPr sz="3200" spc="5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CONTENTS</a:t>
            </a:r>
            <a:endParaRPr sz="3200" dirty="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pPr marL="38100">
                <a:lnSpc>
                  <a:spcPts val="835"/>
                </a:lnSpc>
              </a:pPr>
              <a:t>22</a:t>
            </a:fld>
            <a:endParaRPr spc="-5" dirty="0"/>
          </a:p>
        </p:txBody>
      </p:sp>
      <p:sp>
        <p:nvSpPr>
          <p:cNvPr id="11" name="object 11"/>
          <p:cNvSpPr txBox="1"/>
          <p:nvPr/>
        </p:nvSpPr>
        <p:spPr>
          <a:xfrm>
            <a:off x="4946651" y="3150998"/>
            <a:ext cx="5570855" cy="7414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>
              <a:lnSpc>
                <a:spcPct val="150100"/>
              </a:lnSpc>
              <a:spcBef>
                <a:spcPts val="95"/>
              </a:spcBef>
              <a:tabLst>
                <a:tab pos="528320" algn="l"/>
              </a:tabLst>
            </a:pPr>
            <a:endParaRPr sz="36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Medium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4DB31834-B87E-456F-8A8B-E1989D941A31}"/>
              </a:ext>
            </a:extLst>
          </p:cNvPr>
          <p:cNvSpPr txBox="1">
            <a:spLocks/>
          </p:cNvSpPr>
          <p:nvPr/>
        </p:nvSpPr>
        <p:spPr>
          <a:xfrm>
            <a:off x="4038600" y="683697"/>
            <a:ext cx="5570537" cy="549060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514350" marR="5080" indent="-514350">
              <a:buAutoNum type="arabicPeriod"/>
            </a:pP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創新創業計畫綜合簡介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endParaRPr lang="en-US" altLang="zh-TW" b="1" kern="0" spc="8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國科會科研創業計畫介紹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經濟部科研價創</a:t>
            </a: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2.0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計畫介紹</a:t>
            </a:r>
            <a:endParaRPr lang="en-US" altLang="zh-TW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5080"/>
            <a:r>
              <a:rPr lang="zh-TW" altLang="en-US" b="1" dirty="0">
                <a:latin typeface="微軟正黑體"/>
                <a:ea typeface="微軟正黑體"/>
              </a:rPr>
              <a:t>         </a:t>
            </a: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 </a:t>
            </a:r>
            <a: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清華科產平台服務規劃</a:t>
            </a: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zh-TW" altLang="en-US" b="1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經驗分享與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Q &amp; A</a:t>
            </a:r>
            <a:b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zh-TW" altLang="en-US" sz="36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6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871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3">
            <a:extLst>
              <a:ext uri="{FF2B5EF4-FFF2-40B4-BE49-F238E27FC236}">
                <a16:creationId xmlns:a16="http://schemas.microsoft.com/office/drawing/2014/main" id="{6EC1EF8E-4E13-4C23-8CD5-2B82FF57C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0" y="590165"/>
            <a:ext cx="7445855" cy="1107996"/>
          </a:xfrm>
        </p:spPr>
        <p:txBody>
          <a:bodyPr/>
          <a:lstStyle/>
          <a:p>
            <a:pPr algn="ctr"/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決定題目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產品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市場是什麼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</p:txBody>
      </p:sp>
      <p:sp>
        <p:nvSpPr>
          <p:cNvPr id="7" name="矩形: 圓角化同側角落 6">
            <a:extLst>
              <a:ext uri="{FF2B5EF4-FFF2-40B4-BE49-F238E27FC236}">
                <a16:creationId xmlns:a16="http://schemas.microsoft.com/office/drawing/2014/main" id="{42FFDD67-461B-4647-933A-7A99612D3743}"/>
              </a:ext>
            </a:extLst>
          </p:cNvPr>
          <p:cNvSpPr/>
          <p:nvPr/>
        </p:nvSpPr>
        <p:spPr>
          <a:xfrm rot="10800000">
            <a:off x="2493263" y="2258934"/>
            <a:ext cx="8610601" cy="4339088"/>
          </a:xfrm>
          <a:prstGeom prst="round2Same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>
                <a:hlinkClick r:id="rId3"/>
              </a:rPr>
              <a:t>〈</a:t>
            </a:r>
            <a:r>
              <a:rPr lang="zh-TW" altLang="en-US">
                <a:hlinkClick r:id="rId3"/>
              </a:rPr>
              <a:t>國科會委員會議</a:t>
            </a:r>
            <a:r>
              <a:rPr lang="en-US" altLang="zh-TW">
                <a:hlinkClick r:id="rId3"/>
              </a:rPr>
              <a:t>〉113</a:t>
            </a:r>
            <a:r>
              <a:rPr lang="zh-TW" altLang="en-US">
                <a:hlinkClick r:id="rId3"/>
              </a:rPr>
              <a:t>年度科技施政方向 擬擴大投入淨零、</a:t>
            </a:r>
            <a:r>
              <a:rPr lang="en-US" altLang="zh-TW">
                <a:hlinkClick r:id="rId3"/>
              </a:rPr>
              <a:t>6G</a:t>
            </a:r>
            <a:r>
              <a:rPr lang="zh-TW" altLang="en-US">
                <a:hlinkClick r:id="rId3"/>
              </a:rPr>
              <a:t>、高齡領域 </a:t>
            </a:r>
            <a:r>
              <a:rPr lang="en-US" altLang="zh-TW">
                <a:hlinkClick r:id="rId3"/>
              </a:rPr>
              <a:t>| Anue</a:t>
            </a:r>
            <a:r>
              <a:rPr lang="zh-TW" altLang="en-US">
                <a:hlinkClick r:id="rId3"/>
              </a:rPr>
              <a:t>鉅亨 </a:t>
            </a:r>
            <a:r>
              <a:rPr lang="en-US" altLang="zh-TW">
                <a:hlinkClick r:id="rId3"/>
              </a:rPr>
              <a:t>- </a:t>
            </a:r>
            <a:r>
              <a:rPr lang="zh-TW" altLang="en-US">
                <a:hlinkClick r:id="rId3"/>
              </a:rPr>
              <a:t>台灣政經 </a:t>
            </a:r>
            <a:r>
              <a:rPr lang="en-US" altLang="zh-TW">
                <a:hlinkClick r:id="rId3"/>
              </a:rPr>
              <a:t>(cnyes.com)</a:t>
            </a:r>
            <a:endParaRPr lang="en-US" altLang="zh-TW" dirty="0"/>
          </a:p>
        </p:txBody>
      </p:sp>
      <p:sp>
        <p:nvSpPr>
          <p:cNvPr id="8" name="矩形: 圓角化同側角落 7">
            <a:extLst>
              <a:ext uri="{FF2B5EF4-FFF2-40B4-BE49-F238E27FC236}">
                <a16:creationId xmlns:a16="http://schemas.microsoft.com/office/drawing/2014/main" id="{99AFA91E-8612-47A6-A629-9904054063E4}"/>
              </a:ext>
            </a:extLst>
          </p:cNvPr>
          <p:cNvSpPr/>
          <p:nvPr/>
        </p:nvSpPr>
        <p:spPr>
          <a:xfrm>
            <a:off x="2514599" y="1371429"/>
            <a:ext cx="8610602" cy="657217"/>
          </a:xfrm>
          <a:prstGeom prst="round2SameRect">
            <a:avLst>
              <a:gd name="adj1" fmla="val 41373"/>
              <a:gd name="adj2" fmla="val 0"/>
            </a:avLst>
          </a:prstGeom>
          <a:solidFill>
            <a:schemeClr val="accent5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痛點</a:t>
            </a:r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客戶需求</a:t>
            </a:r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;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產品</a:t>
            </a:r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專精</a:t>
            </a:r>
            <a:r>
              <a:rPr lang="en-US" altLang="zh-TW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領先</a:t>
            </a:r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獨特</a:t>
            </a:r>
          </a:p>
        </p:txBody>
      </p:sp>
      <p:pic>
        <p:nvPicPr>
          <p:cNvPr id="4" name="圖形 3" descr="燈泡與齒輪">
            <a:extLst>
              <a:ext uri="{FF2B5EF4-FFF2-40B4-BE49-F238E27FC236}">
                <a16:creationId xmlns:a16="http://schemas.microsoft.com/office/drawing/2014/main" id="{6E940442-D305-48EE-A251-DCE80004D2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4255" y="2551091"/>
            <a:ext cx="2369202" cy="2209799"/>
          </a:xfrm>
          <a:prstGeom prst="rect">
            <a:avLst/>
          </a:prstGeom>
          <a:effectLst>
            <a:glow rad="254000">
              <a:schemeClr val="bg1">
                <a:alpha val="85000"/>
              </a:schemeClr>
            </a:glow>
          </a:effectLst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A0FDE032-BBD9-4F44-B955-A8BE99087A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3200" y="2362200"/>
            <a:ext cx="7746975" cy="3721454"/>
          </a:xfrm>
          <a:prstGeom prst="rect">
            <a:avLst/>
          </a:prstGeom>
        </p:spPr>
      </p:pic>
      <p:sp>
        <p:nvSpPr>
          <p:cNvPr id="3" name="箭號: 五邊形 2">
            <a:extLst>
              <a:ext uri="{FF2B5EF4-FFF2-40B4-BE49-F238E27FC236}">
                <a16:creationId xmlns:a16="http://schemas.microsoft.com/office/drawing/2014/main" id="{E53D39D9-4923-4A03-ADF9-75CB8FF88840}"/>
              </a:ext>
            </a:extLst>
          </p:cNvPr>
          <p:cNvSpPr/>
          <p:nvPr/>
        </p:nvSpPr>
        <p:spPr>
          <a:xfrm>
            <a:off x="3505201" y="5980388"/>
            <a:ext cx="6683854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b="1" dirty="0"/>
              <a:t>AI/</a:t>
            </a:r>
            <a:r>
              <a:rPr lang="zh-TW" altLang="en-US" sz="2400" b="1" dirty="0"/>
              <a:t>量子</a:t>
            </a:r>
            <a:r>
              <a:rPr lang="en-US" altLang="zh-TW" sz="2400" b="1" dirty="0"/>
              <a:t>,</a:t>
            </a:r>
            <a:r>
              <a:rPr lang="zh-TW" altLang="en-US" sz="2400" b="1" dirty="0"/>
              <a:t> 淨零碳排</a:t>
            </a:r>
            <a:r>
              <a:rPr lang="en-US" altLang="zh-TW" sz="2400" b="1" dirty="0"/>
              <a:t>,</a:t>
            </a:r>
            <a:r>
              <a:rPr lang="zh-TW" altLang="en-US" sz="2400" b="1" dirty="0"/>
              <a:t> </a:t>
            </a:r>
            <a:r>
              <a:rPr lang="en-US" altLang="zh-TW" sz="2400" b="1" dirty="0"/>
              <a:t>6G,</a:t>
            </a:r>
            <a:r>
              <a:rPr lang="zh-TW" altLang="en-US" sz="2400" b="1" dirty="0"/>
              <a:t> 高齡醫療</a:t>
            </a:r>
          </a:p>
        </p:txBody>
      </p:sp>
    </p:spTree>
    <p:extLst>
      <p:ext uri="{BB962C8B-B14F-4D97-AF65-F5344CB8AC3E}">
        <p14:creationId xmlns:p14="http://schemas.microsoft.com/office/powerpoint/2010/main" val="359619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1523999" y="815998"/>
            <a:ext cx="8153401" cy="698330"/>
          </a:xfrm>
        </p:spPr>
        <p:txBody>
          <a:bodyPr rtlCol="0">
            <a:normAutofit fontScale="90000"/>
          </a:bodyPr>
          <a:lstStyle/>
          <a:p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判斷技術成熟度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決定申請哪個計畫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sym typeface="新細明體" panose="02020500000000000000" pitchFamily="18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rtl="0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1241" t="11561" b="12977"/>
          <a:stretch/>
        </p:blipFill>
        <p:spPr>
          <a:xfrm>
            <a:off x="392318" y="1514328"/>
            <a:ext cx="11763587" cy="5153889"/>
          </a:xfrm>
          <a:prstGeom prst="rect">
            <a:avLst/>
          </a:prstGeom>
        </p:spPr>
      </p:pic>
      <p:sp>
        <p:nvSpPr>
          <p:cNvPr id="3" name="橢圓 2">
            <a:extLst>
              <a:ext uri="{FF2B5EF4-FFF2-40B4-BE49-F238E27FC236}">
                <a16:creationId xmlns:a16="http://schemas.microsoft.com/office/drawing/2014/main" id="{9404AF48-3341-40B3-B479-19A28F5E02B1}"/>
              </a:ext>
            </a:extLst>
          </p:cNvPr>
          <p:cNvSpPr/>
          <p:nvPr/>
        </p:nvSpPr>
        <p:spPr>
          <a:xfrm>
            <a:off x="11201400" y="363407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出場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509947BC-B195-4FE6-BBB3-2194E798BAC9}"/>
              </a:ext>
            </a:extLst>
          </p:cNvPr>
          <p:cNvSpPr txBox="1">
            <a:spLocks/>
          </p:cNvSpPr>
          <p:nvPr/>
        </p:nvSpPr>
        <p:spPr>
          <a:xfrm>
            <a:off x="2819400" y="189783"/>
            <a:ext cx="739140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700" algn="ctr">
              <a:spcBef>
                <a:spcPts val="95"/>
              </a:spcBef>
            </a:pPr>
            <a:r>
              <a:rPr lang="en-US" altLang="zh-TW" b="1" kern="0" spc="-5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kern="0" spc="-5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判斷申請資格</a:t>
            </a:r>
            <a:r>
              <a:rPr lang="en-US" altLang="zh-TW" sz="2000" b="1" kern="0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kern="0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政府部會補助的技術需超過</a:t>
            </a:r>
            <a:r>
              <a:rPr lang="en-US" altLang="zh-TW" sz="2000" b="1" kern="0" spc="-5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50%)</a:t>
            </a:r>
            <a:endParaRPr lang="zh-TW" altLang="en-US" sz="2000" b="1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887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 txBox="1">
            <a:spLocks noGrp="1"/>
          </p:cNvSpPr>
          <p:nvPr>
            <p:ph type="title"/>
          </p:nvPr>
        </p:nvSpPr>
        <p:spPr>
          <a:xfrm>
            <a:off x="1981200" y="228600"/>
            <a:ext cx="762000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en-US" altLang="zh-TW" sz="4000" b="1" dirty="0">
                <a:latin typeface="Microsoft JhengHei" pitchFamily="34" charset="-120"/>
                <a:ea typeface="Microsoft JhengHei" pitchFamily="34" charset="-120"/>
              </a:rPr>
              <a:t>4.</a:t>
            </a:r>
            <a:r>
              <a:rPr lang="zh-TW" altLang="en-US" sz="4000" b="1" dirty="0">
                <a:latin typeface="Microsoft JhengHei" pitchFamily="34" charset="-120"/>
                <a:ea typeface="Microsoft JhengHei" pitchFamily="34" charset="-120"/>
              </a:rPr>
              <a:t> 半年前開始準備</a:t>
            </a:r>
            <a:endParaRPr sz="4000" b="1" spc="-5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57200" y="1066800"/>
            <a:ext cx="11201400" cy="5021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起點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(4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):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為何要創業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辭職去創業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沒獲補助還會創業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自己投錢去創業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前期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): </a:t>
            </a:r>
            <a:b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政府補助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&gt;50%)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、產學、客戶痛點、雛型品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(TRL4)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具備</a:t>
            </a:r>
            <a: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  <a:t>(4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備</a:t>
            </a:r>
            <a: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  <a:t>):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 </a:t>
            </a:r>
            <a:b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</a:br>
            <a: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  <a:t>(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兼職</a:t>
            </a:r>
            <a: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  <a:t>)BD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人員，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付大錢的客戶、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強而有力的</a:t>
            </a:r>
            <a: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  <a:t>VC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、業師輔導</a:t>
            </a:r>
            <a:endParaRPr lang="en-US" altLang="zh-TW" sz="2800" b="1" dirty="0">
              <a:latin typeface="Microsoft JhengHei" pitchFamily="34" charset="-120"/>
              <a:ea typeface="Microsoft JhengHei" pitchFamily="34" charset="-12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撰寫構想計畫書基本</a:t>
            </a:r>
            <a:r>
              <a:rPr lang="en-US" altLang="zh-TW" sz="2800" b="1" dirty="0">
                <a:latin typeface="Microsoft JhengHei" pitchFamily="34" charset="-120"/>
                <a:ea typeface="Microsoft JhengHei" pitchFamily="34" charset="-120"/>
              </a:rPr>
              <a:t>:</a:t>
            </a:r>
            <a:r>
              <a:rPr lang="zh-TW" altLang="en-US" sz="2800" b="1" dirty="0">
                <a:latin typeface="Microsoft JhengHei" pitchFamily="34" charset="-120"/>
                <a:ea typeface="Microsoft JhengHei" pitchFamily="34" charset="-120"/>
              </a:rPr>
              <a:t> </a:t>
            </a:r>
            <a:endParaRPr lang="en-US" altLang="zh-TW" sz="2800" b="1" dirty="0">
              <a:latin typeface="Microsoft JhengHei" pitchFamily="34" charset="-120"/>
              <a:ea typeface="Microsoft JhengHei" pitchFamily="34" charset="-120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規劃 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1+3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年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(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工程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)~1+5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年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(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生醫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),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有圖有表有真相，有數據有故事有亮點</a:t>
            </a:r>
            <a:endParaRPr lang="en-US" altLang="zh-TW" sz="2000" b="1" dirty="0">
              <a:latin typeface="Microsoft JhengHei" pitchFamily="34" charset="-120"/>
              <a:ea typeface="Microsoft JhengHei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 txBox="1">
            <a:spLocks noGrp="1"/>
          </p:cNvSpPr>
          <p:nvPr>
            <p:ph type="title"/>
          </p:nvPr>
        </p:nvSpPr>
        <p:spPr>
          <a:xfrm>
            <a:off x="2595970" y="688695"/>
            <a:ext cx="6781800" cy="1489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en-US" altLang="zh-TW" b="1" dirty="0">
                <a:highlight>
                  <a:srgbClr val="FF9932"/>
                </a:highlight>
                <a:latin typeface="Microsoft JhengHei" pitchFamily="34" charset="-120"/>
                <a:ea typeface="Microsoft JhengHei" pitchFamily="34" charset="-120"/>
              </a:rPr>
              <a:t>5.</a:t>
            </a:r>
            <a:r>
              <a:rPr lang="zh-TW" altLang="en-US" b="1" dirty="0">
                <a:highlight>
                  <a:srgbClr val="FF9932"/>
                </a:highlight>
                <a:latin typeface="Microsoft JhengHei" pitchFamily="34" charset="-120"/>
                <a:ea typeface="Microsoft JhengHei" pitchFamily="34" charset="-120"/>
              </a:rPr>
              <a:t> 計畫構想書機構與內容 建議</a:t>
            </a:r>
            <a:br>
              <a:rPr lang="en-US" altLang="zh-TW" b="1" dirty="0">
                <a:solidFill>
                  <a:srgbClr val="C00000"/>
                </a:solidFill>
                <a:highlight>
                  <a:srgbClr val="FFCC99"/>
                </a:highlight>
                <a:latin typeface="Microsoft JhengHei" pitchFamily="34" charset="-120"/>
                <a:ea typeface="Microsoft JhengHei" pitchFamily="34" charset="-120"/>
              </a:rPr>
            </a:br>
            <a:br>
              <a:rPr lang="en-US" altLang="zh-TW" b="1" dirty="0">
                <a:highlight>
                  <a:srgbClr val="FFCC99"/>
                </a:highlight>
                <a:latin typeface="Microsoft JhengHei" pitchFamily="34" charset="-120"/>
                <a:ea typeface="Microsoft JhengHei" pitchFamily="34" charset="-120"/>
              </a:rPr>
            </a:br>
            <a:endParaRPr b="1" spc="-5" dirty="0">
              <a:solidFill>
                <a:schemeClr val="accent5">
                  <a:lumMod val="75000"/>
                </a:schemeClr>
              </a:solidFill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800100" y="1433450"/>
            <a:ext cx="10591800" cy="3729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重大商業化潛力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之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原創技術，有產學合作、智財布局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(FTO,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 主上下左右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,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 共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5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個方面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破題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,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 痛點及價值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(Unmet Needs &amp;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Value Proposition)</a:t>
            </a:r>
            <a:endParaRPr lang="en-US" altLang="zh-TW" sz="2000" b="1" u="sng" dirty="0">
              <a:solidFill>
                <a:srgbClr val="C00000"/>
              </a:solidFill>
              <a:latin typeface="Microsoft JhengHei" pitchFamily="34" charset="-120"/>
              <a:ea typeface="Microsoft JhengHei" pitchFamily="34" charset="-120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解決方案與市場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進入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( 1-1 Pain &amp; Opportunity ,TA, TAM/SAM/SOM)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產品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上市與早期客戶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(Time-to-Market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，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 Early Adopter)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競爭優勢分析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客戶端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)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與贏家策略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(Competitive Analysis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，</a:t>
            </a:r>
            <a:r>
              <a:rPr lang="en-US" altLang="zh-TW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 Winning Strategy)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產業鏈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/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供應鏈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(Supply Chain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Planning)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solidFill>
                  <a:srgbClr val="C00000"/>
                </a:solidFill>
                <a:latin typeface="Microsoft JhengHei" pitchFamily="34" charset="-120"/>
                <a:ea typeface="Microsoft JhengHei" pitchFamily="34" charset="-120"/>
              </a:rPr>
              <a:t>營運規劃</a:t>
            </a:r>
            <a:r>
              <a:rPr lang="en-US" altLang="zh-TW" sz="2000" b="1" dirty="0">
                <a:latin typeface="Microsoft JhengHei" pitchFamily="34" charset="-120"/>
                <a:ea typeface="Microsoft JhengHei" pitchFamily="34" charset="-120"/>
              </a:rPr>
              <a:t>(Business Plan)</a:t>
            </a:r>
            <a:r>
              <a:rPr lang="zh-TW" altLang="en-US" sz="2000" b="1" dirty="0"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(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萌芽初步規劃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,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 其他樣態要深入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zh-TW" altLang="en-US" sz="2000" b="1" dirty="0">
                <a:solidFill>
                  <a:srgbClr val="C00000"/>
                </a:solidFill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募資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(scale up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/how much/where to invest)(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針對拔尖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/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促新創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/</a:t>
            </a:r>
            <a:r>
              <a:rPr lang="zh-TW" altLang="en-US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育新創</a:t>
            </a:r>
            <a:r>
              <a:rPr lang="en-US" altLang="zh-TW" sz="2000" b="1" dirty="0">
                <a:highlight>
                  <a:srgbClr val="00FF00"/>
                </a:highlight>
                <a:latin typeface="Microsoft JhengHei" pitchFamily="34" charset="-120"/>
                <a:ea typeface="Microsoft JhengHei" pitchFamily="34" charset="-120"/>
              </a:rPr>
              <a:t>)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5DD7E4E9-018D-405F-9D46-3CEB16699294}"/>
              </a:ext>
            </a:extLst>
          </p:cNvPr>
          <p:cNvGrpSpPr/>
          <p:nvPr/>
        </p:nvGrpSpPr>
        <p:grpSpPr>
          <a:xfrm>
            <a:off x="8778072" y="685534"/>
            <a:ext cx="518328" cy="543409"/>
            <a:chOff x="7944928" y="320416"/>
            <a:chExt cx="518328" cy="543409"/>
          </a:xfrm>
        </p:grpSpPr>
        <p:sp>
          <p:nvSpPr>
            <p:cNvPr id="7" name="箭號: ＞形 6">
              <a:extLst>
                <a:ext uri="{FF2B5EF4-FFF2-40B4-BE49-F238E27FC236}">
                  <a16:creationId xmlns:a16="http://schemas.microsoft.com/office/drawing/2014/main" id="{AF1B49A8-B415-4992-9F38-00042B6FA645}"/>
                </a:ext>
              </a:extLst>
            </p:cNvPr>
            <p:cNvSpPr/>
            <p:nvPr/>
          </p:nvSpPr>
          <p:spPr>
            <a:xfrm>
              <a:off x="7944928" y="320416"/>
              <a:ext cx="326707" cy="543409"/>
            </a:xfrm>
            <a:prstGeom prst="chevron">
              <a:avLst>
                <a:gd name="adj" fmla="val 34158"/>
              </a:avLst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箭號: ＞形 7">
              <a:extLst>
                <a:ext uri="{FF2B5EF4-FFF2-40B4-BE49-F238E27FC236}">
                  <a16:creationId xmlns:a16="http://schemas.microsoft.com/office/drawing/2014/main" id="{1EAA7B0E-9832-436C-BC3F-4286E19ADB21}"/>
                </a:ext>
              </a:extLst>
            </p:cNvPr>
            <p:cNvSpPr/>
            <p:nvPr/>
          </p:nvSpPr>
          <p:spPr>
            <a:xfrm>
              <a:off x="8268357" y="320416"/>
              <a:ext cx="194899" cy="543409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1856ECAE-0468-4B7E-BE93-33BF988848ED}"/>
              </a:ext>
            </a:extLst>
          </p:cNvPr>
          <p:cNvGrpSpPr/>
          <p:nvPr/>
        </p:nvGrpSpPr>
        <p:grpSpPr>
          <a:xfrm>
            <a:off x="2623151" y="685534"/>
            <a:ext cx="496016" cy="543409"/>
            <a:chOff x="3632723" y="320416"/>
            <a:chExt cx="496016" cy="543409"/>
          </a:xfrm>
        </p:grpSpPr>
        <p:sp>
          <p:nvSpPr>
            <p:cNvPr id="10" name="箭號: ＞形 9">
              <a:extLst>
                <a:ext uri="{FF2B5EF4-FFF2-40B4-BE49-F238E27FC236}">
                  <a16:creationId xmlns:a16="http://schemas.microsoft.com/office/drawing/2014/main" id="{EB741DAC-1411-4398-9695-66A2E09E495D}"/>
                </a:ext>
              </a:extLst>
            </p:cNvPr>
            <p:cNvSpPr/>
            <p:nvPr/>
          </p:nvSpPr>
          <p:spPr>
            <a:xfrm rot="10800000">
              <a:off x="3802032" y="320416"/>
              <a:ext cx="326707" cy="543409"/>
            </a:xfrm>
            <a:prstGeom prst="chevron">
              <a:avLst>
                <a:gd name="adj" fmla="val 34157"/>
              </a:avLst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箭號: ＞形 10">
              <a:extLst>
                <a:ext uri="{FF2B5EF4-FFF2-40B4-BE49-F238E27FC236}">
                  <a16:creationId xmlns:a16="http://schemas.microsoft.com/office/drawing/2014/main" id="{712E3C04-1B4B-49FE-BF03-175B51A98964}"/>
                </a:ext>
              </a:extLst>
            </p:cNvPr>
            <p:cNvSpPr/>
            <p:nvPr/>
          </p:nvSpPr>
          <p:spPr>
            <a:xfrm rot="10800000">
              <a:off x="3632723" y="320416"/>
              <a:ext cx="194899" cy="543409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167094" y="52851"/>
            <a:ext cx="7913370" cy="514350"/>
          </a:xfrm>
        </p:spPr>
        <p:txBody>
          <a:bodyPr rtlCol="0">
            <a:normAutofit fontScale="90000"/>
          </a:bodyPr>
          <a:lstStyle/>
          <a:p>
            <a:pPr algn="ctr"/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** 思考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: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 主要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KPI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 陳述方向建議</a:t>
            </a:r>
            <a:b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</a:b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(</a:t>
            </a:r>
            <a:r>
              <a:rPr lang="zh-TW" altLang="en-US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計劃構想書其中一頁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,</a:t>
            </a:r>
            <a:r>
              <a:rPr lang="zh-TW" altLang="en-US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 這是簡要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,</a:t>
            </a:r>
            <a:r>
              <a:rPr lang="zh-TW" altLang="en-US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 不是完整的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)</a:t>
            </a:r>
            <a:b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</a:br>
            <a:b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</a:br>
            <a:endParaRPr lang="zh-TW" altLang="en-US" sz="2700" b="1" dirty="0"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  <a:sym typeface="新細明體" panose="02020500000000000000" pitchFamily="18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E626A8E-87B6-4DB9-8D7F-5E90696F16F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0799758" y="6398259"/>
            <a:ext cx="224367" cy="123111"/>
          </a:xfrm>
          <a:prstGeom prst="rect">
            <a:avLst/>
          </a:prstGeom>
        </p:spPr>
        <p:txBody>
          <a:bodyPr/>
          <a:lstStyle/>
          <a:p>
            <a:pPr rtl="0"/>
            <a:fld id="{401CF334-2D5C-4859-84A6-CA7E6E43FAEB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 rtl="0"/>
              <a:t>27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內容版面配置區 6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588958" y="1397944"/>
          <a:ext cx="11069642" cy="5428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9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2042">
                  <a:extLst>
                    <a:ext uri="{9D8B030D-6E8A-4147-A177-3AD203B41FA5}">
                      <a16:colId xmlns:a16="http://schemas.microsoft.com/office/drawing/2014/main" val="2376695215"/>
                    </a:ext>
                  </a:extLst>
                </a:gridCol>
                <a:gridCol w="7088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6997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114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按老師的規劃， 最好是達到</a:t>
                      </a:r>
                      <a:r>
                        <a:rPr lang="en-US" altLang="zh-TW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TRL5(A-test)</a:t>
                      </a:r>
                      <a:r>
                        <a:rPr lang="zh-TW" altLang="en-US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以上的里程碑</a:t>
                      </a:r>
                      <a:r>
                        <a:rPr lang="en-US" altLang="zh-TW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具體做什麼及數字型</a:t>
                      </a:r>
                      <a:r>
                        <a:rPr lang="en-US" altLang="zh-TW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KPI</a:t>
                      </a:r>
                      <a:r>
                        <a:rPr lang="zh-TW" altLang="en-US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指標</a:t>
                      </a:r>
                      <a:r>
                        <a:rPr lang="en-US" altLang="zh-TW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kern="100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9369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lnSpc>
                          <a:spcPct val="100000"/>
                        </a:lnSpc>
                        <a:buAutoNum type="arabicPeriod"/>
                      </a:pP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三個月內， 聘請</a:t>
                      </a:r>
                      <a:r>
                        <a:rPr lang="en-US" altLang="zh-TW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BD</a:t>
                      </a: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人員 </a:t>
                      </a:r>
                      <a:r>
                        <a:rPr lang="en-US" altLang="zh-TW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可兼職</a:t>
                      </a:r>
                      <a:r>
                        <a:rPr lang="en-US" altLang="zh-TW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學生也可以</a:t>
                      </a:r>
                      <a:r>
                        <a:rPr lang="en-US" altLang="zh-TW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457200" indent="-457200" algn="l">
                        <a:lnSpc>
                          <a:spcPct val="100000"/>
                        </a:lnSpc>
                        <a:buAutoNum type="arabicPeriod"/>
                      </a:pP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和一家廠商簽訂具具體目的性的</a:t>
                      </a:r>
                      <a:r>
                        <a:rPr lang="en-US" altLang="zh-TW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MoU</a:t>
                      </a: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TW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及訪談另一家大廠了解市場狀況</a:t>
                      </a:r>
                      <a:endParaRPr lang="en-US" altLang="zh-TW" sz="2000" b="1" kern="1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457200" indent="-457200" algn="l">
                        <a:lnSpc>
                          <a:spcPct val="100000"/>
                        </a:lnSpc>
                        <a:buAutoNum type="arabicPeriod"/>
                      </a:pPr>
                      <a:r>
                        <a:rPr lang="zh-TW" altLang="en-US" sz="20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和產品開發里程碑搭配的商業發展行動</a:t>
                      </a:r>
                      <a:endParaRPr lang="en-US" altLang="zh-TW" sz="2000" b="1" kern="1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2175163"/>
                  </a:ext>
                </a:extLst>
              </a:tr>
              <a:tr h="1260349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期末查核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114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完成商業化原型機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 </a:t>
                      </a:r>
                      <a:r>
                        <a:rPr lang="en-US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@ 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萌芽 </a:t>
                      </a:r>
                      <a:r>
                        <a:rPr lang="en-US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(TRL = 6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，</a:t>
                      </a:r>
                      <a:r>
                        <a:rPr lang="en-US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 B-test)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時程</a:t>
                      </a:r>
                      <a:endParaRPr lang="en-US" altLang="zh-TW" sz="2000" b="1" dirty="0">
                        <a:solidFill>
                          <a:srgbClr val="002060"/>
                        </a:solidFill>
                        <a:latin typeface="Arial" pitchFamily="34" charset="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2000" b="1" kern="1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2.</a:t>
                      </a:r>
                      <a:r>
                        <a:rPr lang="zh-TW" altLang="en-US" sz="20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</a:t>
                      </a:r>
                      <a:r>
                        <a:rPr lang="zh-TW" altLang="en-US" sz="2000" b="1" kern="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大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規模場域驗證 </a:t>
                      </a:r>
                      <a:r>
                        <a:rPr lang="en-US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 (</a:t>
                      </a:r>
                      <a:r>
                        <a:rPr lang="el-GR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β</a:t>
                      </a:r>
                      <a:r>
                        <a:rPr lang="en-US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 site)  @ 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拔尖 </a:t>
                      </a:r>
                      <a:r>
                        <a:rPr lang="en-US" altLang="zh-TW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(TRL=8)</a:t>
                      </a:r>
                      <a:r>
                        <a:rPr lang="zh-TW" altLang="en-US" sz="2000" b="1" dirty="0">
                          <a:solidFill>
                            <a:srgbClr val="00206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時程</a:t>
                      </a:r>
                      <a:endParaRPr lang="en-US" altLang="zh-TW" sz="2000" b="1" dirty="0">
                        <a:solidFill>
                          <a:srgbClr val="002060"/>
                        </a:solidFill>
                        <a:latin typeface="Arial" pitchFamily="34" charset="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03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457200" marR="24130" indent="-45720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altLang="en-US" sz="2000" b="1" spc="-10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驗證市場需求、建立可行商業模式 </a:t>
                      </a:r>
                      <a:endParaRPr lang="en-US" altLang="zh-TW" sz="2000" b="1" spc="-10" dirty="0">
                        <a:solidFill>
                          <a:srgbClr val="C00000"/>
                        </a:solidFill>
                        <a:latin typeface="Arial" pitchFamily="34" charset="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2000" b="1" spc="-10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       </a:t>
                      </a:r>
                      <a:r>
                        <a:rPr lang="en-US" altLang="zh-TW" sz="2000" b="1" spc="-10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@ </a:t>
                      </a:r>
                      <a:r>
                        <a:rPr lang="zh-TW" altLang="en-US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萌芽 </a:t>
                      </a:r>
                      <a:r>
                        <a:rPr lang="en-US" altLang="zh-TW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(BRL=6)</a:t>
                      </a:r>
                      <a:endParaRPr lang="en-US" altLang="zh-TW" sz="2000" b="1" spc="-10" dirty="0">
                        <a:solidFill>
                          <a:srgbClr val="C00000"/>
                        </a:solidFill>
                        <a:latin typeface="Arial" pitchFamily="34" charset="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457200" marR="24130" indent="-457200" algn="l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確認”市場定價”與”獲利模式”</a:t>
                      </a:r>
                    </a:p>
                    <a:p>
                      <a:pPr marL="457200" marR="24130" indent="-457200" algn="l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       @  </a:t>
                      </a:r>
                      <a:r>
                        <a:rPr lang="zh-TW" altLang="en-US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拔尖</a:t>
                      </a:r>
                      <a:r>
                        <a:rPr lang="en-US" altLang="zh-TW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(BRL=8)</a:t>
                      </a:r>
                    </a:p>
                    <a:p>
                      <a:pPr marL="457200" marR="24130" indent="-457200" algn="l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3.   </a:t>
                      </a:r>
                      <a:r>
                        <a:rPr lang="zh-TW" altLang="en-US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簽署「 科創計畫衍生新創協議書 」 </a:t>
                      </a:r>
                      <a:r>
                        <a:rPr lang="en-US" altLang="zh-TW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@ </a:t>
                      </a:r>
                      <a:r>
                        <a:rPr lang="zh-TW" altLang="en-US" sz="2000" b="1" dirty="0">
                          <a:solidFill>
                            <a:srgbClr val="C00000"/>
                          </a:solidFill>
                          <a:latin typeface="Arial" pitchFamily="34" charset="0"/>
                          <a:ea typeface="微軟正黑體" panose="020B0604030504040204" pitchFamily="34" charset="-120"/>
                          <a:cs typeface="Arial" pitchFamily="34" charset="0"/>
                        </a:rPr>
                        <a:t>拔尖</a:t>
                      </a:r>
                      <a:endParaRPr lang="en-US" altLang="zh-TW" sz="2000" b="1" dirty="0">
                        <a:solidFill>
                          <a:srgbClr val="C00000"/>
                        </a:solidFill>
                        <a:latin typeface="Arial" pitchFamily="34" charset="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173960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742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2417863" y="268069"/>
            <a:ext cx="70113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6.</a:t>
            </a: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spc="-5" dirty="0"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較不易通過</a:t>
            </a: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的計畫構想書</a:t>
            </a:r>
            <a:endParaRPr lang="en-US" altLang="zh-TW" sz="3600" b="1" spc="-5" dirty="0">
              <a:highlight>
                <a:srgbClr val="00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87424" y="988398"/>
            <a:ext cx="1120457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marR="0" lvl="1" indent="-51435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只講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技術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,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商業規劃都是作文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沒有具體可行動的市場進入方案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計畫主持人不願意聆聽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投入時間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分享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應多和市場對話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所開發的產品與技術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太多太雜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心力分散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應該小而美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不知道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所開發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產品的</a:t>
            </a: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r>
              <a:rPr lang="en-US" altLang="zh-TW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Landscape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不知道自己的定位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要取捨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做選擇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已授權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但參與的廠商</a:t>
            </a: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太複雜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製造競爭對手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新藥醫材的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Indication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未說明清楚、認證途徑不清楚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早做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CDE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諮詢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514350" marR="0" lvl="1" indent="-51435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產品要進入市場太久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如電池產業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但對新藥可以久一點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總量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(TAM)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太小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;</a:t>
            </a: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大部分的</a:t>
            </a: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市場是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政府單位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預算制及公開招標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不確定性大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4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不清楚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第一個</a:t>
            </a:r>
            <a:r>
              <a:rPr lang="en-US" altLang="zh-TW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TA</a:t>
            </a: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商用需求規格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需先做客戶接觸</a:t>
            </a:r>
            <a:r>
              <a:rPr lang="en-US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1" indent="-514350" defTabSz="685800">
              <a:spcBef>
                <a:spcPts val="1200"/>
              </a:spcBef>
              <a:buFontTx/>
              <a:buAutoNum type="arabicPeriod"/>
              <a:defRPr/>
            </a:pP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第一個</a:t>
            </a:r>
            <a:r>
              <a:rPr lang="en-US" altLang="zh-TW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TA</a:t>
            </a:r>
            <a:r>
              <a:rPr lang="zh-TW" altLang="en-US" sz="24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的產品與構想書其他的規劃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不協同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商業發展要同步規劃</a:t>
            </a:r>
            <a:r>
              <a:rPr lang="en-US" altLang="zh-TW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561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2947693" y="649069"/>
            <a:ext cx="69583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7.</a:t>
            </a: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spc="-5" dirty="0">
                <a:highlight>
                  <a:srgbClr val="00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較有機會通過</a:t>
            </a: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的計畫構想書</a:t>
            </a:r>
            <a:endParaRPr lang="en-US" altLang="zh-TW" sz="3600" b="1" spc="-5" dirty="0">
              <a:highlight>
                <a:srgbClr val="00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3000" y="1600200"/>
            <a:ext cx="99060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1" indent="-514350" defTabSz="685800">
              <a:spcBef>
                <a:spcPts val="1800"/>
              </a:spcBef>
              <a:buFontTx/>
              <a:buAutoNum type="arabicPeriod"/>
              <a:defRPr/>
            </a:pP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只專注在可以讓第一個</a:t>
            </a:r>
            <a:r>
              <a:rPr lang="en-US" altLang="zh-TW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TA</a:t>
            </a: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付錢的產品開發</a:t>
            </a:r>
            <a:endParaRPr lang="en-US" altLang="zh-TW" sz="2800" b="1" dirty="0">
              <a:solidFill>
                <a:prstClr val="black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1" indent="-514350" defTabSz="685800">
              <a:spcBef>
                <a:spcPts val="1800"/>
              </a:spcBef>
              <a:buFontTx/>
              <a:buAutoNum type="arabicPeriod"/>
              <a:defRPr/>
            </a:pPr>
            <a:r>
              <a:rPr lang="zh-TW" altLang="en-US" sz="2800" b="1" dirty="0">
                <a:solidFill>
                  <a:srgbClr val="C0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明確知道</a:t>
            </a: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該產業的</a:t>
            </a:r>
            <a:r>
              <a:rPr lang="en-US" altLang="zh-TW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Landscape</a:t>
            </a: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，與自己所在的位置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14350" lvl="1" indent="-514350" defTabSz="685800">
              <a:spcBef>
                <a:spcPts val="1800"/>
              </a:spcBef>
              <a:buFontTx/>
              <a:buAutoNum type="arabicPeriod"/>
              <a:defRPr/>
            </a:pP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有業界經驗的</a:t>
            </a:r>
            <a:r>
              <a:rPr lang="en-US" altLang="zh-TW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，也願意全職投入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14350" marR="0" lvl="1" indent="-514350" algn="l" defTabSz="6858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有天使投資人協助撰寫投資里程碑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14350" marR="0" lvl="1" indent="-514350" algn="l" defTabSz="6858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有好的專利佈局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(IP+FTO)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，與好的整合能力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(SI)</a:t>
            </a:r>
          </a:p>
          <a:p>
            <a:pPr marL="514350" lvl="1" indent="-514350" defTabSz="685800">
              <a:spcBef>
                <a:spcPts val="1800"/>
              </a:spcBef>
              <a:buFontTx/>
              <a:buAutoNum type="arabicPeriod"/>
              <a:defRPr/>
            </a:pPr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團隊有中堅企業第二代轉型做創業</a:t>
            </a:r>
            <a:endParaRPr lang="en-US" altLang="zh-TW" sz="28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marR="0" lvl="1" indent="-514350" algn="l" defTabSz="6858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對新藥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/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醫材團隊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,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有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KOL(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醫生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加入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679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561715" y="2971800"/>
            <a:ext cx="506857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altLang="zh-TW" sz="8000" dirty="0">
                <a:highlight>
                  <a:srgbClr val="8EB4E3"/>
                </a:highlight>
                <a:latin typeface="微軟正黑體"/>
                <a:cs typeface="微軟正黑體"/>
              </a:rPr>
              <a:t>Q&amp;A</a:t>
            </a:r>
            <a:endParaRPr sz="8000" dirty="0">
              <a:highlight>
                <a:srgbClr val="8EB4E3"/>
              </a:highlight>
              <a:latin typeface="微軟正黑體"/>
              <a:cs typeface="微軟正黑體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30</a:t>
            </a:fld>
            <a:endParaRPr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73D24B3-E05B-4B54-A353-79924018991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97928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561715" y="2971800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i="0" dirty="0">
                <a:latin typeface="微軟正黑體"/>
                <a:cs typeface="微軟正黑體"/>
              </a:rPr>
              <a:t>Backup</a:t>
            </a:r>
            <a:endParaRPr sz="3600" dirty="0">
              <a:latin typeface="微軟正黑體"/>
              <a:cs typeface="微軟正黑體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31</a:t>
            </a:fld>
            <a:endParaRPr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73D24B3-E05B-4B54-A353-79924018991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75441" y="1144587"/>
            <a:ext cx="11137265" cy="5515610"/>
            <a:chOff x="575441" y="1144587"/>
            <a:chExt cx="11137265" cy="55156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5441" y="1158656"/>
              <a:ext cx="11041116" cy="550145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851461" y="1173162"/>
              <a:ext cx="777875" cy="614045"/>
            </a:xfrm>
            <a:custGeom>
              <a:avLst/>
              <a:gdLst/>
              <a:ahLst/>
              <a:cxnLst/>
              <a:rect l="l" t="t" r="r" b="b"/>
              <a:pathLst>
                <a:path w="777875" h="614044">
                  <a:moveTo>
                    <a:pt x="0" y="0"/>
                  </a:moveTo>
                  <a:lnTo>
                    <a:pt x="777532" y="0"/>
                  </a:lnTo>
                  <a:lnTo>
                    <a:pt x="777532" y="613596"/>
                  </a:lnTo>
                  <a:lnTo>
                    <a:pt x="0" y="613596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02566" y="1665889"/>
              <a:ext cx="3006512" cy="64817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702566" y="1665889"/>
              <a:ext cx="3006725" cy="648335"/>
            </a:xfrm>
            <a:custGeom>
              <a:avLst/>
              <a:gdLst/>
              <a:ahLst/>
              <a:cxnLst/>
              <a:rect l="l" t="t" r="r" b="b"/>
              <a:pathLst>
                <a:path w="3006725" h="648335">
                  <a:moveTo>
                    <a:pt x="0" y="108029"/>
                  </a:moveTo>
                  <a:lnTo>
                    <a:pt x="8489" y="65979"/>
                  </a:lnTo>
                  <a:lnTo>
                    <a:pt x="31641" y="31641"/>
                  </a:lnTo>
                  <a:lnTo>
                    <a:pt x="65979" y="8489"/>
                  </a:lnTo>
                  <a:lnTo>
                    <a:pt x="108029" y="0"/>
                  </a:lnTo>
                  <a:lnTo>
                    <a:pt x="2898485" y="0"/>
                  </a:lnTo>
                  <a:lnTo>
                    <a:pt x="2940534" y="8489"/>
                  </a:lnTo>
                  <a:lnTo>
                    <a:pt x="2974873" y="31641"/>
                  </a:lnTo>
                  <a:lnTo>
                    <a:pt x="2998024" y="65979"/>
                  </a:lnTo>
                  <a:lnTo>
                    <a:pt x="3006514" y="108029"/>
                  </a:lnTo>
                  <a:lnTo>
                    <a:pt x="3006514" y="540143"/>
                  </a:lnTo>
                  <a:lnTo>
                    <a:pt x="2998024" y="582193"/>
                  </a:lnTo>
                  <a:lnTo>
                    <a:pt x="2974873" y="616531"/>
                  </a:lnTo>
                  <a:lnTo>
                    <a:pt x="2940534" y="639683"/>
                  </a:lnTo>
                  <a:lnTo>
                    <a:pt x="2898485" y="648173"/>
                  </a:lnTo>
                  <a:lnTo>
                    <a:pt x="108029" y="648173"/>
                  </a:lnTo>
                  <a:lnTo>
                    <a:pt x="65979" y="639683"/>
                  </a:lnTo>
                  <a:lnTo>
                    <a:pt x="31641" y="616531"/>
                  </a:lnTo>
                  <a:lnTo>
                    <a:pt x="8489" y="582193"/>
                  </a:lnTo>
                  <a:lnTo>
                    <a:pt x="0" y="540143"/>
                  </a:lnTo>
                  <a:lnTo>
                    <a:pt x="0" y="108029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53855" y="1819655"/>
              <a:ext cx="2916936" cy="411479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83540" y="188467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計畫平台註冊頁面說明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1</a:t>
            </a:r>
            <a:endParaRPr sz="3600">
              <a:latin typeface="微軟正黑體"/>
              <a:cs typeface="微軟正黑體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32</a:t>
            </a:fld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8859622" y="1869947"/>
            <a:ext cx="26924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點選報名科創，即可進入後續頁面</a:t>
            </a:r>
            <a:endParaRPr sz="1400">
              <a:latin typeface="微軟正黑體"/>
              <a:cs typeface="微軟正黑體"/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AAAA7343-B546-4F1C-B338-F99E3415F647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3138" y="914366"/>
            <a:ext cx="11241405" cy="5624830"/>
            <a:chOff x="493138" y="914366"/>
            <a:chExt cx="11241405" cy="5624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3138" y="914366"/>
              <a:ext cx="11241279" cy="562454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645573" y="5061955"/>
              <a:ext cx="2827655" cy="685800"/>
            </a:xfrm>
            <a:custGeom>
              <a:avLst/>
              <a:gdLst/>
              <a:ahLst/>
              <a:cxnLst/>
              <a:rect l="l" t="t" r="r" b="b"/>
              <a:pathLst>
                <a:path w="2827654" h="685800">
                  <a:moveTo>
                    <a:pt x="0" y="0"/>
                  </a:moveTo>
                  <a:lnTo>
                    <a:pt x="2827281" y="0"/>
                  </a:lnTo>
                  <a:lnTo>
                    <a:pt x="2827281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61192" y="5099583"/>
              <a:ext cx="2574391" cy="648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661192" y="5099583"/>
              <a:ext cx="2574925" cy="648335"/>
            </a:xfrm>
            <a:custGeom>
              <a:avLst/>
              <a:gdLst/>
              <a:ahLst/>
              <a:cxnLst/>
              <a:rect l="l" t="t" r="r" b="b"/>
              <a:pathLst>
                <a:path w="2574925" h="648335">
                  <a:moveTo>
                    <a:pt x="0" y="108032"/>
                  </a:moveTo>
                  <a:lnTo>
                    <a:pt x="8489" y="65981"/>
                  </a:lnTo>
                  <a:lnTo>
                    <a:pt x="31641" y="31641"/>
                  </a:lnTo>
                  <a:lnTo>
                    <a:pt x="65981" y="8489"/>
                  </a:lnTo>
                  <a:lnTo>
                    <a:pt x="108032" y="0"/>
                  </a:lnTo>
                  <a:lnTo>
                    <a:pt x="2466360" y="0"/>
                  </a:lnTo>
                  <a:lnTo>
                    <a:pt x="2508410" y="8489"/>
                  </a:lnTo>
                  <a:lnTo>
                    <a:pt x="2542750" y="31641"/>
                  </a:lnTo>
                  <a:lnTo>
                    <a:pt x="2565902" y="65981"/>
                  </a:lnTo>
                  <a:lnTo>
                    <a:pt x="2574392" y="108032"/>
                  </a:lnTo>
                  <a:lnTo>
                    <a:pt x="2574392" y="540140"/>
                  </a:lnTo>
                  <a:lnTo>
                    <a:pt x="2565902" y="582191"/>
                  </a:lnTo>
                  <a:lnTo>
                    <a:pt x="2542750" y="616531"/>
                  </a:lnTo>
                  <a:lnTo>
                    <a:pt x="2508410" y="639683"/>
                  </a:lnTo>
                  <a:lnTo>
                    <a:pt x="2466360" y="648173"/>
                  </a:lnTo>
                  <a:lnTo>
                    <a:pt x="108032" y="648173"/>
                  </a:lnTo>
                  <a:lnTo>
                    <a:pt x="65981" y="639683"/>
                  </a:lnTo>
                  <a:lnTo>
                    <a:pt x="31641" y="616531"/>
                  </a:lnTo>
                  <a:lnTo>
                    <a:pt x="8489" y="582191"/>
                  </a:lnTo>
                  <a:lnTo>
                    <a:pt x="0" y="540140"/>
                  </a:lnTo>
                  <a:lnTo>
                    <a:pt x="0" y="108032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51647" y="5251704"/>
              <a:ext cx="2206752" cy="411479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83540" y="188467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計畫平台註冊頁面說明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2</a:t>
            </a:r>
            <a:endParaRPr sz="3600">
              <a:latin typeface="微軟正黑體"/>
              <a:cs typeface="微軟正黑體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33</a:t>
            </a:fld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7957787" y="5305044"/>
            <a:ext cx="19812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點選建立帳號，開始註冊</a:t>
            </a:r>
            <a:endParaRPr sz="1400">
              <a:latin typeface="微軟正黑體"/>
              <a:cs typeface="微軟正黑體"/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B99BE6EE-8924-401B-B178-5D35AF5A206E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540" y="188467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1</a:t>
            </a:r>
            <a:endParaRPr sz="3600">
              <a:latin typeface="微軟正黑體"/>
              <a:cs typeface="微軟正黑體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62000" y="1173965"/>
            <a:ext cx="10975975" cy="4909820"/>
            <a:chOff x="762000" y="1173965"/>
            <a:chExt cx="10975975" cy="49098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0" y="1173965"/>
              <a:ext cx="10505982" cy="490928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448800" y="3285709"/>
              <a:ext cx="1981200" cy="685800"/>
            </a:xfrm>
            <a:custGeom>
              <a:avLst/>
              <a:gdLst/>
              <a:ahLst/>
              <a:cxnLst/>
              <a:rect l="l" t="t" r="r" b="b"/>
              <a:pathLst>
                <a:path w="1981200" h="685800">
                  <a:moveTo>
                    <a:pt x="0" y="0"/>
                  </a:moveTo>
                  <a:lnTo>
                    <a:pt x="1981200" y="0"/>
                  </a:lnTo>
                  <a:lnTo>
                    <a:pt x="1981200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60026" y="4066668"/>
              <a:ext cx="2574391" cy="64817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160027" y="4066668"/>
              <a:ext cx="2574925" cy="648335"/>
            </a:xfrm>
            <a:custGeom>
              <a:avLst/>
              <a:gdLst/>
              <a:ahLst/>
              <a:cxnLst/>
              <a:rect l="l" t="t" r="r" b="b"/>
              <a:pathLst>
                <a:path w="2574925" h="648335">
                  <a:moveTo>
                    <a:pt x="0" y="108032"/>
                  </a:moveTo>
                  <a:lnTo>
                    <a:pt x="8489" y="65981"/>
                  </a:lnTo>
                  <a:lnTo>
                    <a:pt x="31641" y="31641"/>
                  </a:lnTo>
                  <a:lnTo>
                    <a:pt x="65981" y="8489"/>
                  </a:lnTo>
                  <a:lnTo>
                    <a:pt x="108032" y="0"/>
                  </a:lnTo>
                  <a:lnTo>
                    <a:pt x="2466360" y="0"/>
                  </a:lnTo>
                  <a:lnTo>
                    <a:pt x="2508410" y="8489"/>
                  </a:lnTo>
                  <a:lnTo>
                    <a:pt x="2542750" y="31641"/>
                  </a:lnTo>
                  <a:lnTo>
                    <a:pt x="2565902" y="65981"/>
                  </a:lnTo>
                  <a:lnTo>
                    <a:pt x="2574392" y="108032"/>
                  </a:lnTo>
                  <a:lnTo>
                    <a:pt x="2574392" y="540140"/>
                  </a:lnTo>
                  <a:lnTo>
                    <a:pt x="2565902" y="582191"/>
                  </a:lnTo>
                  <a:lnTo>
                    <a:pt x="2542750" y="616531"/>
                  </a:lnTo>
                  <a:lnTo>
                    <a:pt x="2508410" y="639683"/>
                  </a:lnTo>
                  <a:lnTo>
                    <a:pt x="2466360" y="648173"/>
                  </a:lnTo>
                  <a:lnTo>
                    <a:pt x="108032" y="648173"/>
                  </a:lnTo>
                  <a:lnTo>
                    <a:pt x="65981" y="639683"/>
                  </a:lnTo>
                  <a:lnTo>
                    <a:pt x="31641" y="616531"/>
                  </a:lnTo>
                  <a:lnTo>
                    <a:pt x="8489" y="582191"/>
                  </a:lnTo>
                  <a:lnTo>
                    <a:pt x="0" y="540140"/>
                  </a:lnTo>
                  <a:lnTo>
                    <a:pt x="0" y="108032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16440" y="4218432"/>
              <a:ext cx="1673352" cy="414527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9723322" y="4271772"/>
            <a:ext cx="14478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點選開始建立資料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34</a:t>
            </a:fld>
            <a:endParaRPr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3A2189E8-78D5-4958-914D-C498E9E5F2C6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540" y="151891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2</a:t>
            </a:r>
            <a:endParaRPr sz="3600">
              <a:latin typeface="微軟正黑體"/>
              <a:cs typeface="微軟正黑體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76745" y="990600"/>
            <a:ext cx="11038840" cy="4716780"/>
            <a:chOff x="576745" y="990600"/>
            <a:chExt cx="11038840" cy="47167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6745" y="990600"/>
              <a:ext cx="11038506" cy="430278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81800" y="5105400"/>
              <a:ext cx="4404059" cy="59830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781800" y="5105400"/>
              <a:ext cx="4404360" cy="598805"/>
            </a:xfrm>
            <a:custGeom>
              <a:avLst/>
              <a:gdLst/>
              <a:ahLst/>
              <a:cxnLst/>
              <a:rect l="l" t="t" r="r" b="b"/>
              <a:pathLst>
                <a:path w="4404359" h="598804">
                  <a:moveTo>
                    <a:pt x="0" y="99717"/>
                  </a:moveTo>
                  <a:lnTo>
                    <a:pt x="7836" y="60902"/>
                  </a:lnTo>
                  <a:lnTo>
                    <a:pt x="29206" y="29206"/>
                  </a:lnTo>
                  <a:lnTo>
                    <a:pt x="60902" y="7836"/>
                  </a:lnTo>
                  <a:lnTo>
                    <a:pt x="99717" y="0"/>
                  </a:lnTo>
                  <a:lnTo>
                    <a:pt x="4304342" y="0"/>
                  </a:lnTo>
                  <a:lnTo>
                    <a:pt x="4343156" y="7836"/>
                  </a:lnTo>
                  <a:lnTo>
                    <a:pt x="4374852" y="29206"/>
                  </a:lnTo>
                  <a:lnTo>
                    <a:pt x="4396222" y="60902"/>
                  </a:lnTo>
                  <a:lnTo>
                    <a:pt x="4404059" y="99717"/>
                  </a:lnTo>
                  <a:lnTo>
                    <a:pt x="4404059" y="498587"/>
                  </a:lnTo>
                  <a:lnTo>
                    <a:pt x="4396222" y="537402"/>
                  </a:lnTo>
                  <a:lnTo>
                    <a:pt x="4374852" y="569098"/>
                  </a:lnTo>
                  <a:lnTo>
                    <a:pt x="4343156" y="590468"/>
                  </a:lnTo>
                  <a:lnTo>
                    <a:pt x="4304342" y="598305"/>
                  </a:lnTo>
                  <a:lnTo>
                    <a:pt x="99717" y="598305"/>
                  </a:lnTo>
                  <a:lnTo>
                    <a:pt x="60902" y="590468"/>
                  </a:lnTo>
                  <a:lnTo>
                    <a:pt x="29206" y="569098"/>
                  </a:lnTo>
                  <a:lnTo>
                    <a:pt x="7836" y="537402"/>
                  </a:lnTo>
                  <a:lnTo>
                    <a:pt x="0" y="498587"/>
                  </a:lnTo>
                  <a:lnTo>
                    <a:pt x="0" y="99717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889746" y="5167884"/>
            <a:ext cx="4108450" cy="44323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84150" marR="5080" indent="-171450">
              <a:lnSpc>
                <a:spcPts val="1610"/>
              </a:lnSpc>
              <a:spcBef>
                <a:spcPts val="210"/>
              </a:spcBef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請於</a:t>
            </a:r>
            <a:r>
              <a:rPr sz="1400" dirty="0">
                <a:solidFill>
                  <a:srgbClr val="FF0000"/>
                </a:solidFill>
                <a:latin typeface="微軟正黑體"/>
                <a:cs typeface="微軟正黑體"/>
              </a:rPr>
              <a:t>下拉式選單</a:t>
            </a: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選取梯次及透過哪一個科研產業化 平台送件申請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35</a:t>
            </a:fld>
            <a:endParaRPr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8D37D340-12EB-4761-8E86-2D49689EBA9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540" y="151891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3</a:t>
            </a:r>
            <a:endParaRPr sz="3600">
              <a:latin typeface="微軟正黑體"/>
              <a:cs typeface="微軟正黑體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35517" y="848979"/>
            <a:ext cx="9704070" cy="5459095"/>
            <a:chOff x="1035517" y="848979"/>
            <a:chExt cx="9704070" cy="54590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35517" y="848979"/>
              <a:ext cx="9415322" cy="545902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61603" y="5532366"/>
              <a:ext cx="2574391" cy="648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161603" y="5532366"/>
              <a:ext cx="2574925" cy="648335"/>
            </a:xfrm>
            <a:custGeom>
              <a:avLst/>
              <a:gdLst/>
              <a:ahLst/>
              <a:cxnLst/>
              <a:rect l="l" t="t" r="r" b="b"/>
              <a:pathLst>
                <a:path w="2574925" h="648335">
                  <a:moveTo>
                    <a:pt x="0" y="108032"/>
                  </a:moveTo>
                  <a:lnTo>
                    <a:pt x="8489" y="65981"/>
                  </a:lnTo>
                  <a:lnTo>
                    <a:pt x="31641" y="31641"/>
                  </a:lnTo>
                  <a:lnTo>
                    <a:pt x="65981" y="8489"/>
                  </a:lnTo>
                  <a:lnTo>
                    <a:pt x="108032" y="0"/>
                  </a:lnTo>
                  <a:lnTo>
                    <a:pt x="2466360" y="0"/>
                  </a:lnTo>
                  <a:lnTo>
                    <a:pt x="2508410" y="8489"/>
                  </a:lnTo>
                  <a:lnTo>
                    <a:pt x="2542750" y="31641"/>
                  </a:lnTo>
                  <a:lnTo>
                    <a:pt x="2565902" y="65981"/>
                  </a:lnTo>
                  <a:lnTo>
                    <a:pt x="2574392" y="108032"/>
                  </a:lnTo>
                  <a:lnTo>
                    <a:pt x="2574392" y="540140"/>
                  </a:lnTo>
                  <a:lnTo>
                    <a:pt x="2565902" y="582191"/>
                  </a:lnTo>
                  <a:lnTo>
                    <a:pt x="2542750" y="616531"/>
                  </a:lnTo>
                  <a:lnTo>
                    <a:pt x="2508410" y="639683"/>
                  </a:lnTo>
                  <a:lnTo>
                    <a:pt x="2466360" y="648173"/>
                  </a:lnTo>
                  <a:lnTo>
                    <a:pt x="108032" y="648173"/>
                  </a:lnTo>
                  <a:lnTo>
                    <a:pt x="65981" y="639683"/>
                  </a:lnTo>
                  <a:lnTo>
                    <a:pt x="31641" y="616531"/>
                  </a:lnTo>
                  <a:lnTo>
                    <a:pt x="8489" y="582191"/>
                  </a:lnTo>
                  <a:lnTo>
                    <a:pt x="0" y="540140"/>
                  </a:lnTo>
                  <a:lnTo>
                    <a:pt x="0" y="108032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8271985" y="5737860"/>
            <a:ext cx="23164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計畫構想書簡報，上傳</a:t>
            </a:r>
            <a:r>
              <a:rPr sz="1400" spc="-5" dirty="0">
                <a:solidFill>
                  <a:srgbClr val="0000FF"/>
                </a:solidFill>
                <a:latin typeface="微軟正黑體"/>
                <a:cs typeface="微軟正黑體"/>
              </a:rPr>
              <a:t>P</a:t>
            </a:r>
            <a:r>
              <a:rPr sz="1400" spc="5" dirty="0">
                <a:solidFill>
                  <a:srgbClr val="0000FF"/>
                </a:solidFill>
                <a:latin typeface="微軟正黑體"/>
                <a:cs typeface="微軟正黑體"/>
              </a:rPr>
              <a:t>D</a:t>
            </a: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F檔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36</a:t>
            </a:fld>
            <a:endParaRPr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8A7F79C4-C846-4792-9392-CF67253CE4B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540" y="151891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4</a:t>
            </a:r>
            <a:endParaRPr sz="3600">
              <a:latin typeface="微軟正黑體"/>
              <a:cs typeface="微軟正黑體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89452" y="914400"/>
            <a:ext cx="10826750" cy="5583555"/>
            <a:chOff x="789452" y="914400"/>
            <a:chExt cx="10826750" cy="55835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452" y="914400"/>
              <a:ext cx="10341108" cy="558330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97359" y="3581400"/>
              <a:ext cx="5115546" cy="648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497359" y="3581400"/>
              <a:ext cx="5115560" cy="648335"/>
            </a:xfrm>
            <a:custGeom>
              <a:avLst/>
              <a:gdLst/>
              <a:ahLst/>
              <a:cxnLst/>
              <a:rect l="l" t="t" r="r" b="b"/>
              <a:pathLst>
                <a:path w="5115559" h="648335">
                  <a:moveTo>
                    <a:pt x="0" y="108028"/>
                  </a:moveTo>
                  <a:lnTo>
                    <a:pt x="8489" y="65979"/>
                  </a:lnTo>
                  <a:lnTo>
                    <a:pt x="31640" y="31640"/>
                  </a:lnTo>
                  <a:lnTo>
                    <a:pt x="65978" y="8489"/>
                  </a:lnTo>
                  <a:lnTo>
                    <a:pt x="108028" y="0"/>
                  </a:lnTo>
                  <a:lnTo>
                    <a:pt x="5007519" y="0"/>
                  </a:lnTo>
                  <a:lnTo>
                    <a:pt x="5049568" y="8489"/>
                  </a:lnTo>
                  <a:lnTo>
                    <a:pt x="5083906" y="31640"/>
                  </a:lnTo>
                  <a:lnTo>
                    <a:pt x="5107057" y="65979"/>
                  </a:lnTo>
                  <a:lnTo>
                    <a:pt x="5115547" y="108028"/>
                  </a:lnTo>
                  <a:lnTo>
                    <a:pt x="5115547" y="540144"/>
                  </a:lnTo>
                  <a:lnTo>
                    <a:pt x="5107057" y="582193"/>
                  </a:lnTo>
                  <a:lnTo>
                    <a:pt x="5083906" y="616532"/>
                  </a:lnTo>
                  <a:lnTo>
                    <a:pt x="5049568" y="639683"/>
                  </a:lnTo>
                  <a:lnTo>
                    <a:pt x="5007519" y="648173"/>
                  </a:lnTo>
                  <a:lnTo>
                    <a:pt x="108028" y="648173"/>
                  </a:lnTo>
                  <a:lnTo>
                    <a:pt x="65978" y="639683"/>
                  </a:lnTo>
                  <a:lnTo>
                    <a:pt x="31640" y="616532"/>
                  </a:lnTo>
                  <a:lnTo>
                    <a:pt x="8489" y="582193"/>
                  </a:lnTo>
                  <a:lnTo>
                    <a:pt x="0" y="540144"/>
                  </a:lnTo>
                  <a:lnTo>
                    <a:pt x="0" y="108028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607740" y="3680460"/>
            <a:ext cx="4470400" cy="440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30"/>
              </a:lnSpc>
              <a:spcBef>
                <a:spcPts val="100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①內部技術作價流程圖公告，請填寫執行單位公告之網址</a:t>
            </a:r>
            <a:endParaRPr sz="1400">
              <a:latin typeface="微軟正黑體"/>
              <a:cs typeface="微軟正黑體"/>
            </a:endParaRPr>
          </a:p>
          <a:p>
            <a:pPr marL="12700">
              <a:lnSpc>
                <a:spcPts val="1630"/>
              </a:lnSpc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②相關衍生新創法規公告，請填寫執行單位公告之網址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37</a:t>
            </a:fld>
            <a:endParaRPr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D932A929-F701-409A-8A88-1F552771A3E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76334" y="1010484"/>
            <a:ext cx="3406775" cy="880110"/>
            <a:chOff x="8076334" y="1010484"/>
            <a:chExt cx="3406775" cy="8801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79508" y="1013659"/>
              <a:ext cx="3400068" cy="87322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079509" y="1013659"/>
              <a:ext cx="3400425" cy="873760"/>
            </a:xfrm>
            <a:custGeom>
              <a:avLst/>
              <a:gdLst/>
              <a:ahLst/>
              <a:cxnLst/>
              <a:rect l="l" t="t" r="r" b="b"/>
              <a:pathLst>
                <a:path w="3400425" h="873760">
                  <a:moveTo>
                    <a:pt x="0" y="145540"/>
                  </a:moveTo>
                  <a:lnTo>
                    <a:pt x="7419" y="99538"/>
                  </a:lnTo>
                  <a:lnTo>
                    <a:pt x="28080" y="59586"/>
                  </a:lnTo>
                  <a:lnTo>
                    <a:pt x="59586" y="28080"/>
                  </a:lnTo>
                  <a:lnTo>
                    <a:pt x="99538" y="7419"/>
                  </a:lnTo>
                  <a:lnTo>
                    <a:pt x="145540" y="0"/>
                  </a:lnTo>
                  <a:lnTo>
                    <a:pt x="3254528" y="0"/>
                  </a:lnTo>
                  <a:lnTo>
                    <a:pt x="3300529" y="7419"/>
                  </a:lnTo>
                  <a:lnTo>
                    <a:pt x="3340481" y="28080"/>
                  </a:lnTo>
                  <a:lnTo>
                    <a:pt x="3371987" y="59586"/>
                  </a:lnTo>
                  <a:lnTo>
                    <a:pt x="3392648" y="99538"/>
                  </a:lnTo>
                  <a:lnTo>
                    <a:pt x="3400068" y="145540"/>
                  </a:lnTo>
                  <a:lnTo>
                    <a:pt x="3400068" y="727682"/>
                  </a:lnTo>
                  <a:lnTo>
                    <a:pt x="3392648" y="773684"/>
                  </a:lnTo>
                  <a:lnTo>
                    <a:pt x="3371987" y="813636"/>
                  </a:lnTo>
                  <a:lnTo>
                    <a:pt x="3340481" y="845142"/>
                  </a:lnTo>
                  <a:lnTo>
                    <a:pt x="3300529" y="865803"/>
                  </a:lnTo>
                  <a:lnTo>
                    <a:pt x="3254528" y="873223"/>
                  </a:lnTo>
                  <a:lnTo>
                    <a:pt x="145540" y="873223"/>
                  </a:lnTo>
                  <a:lnTo>
                    <a:pt x="99538" y="865803"/>
                  </a:lnTo>
                  <a:lnTo>
                    <a:pt x="59586" y="845142"/>
                  </a:lnTo>
                  <a:lnTo>
                    <a:pt x="28080" y="813636"/>
                  </a:lnTo>
                  <a:lnTo>
                    <a:pt x="7419" y="773684"/>
                  </a:lnTo>
                  <a:lnTo>
                    <a:pt x="0" y="727682"/>
                  </a:lnTo>
                  <a:lnTo>
                    <a:pt x="0" y="145540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200875" y="1089659"/>
            <a:ext cx="3108325" cy="65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84150" marR="5080" indent="-171450">
              <a:lnSpc>
                <a:spcPct val="97900"/>
              </a:lnSpc>
              <a:spcBef>
                <a:spcPts val="135"/>
              </a:spcBef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選填該智財屬哪類型並填寫該智財相 關資訊(</a:t>
            </a:r>
            <a:r>
              <a:rPr sz="1400" spc="-5" dirty="0">
                <a:solidFill>
                  <a:srgbClr val="0000FF"/>
                </a:solidFill>
                <a:latin typeface="微軟正黑體"/>
                <a:cs typeface="微軟正黑體"/>
              </a:rPr>
              <a:t>e</a:t>
            </a: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x專利申請號、申請人、發明 人</a:t>
            </a:r>
            <a:r>
              <a:rPr sz="1400" spc="-5" dirty="0">
                <a:solidFill>
                  <a:srgbClr val="0000FF"/>
                </a:solidFill>
                <a:latin typeface="微軟正黑體"/>
                <a:cs typeface="微軟正黑體"/>
              </a:rPr>
              <a:t>…</a:t>
            </a: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等)</a:t>
            </a:r>
            <a:endParaRPr sz="1400">
              <a:latin typeface="微軟正黑體"/>
              <a:cs typeface="微軟正黑體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8076334" y="5635625"/>
            <a:ext cx="3406775" cy="654685"/>
            <a:chOff x="8076334" y="5635625"/>
            <a:chExt cx="3406775" cy="65468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9508" y="5638799"/>
              <a:ext cx="3400068" cy="648039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8079509" y="5638800"/>
              <a:ext cx="3400425" cy="648335"/>
            </a:xfrm>
            <a:custGeom>
              <a:avLst/>
              <a:gdLst/>
              <a:ahLst/>
              <a:cxnLst/>
              <a:rect l="l" t="t" r="r" b="b"/>
              <a:pathLst>
                <a:path w="3400425" h="648335">
                  <a:moveTo>
                    <a:pt x="0" y="108007"/>
                  </a:moveTo>
                  <a:lnTo>
                    <a:pt x="8487" y="65965"/>
                  </a:lnTo>
                  <a:lnTo>
                    <a:pt x="31634" y="31634"/>
                  </a:lnTo>
                  <a:lnTo>
                    <a:pt x="65965" y="8487"/>
                  </a:lnTo>
                  <a:lnTo>
                    <a:pt x="108007" y="0"/>
                  </a:lnTo>
                  <a:lnTo>
                    <a:pt x="3292061" y="0"/>
                  </a:lnTo>
                  <a:lnTo>
                    <a:pt x="3334101" y="8487"/>
                  </a:lnTo>
                  <a:lnTo>
                    <a:pt x="3368433" y="31634"/>
                  </a:lnTo>
                  <a:lnTo>
                    <a:pt x="3391580" y="65965"/>
                  </a:lnTo>
                  <a:lnTo>
                    <a:pt x="3400068" y="108007"/>
                  </a:lnTo>
                  <a:lnTo>
                    <a:pt x="3400068" y="540032"/>
                  </a:lnTo>
                  <a:lnTo>
                    <a:pt x="3391580" y="582074"/>
                  </a:lnTo>
                  <a:lnTo>
                    <a:pt x="3368433" y="616405"/>
                  </a:lnTo>
                  <a:lnTo>
                    <a:pt x="3334101" y="639552"/>
                  </a:lnTo>
                  <a:lnTo>
                    <a:pt x="3292061" y="648040"/>
                  </a:lnTo>
                  <a:lnTo>
                    <a:pt x="108007" y="648040"/>
                  </a:lnTo>
                  <a:lnTo>
                    <a:pt x="65965" y="639552"/>
                  </a:lnTo>
                  <a:lnTo>
                    <a:pt x="31634" y="616405"/>
                  </a:lnTo>
                  <a:lnTo>
                    <a:pt x="8487" y="582074"/>
                  </a:lnTo>
                  <a:lnTo>
                    <a:pt x="0" y="540032"/>
                  </a:lnTo>
                  <a:lnTo>
                    <a:pt x="0" y="108007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8189883" y="5704332"/>
            <a:ext cx="3127375" cy="4400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84150" marR="5080" indent="-171450">
              <a:lnSpc>
                <a:spcPts val="1580"/>
              </a:lnSpc>
              <a:spcBef>
                <a:spcPts val="235"/>
              </a:spcBef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專利自評排序請參考附件: 專利樣態分 析表</a:t>
            </a:r>
            <a:endParaRPr sz="1400">
              <a:latin typeface="微軟正黑體"/>
              <a:cs typeface="微軟正黑體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83540" y="197611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5</a:t>
            </a:r>
            <a:endParaRPr sz="3600">
              <a:latin typeface="微軟正黑體"/>
              <a:cs typeface="微軟正黑體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8601" y="901949"/>
            <a:ext cx="7696198" cy="5628016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8079507" y="2069084"/>
            <a:ext cx="3474085" cy="112585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0400"/>
              </a:lnSpc>
              <a:spcBef>
                <a:spcPts val="90"/>
              </a:spcBef>
            </a:pPr>
            <a:r>
              <a:rPr sz="1800" dirty="0">
                <a:solidFill>
                  <a:srgbClr val="FF0000"/>
                </a:solidFill>
                <a:latin typeface="微軟正黑體"/>
                <a:cs typeface="微軟正黑體"/>
              </a:rPr>
              <a:t>※</a:t>
            </a:r>
            <a:r>
              <a:rPr sz="1800" spc="10" dirty="0">
                <a:solidFill>
                  <a:srgbClr val="FF0000"/>
                </a:solidFill>
                <a:latin typeface="微軟正黑體"/>
                <a:cs typeface="微軟正黑體"/>
              </a:rPr>
              <a:t>個案規劃運用於創業之技術，需 為政府補助計畫產出之研發成果， 依科技基本法規定歸屬於執行機構 所有者。</a:t>
            </a:r>
            <a:endParaRPr sz="1800">
              <a:latin typeface="微軟正黑體"/>
              <a:cs typeface="微軟正黑體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38</a:t>
            </a:fld>
            <a:endParaRPr dirty="0"/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9F2F45E3-4B08-4EF0-974F-A0889258EFB6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540" y="142747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6</a:t>
            </a:r>
            <a:endParaRPr sz="3600">
              <a:latin typeface="微軟正黑體"/>
              <a:cs typeface="微軟正黑體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75084" y="958546"/>
            <a:ext cx="11339195" cy="2286000"/>
            <a:chOff x="475084" y="958546"/>
            <a:chExt cx="11339195" cy="2286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5084" y="958546"/>
              <a:ext cx="8440314" cy="22859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85584" y="1981200"/>
              <a:ext cx="3525414" cy="104049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285584" y="1981200"/>
              <a:ext cx="3525520" cy="1040765"/>
            </a:xfrm>
            <a:custGeom>
              <a:avLst/>
              <a:gdLst/>
              <a:ahLst/>
              <a:cxnLst/>
              <a:rect l="l" t="t" r="r" b="b"/>
              <a:pathLst>
                <a:path w="3525520" h="1040764">
                  <a:moveTo>
                    <a:pt x="0" y="173421"/>
                  </a:moveTo>
                  <a:lnTo>
                    <a:pt x="6194" y="127319"/>
                  </a:lnTo>
                  <a:lnTo>
                    <a:pt x="23677" y="85892"/>
                  </a:lnTo>
                  <a:lnTo>
                    <a:pt x="50794" y="50794"/>
                  </a:lnTo>
                  <a:lnTo>
                    <a:pt x="85892" y="23677"/>
                  </a:lnTo>
                  <a:lnTo>
                    <a:pt x="127319" y="6194"/>
                  </a:lnTo>
                  <a:lnTo>
                    <a:pt x="173421" y="0"/>
                  </a:lnTo>
                  <a:lnTo>
                    <a:pt x="3351993" y="0"/>
                  </a:lnTo>
                  <a:lnTo>
                    <a:pt x="3398095" y="6194"/>
                  </a:lnTo>
                  <a:lnTo>
                    <a:pt x="3439522" y="23677"/>
                  </a:lnTo>
                  <a:lnTo>
                    <a:pt x="3474620" y="50794"/>
                  </a:lnTo>
                  <a:lnTo>
                    <a:pt x="3501737" y="85892"/>
                  </a:lnTo>
                  <a:lnTo>
                    <a:pt x="3519220" y="127319"/>
                  </a:lnTo>
                  <a:lnTo>
                    <a:pt x="3525415" y="173421"/>
                  </a:lnTo>
                  <a:lnTo>
                    <a:pt x="3525415" y="867077"/>
                  </a:lnTo>
                  <a:lnTo>
                    <a:pt x="3519220" y="913179"/>
                  </a:lnTo>
                  <a:lnTo>
                    <a:pt x="3501737" y="954606"/>
                  </a:lnTo>
                  <a:lnTo>
                    <a:pt x="3474620" y="989705"/>
                  </a:lnTo>
                  <a:lnTo>
                    <a:pt x="3439522" y="1016821"/>
                  </a:lnTo>
                  <a:lnTo>
                    <a:pt x="3398095" y="1034304"/>
                  </a:lnTo>
                  <a:lnTo>
                    <a:pt x="3351993" y="1040499"/>
                  </a:lnTo>
                  <a:lnTo>
                    <a:pt x="173421" y="1040499"/>
                  </a:lnTo>
                  <a:lnTo>
                    <a:pt x="127319" y="1034304"/>
                  </a:lnTo>
                  <a:lnTo>
                    <a:pt x="85892" y="1016821"/>
                  </a:lnTo>
                  <a:lnTo>
                    <a:pt x="50794" y="989705"/>
                  </a:lnTo>
                  <a:lnTo>
                    <a:pt x="23677" y="954606"/>
                  </a:lnTo>
                  <a:lnTo>
                    <a:pt x="6194" y="913179"/>
                  </a:lnTo>
                  <a:lnTo>
                    <a:pt x="0" y="867077"/>
                  </a:lnTo>
                  <a:lnTo>
                    <a:pt x="0" y="173421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8415118" y="2065020"/>
            <a:ext cx="3219450" cy="873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84150" marR="5080" indent="-171450">
              <a:lnSpc>
                <a:spcPts val="1610"/>
              </a:lnSpc>
              <a:spcBef>
                <a:spcPts val="210"/>
              </a:spcBef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請依據該智財之「專利樣態」及「專利 所有權人」選填</a:t>
            </a:r>
            <a:endParaRPr sz="1400">
              <a:latin typeface="微軟正黑體"/>
              <a:cs typeface="微軟正黑體"/>
            </a:endParaRPr>
          </a:p>
          <a:p>
            <a:pPr marL="184150" indent="-171450">
              <a:lnSpc>
                <a:spcPts val="1635"/>
              </a:lnSpc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系統將依據選填結果，顯示應該繳交的</a:t>
            </a:r>
            <a:endParaRPr sz="1400">
              <a:latin typeface="微軟正黑體"/>
              <a:cs typeface="微軟正黑體"/>
            </a:endParaRPr>
          </a:p>
          <a:p>
            <a:pPr marL="184150">
              <a:lnSpc>
                <a:spcPct val="100000"/>
              </a:lnSpc>
              <a:spcBef>
                <a:spcPts val="25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資料</a:t>
            </a:r>
            <a:endParaRPr sz="1400">
              <a:latin typeface="微軟正黑體"/>
              <a:cs typeface="微軟正黑體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27761" y="3244546"/>
            <a:ext cx="11279505" cy="3275329"/>
            <a:chOff x="527761" y="3244546"/>
            <a:chExt cx="11279505" cy="3275329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7761" y="3244546"/>
              <a:ext cx="8334957" cy="327524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80968" y="4008179"/>
              <a:ext cx="3522520" cy="92707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280967" y="4008179"/>
              <a:ext cx="3522979" cy="927100"/>
            </a:xfrm>
            <a:custGeom>
              <a:avLst/>
              <a:gdLst/>
              <a:ahLst/>
              <a:cxnLst/>
              <a:rect l="l" t="t" r="r" b="b"/>
              <a:pathLst>
                <a:path w="3522979" h="927100">
                  <a:moveTo>
                    <a:pt x="0" y="154515"/>
                  </a:moveTo>
                  <a:lnTo>
                    <a:pt x="7877" y="105676"/>
                  </a:lnTo>
                  <a:lnTo>
                    <a:pt x="29812" y="63260"/>
                  </a:lnTo>
                  <a:lnTo>
                    <a:pt x="63260" y="29812"/>
                  </a:lnTo>
                  <a:lnTo>
                    <a:pt x="105676" y="7877"/>
                  </a:lnTo>
                  <a:lnTo>
                    <a:pt x="154514" y="0"/>
                  </a:lnTo>
                  <a:lnTo>
                    <a:pt x="3368006" y="0"/>
                  </a:lnTo>
                  <a:lnTo>
                    <a:pt x="3416844" y="7877"/>
                  </a:lnTo>
                  <a:lnTo>
                    <a:pt x="3459260" y="29812"/>
                  </a:lnTo>
                  <a:lnTo>
                    <a:pt x="3492708" y="63260"/>
                  </a:lnTo>
                  <a:lnTo>
                    <a:pt x="3514643" y="105676"/>
                  </a:lnTo>
                  <a:lnTo>
                    <a:pt x="3522521" y="154515"/>
                  </a:lnTo>
                  <a:lnTo>
                    <a:pt x="3522521" y="772564"/>
                  </a:lnTo>
                  <a:lnTo>
                    <a:pt x="3514643" y="821403"/>
                  </a:lnTo>
                  <a:lnTo>
                    <a:pt x="3492708" y="863819"/>
                  </a:lnTo>
                  <a:lnTo>
                    <a:pt x="3459260" y="897267"/>
                  </a:lnTo>
                  <a:lnTo>
                    <a:pt x="3416844" y="919202"/>
                  </a:lnTo>
                  <a:lnTo>
                    <a:pt x="3368006" y="927080"/>
                  </a:lnTo>
                  <a:lnTo>
                    <a:pt x="154514" y="927080"/>
                  </a:lnTo>
                  <a:lnTo>
                    <a:pt x="105676" y="919202"/>
                  </a:lnTo>
                  <a:lnTo>
                    <a:pt x="63260" y="897267"/>
                  </a:lnTo>
                  <a:lnTo>
                    <a:pt x="29812" y="863819"/>
                  </a:lnTo>
                  <a:lnTo>
                    <a:pt x="7877" y="821403"/>
                  </a:lnTo>
                  <a:lnTo>
                    <a:pt x="0" y="772564"/>
                  </a:lnTo>
                  <a:lnTo>
                    <a:pt x="0" y="154515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404962" y="4085844"/>
            <a:ext cx="3219450" cy="659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0" indent="-171450">
              <a:lnSpc>
                <a:spcPts val="1645"/>
              </a:lnSpc>
              <a:spcBef>
                <a:spcPts val="100"/>
              </a:spcBef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系統依據選填結果，顯示須繳交的資料</a:t>
            </a:r>
            <a:endParaRPr sz="1400">
              <a:latin typeface="微軟正黑體"/>
              <a:cs typeface="微軟正黑體"/>
            </a:endParaRPr>
          </a:p>
          <a:p>
            <a:pPr marL="184150" indent="-171450">
              <a:lnSpc>
                <a:spcPts val="1645"/>
              </a:lnSpc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請於繳交資料的欄位完成上傳</a:t>
            </a:r>
            <a:endParaRPr sz="1400">
              <a:latin typeface="微軟正黑體"/>
              <a:cs typeface="微軟正黑體"/>
            </a:endParaRPr>
          </a:p>
          <a:p>
            <a:pPr marL="184150" indent="-17145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下方紅字為提醒事項</a:t>
            </a:r>
            <a:endParaRPr sz="1400">
              <a:latin typeface="微軟正黑體"/>
              <a:cs typeface="微軟正黑體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114424" y="3263607"/>
            <a:ext cx="5667375" cy="742950"/>
            <a:chOff x="1114424" y="3263607"/>
            <a:chExt cx="5667375" cy="742950"/>
          </a:xfrm>
        </p:grpSpPr>
        <p:sp>
          <p:nvSpPr>
            <p:cNvPr id="14" name="object 14"/>
            <p:cNvSpPr/>
            <p:nvPr/>
          </p:nvSpPr>
          <p:spPr>
            <a:xfrm>
              <a:off x="1142999" y="3292182"/>
              <a:ext cx="1988185" cy="685800"/>
            </a:xfrm>
            <a:custGeom>
              <a:avLst/>
              <a:gdLst/>
              <a:ahLst/>
              <a:cxnLst/>
              <a:rect l="l" t="t" r="r" b="b"/>
              <a:pathLst>
                <a:path w="1988185" h="685800">
                  <a:moveTo>
                    <a:pt x="0" y="0"/>
                  </a:moveTo>
                  <a:lnTo>
                    <a:pt x="1988127" y="0"/>
                  </a:lnTo>
                  <a:lnTo>
                    <a:pt x="1988127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695240" y="3303587"/>
              <a:ext cx="2057400" cy="663575"/>
            </a:xfrm>
            <a:custGeom>
              <a:avLst/>
              <a:gdLst/>
              <a:ahLst/>
              <a:cxnLst/>
              <a:rect l="l" t="t" r="r" b="b"/>
              <a:pathLst>
                <a:path w="2057400" h="663575">
                  <a:moveTo>
                    <a:pt x="0" y="0"/>
                  </a:moveTo>
                  <a:lnTo>
                    <a:pt x="2057401" y="0"/>
                  </a:lnTo>
                  <a:lnTo>
                    <a:pt x="2057401" y="662990"/>
                  </a:lnTo>
                  <a:lnTo>
                    <a:pt x="0" y="662990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39</a:t>
            </a:fld>
            <a:endParaRPr dirty="0"/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A1567BD8-C63B-431C-A500-CE465944CE4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447800"/>
            <a:ext cx="11249025" cy="3962400"/>
            <a:chOff x="533400" y="1447800"/>
            <a:chExt cx="11249025" cy="3962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1447800"/>
              <a:ext cx="9407338" cy="39624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94863" y="3886199"/>
              <a:ext cx="4383808" cy="10404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394863" y="3886200"/>
              <a:ext cx="4384040" cy="1040765"/>
            </a:xfrm>
            <a:custGeom>
              <a:avLst/>
              <a:gdLst/>
              <a:ahLst/>
              <a:cxnLst/>
              <a:rect l="l" t="t" r="r" b="b"/>
              <a:pathLst>
                <a:path w="4384040" h="1040764">
                  <a:moveTo>
                    <a:pt x="0" y="173420"/>
                  </a:moveTo>
                  <a:lnTo>
                    <a:pt x="6194" y="127318"/>
                  </a:lnTo>
                  <a:lnTo>
                    <a:pt x="23676" y="85891"/>
                  </a:lnTo>
                  <a:lnTo>
                    <a:pt x="50793" y="50793"/>
                  </a:lnTo>
                  <a:lnTo>
                    <a:pt x="85891" y="23676"/>
                  </a:lnTo>
                  <a:lnTo>
                    <a:pt x="127318" y="6194"/>
                  </a:lnTo>
                  <a:lnTo>
                    <a:pt x="173420" y="0"/>
                  </a:lnTo>
                  <a:lnTo>
                    <a:pt x="4210389" y="0"/>
                  </a:lnTo>
                  <a:lnTo>
                    <a:pt x="4256490" y="6194"/>
                  </a:lnTo>
                  <a:lnTo>
                    <a:pt x="4297917" y="23676"/>
                  </a:lnTo>
                  <a:lnTo>
                    <a:pt x="4333015" y="50793"/>
                  </a:lnTo>
                  <a:lnTo>
                    <a:pt x="4360132" y="85891"/>
                  </a:lnTo>
                  <a:lnTo>
                    <a:pt x="4377614" y="127318"/>
                  </a:lnTo>
                  <a:lnTo>
                    <a:pt x="4383809" y="173420"/>
                  </a:lnTo>
                  <a:lnTo>
                    <a:pt x="4383809" y="867078"/>
                  </a:lnTo>
                  <a:lnTo>
                    <a:pt x="4377614" y="913180"/>
                  </a:lnTo>
                  <a:lnTo>
                    <a:pt x="4360132" y="954607"/>
                  </a:lnTo>
                  <a:lnTo>
                    <a:pt x="4333015" y="989705"/>
                  </a:lnTo>
                  <a:lnTo>
                    <a:pt x="4297917" y="1016822"/>
                  </a:lnTo>
                  <a:lnTo>
                    <a:pt x="4256490" y="1034304"/>
                  </a:lnTo>
                  <a:lnTo>
                    <a:pt x="4210389" y="1040499"/>
                  </a:lnTo>
                  <a:lnTo>
                    <a:pt x="173420" y="1040499"/>
                  </a:lnTo>
                  <a:lnTo>
                    <a:pt x="127318" y="1034304"/>
                  </a:lnTo>
                  <a:lnTo>
                    <a:pt x="85891" y="1016822"/>
                  </a:lnTo>
                  <a:lnTo>
                    <a:pt x="50793" y="989705"/>
                  </a:lnTo>
                  <a:lnTo>
                    <a:pt x="23676" y="954607"/>
                  </a:lnTo>
                  <a:lnTo>
                    <a:pt x="6194" y="913180"/>
                  </a:lnTo>
                  <a:lnTo>
                    <a:pt x="0" y="867078"/>
                  </a:lnTo>
                  <a:lnTo>
                    <a:pt x="0" y="173420"/>
                  </a:lnTo>
                  <a:close/>
                </a:path>
              </a:pathLst>
            </a:custGeom>
            <a:ln w="635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3540" y="121411"/>
            <a:ext cx="506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latin typeface="微軟正黑體"/>
                <a:cs typeface="微軟正黑體"/>
              </a:rPr>
              <a:t>計畫平台建置資料說明</a:t>
            </a:r>
            <a:r>
              <a:rPr sz="3600" i="0" spc="-5" dirty="0">
                <a:latin typeface="微軟正黑體"/>
                <a:cs typeface="微軟正黑體"/>
              </a:rPr>
              <a:t>-</a:t>
            </a:r>
            <a:r>
              <a:rPr sz="3600" i="0" dirty="0">
                <a:latin typeface="微軟正黑體"/>
                <a:cs typeface="微軟正黑體"/>
              </a:rPr>
              <a:t>7</a:t>
            </a:r>
            <a:endParaRPr sz="3600">
              <a:latin typeface="微軟正黑體"/>
              <a:cs typeface="微軟正黑體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fld id="{81D60167-4931-47E6-BA6A-407CBD079E47}" type="slidenum">
              <a:rPr dirty="0"/>
              <a:t>40</a:t>
            </a:fld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7524397" y="3970020"/>
            <a:ext cx="3937000" cy="873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45"/>
              </a:lnSpc>
              <a:spcBef>
                <a:spcPts val="100"/>
              </a:spcBef>
            </a:pPr>
            <a:r>
              <a:rPr sz="1400" b="1" dirty="0">
                <a:solidFill>
                  <a:srgbClr val="0000FF"/>
                </a:solidFill>
                <a:latin typeface="微軟正黑體"/>
                <a:cs typeface="微軟正黑體"/>
              </a:rPr>
              <a:t>頁面最下方按鍵說明：</a:t>
            </a:r>
            <a:endParaRPr sz="1400">
              <a:latin typeface="微軟正黑體"/>
              <a:cs typeface="微軟正黑體"/>
            </a:endParaRPr>
          </a:p>
          <a:p>
            <a:pPr marL="190500">
              <a:lnSpc>
                <a:spcPts val="1645"/>
              </a:lnSpc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暫存：儲存資料，且資料可再修改</a:t>
            </a:r>
            <a:endParaRPr sz="1400">
              <a:latin typeface="微軟正黑體"/>
              <a:cs typeface="微軟正黑體"/>
            </a:endParaRPr>
          </a:p>
          <a:p>
            <a:pPr marL="190500" marR="5080">
              <a:lnSpc>
                <a:spcPts val="1700"/>
              </a:lnSpc>
              <a:spcBef>
                <a:spcPts val="40"/>
              </a:spcBef>
            </a:pP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送出：儲存資料，</a:t>
            </a:r>
            <a:r>
              <a:rPr sz="1400" b="1" dirty="0">
                <a:solidFill>
                  <a:srgbClr val="FF0000"/>
                </a:solidFill>
                <a:latin typeface="微軟正黑體"/>
                <a:cs typeface="微軟正黑體"/>
              </a:rPr>
              <a:t>資料不可修改並產生審議編號 </a:t>
            </a:r>
            <a:r>
              <a:rPr sz="1400" dirty="0">
                <a:solidFill>
                  <a:srgbClr val="0000FF"/>
                </a:solidFill>
                <a:latin typeface="微軟正黑體"/>
                <a:cs typeface="微軟正黑體"/>
              </a:rPr>
              <a:t>取消：關閉網頁，不會儲存資料</a:t>
            </a:r>
            <a:endParaRPr sz="1400">
              <a:latin typeface="微軟正黑體"/>
              <a:cs typeface="微軟正黑體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008F54FD-3C52-48FD-B622-D45A18D992F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48369" y="5056884"/>
            <a:ext cx="3287894" cy="140243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935566" y="1294592"/>
            <a:ext cx="2706370" cy="3383279"/>
          </a:xfrm>
          <a:prstGeom prst="rect">
            <a:avLst/>
          </a:prstGeom>
          <a:solidFill>
            <a:srgbClr val="D5DCE4"/>
          </a:solidFill>
          <a:ln w="28955">
            <a:solidFill>
              <a:srgbClr val="0000FF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80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</a:pPr>
            <a:r>
              <a:rPr sz="1600" dirty="0">
                <a:latin typeface="微軟正黑體"/>
                <a:cs typeface="微軟正黑體"/>
              </a:rPr>
              <a:t>需完成項目：</a:t>
            </a:r>
            <a:endParaRPr sz="1600">
              <a:latin typeface="微軟正黑體"/>
              <a:cs typeface="微軟正黑體"/>
            </a:endParaRPr>
          </a:p>
          <a:p>
            <a:pPr marL="262255" indent="-172720">
              <a:lnSpc>
                <a:spcPts val="1910"/>
              </a:lnSpc>
              <a:spcBef>
                <a:spcPts val="1175"/>
              </a:spcBef>
              <a:buSzPct val="87500"/>
              <a:buAutoNum type="alphaUcPeriod"/>
              <a:tabLst>
                <a:tab pos="262890" algn="l"/>
              </a:tabLst>
            </a:pPr>
            <a:r>
              <a:rPr sz="1600" spc="-5" dirty="0">
                <a:latin typeface="微軟正黑體"/>
                <a:cs typeface="微軟正黑體"/>
              </a:rPr>
              <a:t>提出已授權專利合約</a:t>
            </a:r>
            <a:endParaRPr sz="1600">
              <a:latin typeface="微軟正黑體"/>
              <a:cs typeface="微軟正黑體"/>
            </a:endParaRPr>
          </a:p>
          <a:p>
            <a:pPr marL="249554" indent="-160020">
              <a:lnSpc>
                <a:spcPts val="1910"/>
              </a:lnSpc>
              <a:buSzPct val="87500"/>
              <a:buAutoNum type="alphaUcPeriod"/>
              <a:tabLst>
                <a:tab pos="250190" algn="l"/>
              </a:tabLst>
            </a:pPr>
            <a:r>
              <a:rPr sz="1600" dirty="0">
                <a:latin typeface="微軟正黑體"/>
                <a:cs typeface="微軟正黑體"/>
              </a:rPr>
              <a:t>提供既有專利的共有合約</a:t>
            </a:r>
            <a:endParaRPr sz="1600">
              <a:latin typeface="微軟正黑體"/>
              <a:cs typeface="微軟正黑體"/>
            </a:endParaRPr>
          </a:p>
          <a:p>
            <a:pPr marL="90170" marR="188595">
              <a:lnSpc>
                <a:spcPts val="1900"/>
              </a:lnSpc>
              <a:spcBef>
                <a:spcPts val="180"/>
              </a:spcBef>
              <a:buSzPct val="93750"/>
              <a:buAutoNum type="alphaUcPeriod"/>
              <a:tabLst>
                <a:tab pos="274955" algn="l"/>
              </a:tabLst>
            </a:pPr>
            <a:r>
              <a:rPr sz="1600" dirty="0">
                <a:latin typeface="微軟正黑體"/>
                <a:cs typeface="微軟正黑體"/>
              </a:rPr>
              <a:t>取得全權由執行單位處理 智財之合約</a:t>
            </a:r>
            <a:r>
              <a:rPr sz="1600" b="1" spc="-5" dirty="0">
                <a:latin typeface="微軟正黑體"/>
                <a:cs typeface="微軟正黑體"/>
              </a:rPr>
              <a:t>(</a:t>
            </a:r>
            <a:r>
              <a:rPr sz="1600" b="1" dirty="0">
                <a:latin typeface="微軟正黑體"/>
                <a:cs typeface="微軟正黑體"/>
              </a:rPr>
              <a:t>須包含各方技 術股分配比例)</a:t>
            </a:r>
            <a:endParaRPr sz="1600">
              <a:latin typeface="微軟正黑體"/>
              <a:cs typeface="微軟正黑體"/>
            </a:endParaRPr>
          </a:p>
          <a:p>
            <a:pPr marL="276225" indent="-186690">
              <a:lnSpc>
                <a:spcPts val="1814"/>
              </a:lnSpc>
              <a:buSzPct val="87500"/>
              <a:buAutoNum type="alphaUcPeriod"/>
              <a:tabLst>
                <a:tab pos="276860" algn="l"/>
              </a:tabLst>
            </a:pPr>
            <a:r>
              <a:rPr sz="1600" dirty="0">
                <a:latin typeface="微軟正黑體"/>
                <a:cs typeface="微軟正黑體"/>
              </a:rPr>
              <a:t>簽訂</a:t>
            </a:r>
            <a:r>
              <a:rPr sz="1600" spc="-65" dirty="0">
                <a:latin typeface="微軟正黑體"/>
                <a:cs typeface="微軟正黑體"/>
              </a:rPr>
              <a:t> </a:t>
            </a:r>
            <a:r>
              <a:rPr sz="1600" spc="-5" dirty="0">
                <a:latin typeface="微軟正黑體"/>
                <a:cs typeface="微軟正黑體"/>
              </a:rPr>
              <a:t>co-founder</a:t>
            </a:r>
            <a:endParaRPr sz="1600">
              <a:latin typeface="微軟正黑體"/>
              <a:cs typeface="微軟正黑體"/>
            </a:endParaRPr>
          </a:p>
          <a:p>
            <a:pPr marL="271145">
              <a:lnSpc>
                <a:spcPts val="1910"/>
              </a:lnSpc>
            </a:pPr>
            <a:r>
              <a:rPr sz="1600" spc="-10" dirty="0">
                <a:latin typeface="微軟正黑體"/>
                <a:cs typeface="微軟正黑體"/>
              </a:rPr>
              <a:t>agreement(</a:t>
            </a:r>
            <a:r>
              <a:rPr sz="1600" dirty="0">
                <a:latin typeface="微軟正黑體"/>
                <a:cs typeface="微軟正黑體"/>
              </a:rPr>
              <a:t>計畫主持人</a:t>
            </a:r>
            <a:r>
              <a:rPr sz="1600" dirty="0">
                <a:latin typeface="新細明體"/>
                <a:cs typeface="新細明體"/>
              </a:rPr>
              <a:t>亦</a:t>
            </a:r>
            <a:endParaRPr sz="1600">
              <a:latin typeface="新細明體"/>
              <a:cs typeface="新細明體"/>
            </a:endParaRPr>
          </a:p>
          <a:p>
            <a:pPr marL="231140" marR="467995" indent="40005">
              <a:lnSpc>
                <a:spcPts val="1900"/>
              </a:lnSpc>
              <a:spcBef>
                <a:spcPts val="175"/>
              </a:spcBef>
            </a:pPr>
            <a:r>
              <a:rPr sz="1600" dirty="0">
                <a:latin typeface="微軟正黑體"/>
                <a:cs typeface="微軟正黑體"/>
              </a:rPr>
              <a:t>須與co</a:t>
            </a:r>
            <a:r>
              <a:rPr sz="1600" spc="-5" dirty="0">
                <a:latin typeface="微軟正黑體"/>
                <a:cs typeface="微軟正黑體"/>
              </a:rPr>
              <a:t>-</a:t>
            </a:r>
            <a:r>
              <a:rPr sz="1600" dirty="0">
                <a:latin typeface="微軟正黑體"/>
                <a:cs typeface="微軟正黑體"/>
              </a:rPr>
              <a:t>foun</a:t>
            </a:r>
            <a:r>
              <a:rPr sz="1600" spc="-5" dirty="0">
                <a:latin typeface="微軟正黑體"/>
                <a:cs typeface="微軟正黑體"/>
              </a:rPr>
              <a:t>de</a:t>
            </a:r>
            <a:r>
              <a:rPr sz="1600" spc="5" dirty="0">
                <a:latin typeface="微軟正黑體"/>
                <a:cs typeface="微軟正黑體"/>
              </a:rPr>
              <a:t>r</a:t>
            </a:r>
            <a:r>
              <a:rPr sz="1600" dirty="0">
                <a:latin typeface="微軟正黑體"/>
                <a:cs typeface="微軟正黑體"/>
              </a:rPr>
              <a:t>簽訂)  </a:t>
            </a:r>
            <a:r>
              <a:rPr sz="1600" spc="-10" dirty="0">
                <a:solidFill>
                  <a:srgbClr val="FF0000"/>
                </a:solidFill>
                <a:latin typeface="微軟正黑體"/>
                <a:cs typeface="微軟正黑體"/>
              </a:rPr>
              <a:t>(</a:t>
            </a:r>
            <a:r>
              <a:rPr sz="1600" dirty="0">
                <a:solidFill>
                  <a:srgbClr val="FF0000"/>
                </a:solidFill>
                <a:latin typeface="微軟正黑體"/>
                <a:cs typeface="微軟正黑體"/>
              </a:rPr>
              <a:t>非團隊成員除外)</a:t>
            </a:r>
            <a:endParaRPr sz="1600">
              <a:latin typeface="微軟正黑體"/>
              <a:cs typeface="微軟正黑體"/>
            </a:endParaRPr>
          </a:p>
          <a:p>
            <a:pPr marL="300355" indent="-210185">
              <a:lnSpc>
                <a:spcPts val="1820"/>
              </a:lnSpc>
              <a:buAutoNum type="alphaUcPeriod" startAt="5"/>
              <a:tabLst>
                <a:tab pos="300355" algn="l"/>
              </a:tabLst>
            </a:pPr>
            <a:r>
              <a:rPr sz="1600" dirty="0">
                <a:latin typeface="微軟正黑體"/>
                <a:cs typeface="微軟正黑體"/>
              </a:rPr>
              <a:t>取得核心智財終止對外</a:t>
            </a:r>
            <a:endParaRPr sz="1600">
              <a:latin typeface="微軟正黑體"/>
              <a:cs typeface="微軟正黑體"/>
            </a:endParaRPr>
          </a:p>
          <a:p>
            <a:pPr marL="90170">
              <a:lnSpc>
                <a:spcPts val="1910"/>
              </a:lnSpc>
            </a:pPr>
            <a:r>
              <a:rPr sz="1600" dirty="0">
                <a:latin typeface="微軟正黑體"/>
                <a:cs typeface="微軟正黑體"/>
              </a:rPr>
              <a:t>授權之合約</a:t>
            </a:r>
            <a:endParaRPr sz="1600">
              <a:latin typeface="微軟正黑體"/>
              <a:cs typeface="微軟正黑體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9760" y="6243129"/>
            <a:ext cx="7314076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微軟正黑體"/>
                <a:cs typeface="微軟正黑體"/>
              </a:rPr>
              <a:t>※</a:t>
            </a:r>
            <a:r>
              <a:rPr sz="1800" b="1" spc="10" dirty="0" err="1">
                <a:solidFill>
                  <a:srgbClr val="C00000"/>
                </a:solidFill>
                <a:latin typeface="微軟正黑體"/>
                <a:cs typeface="微軟正黑體"/>
              </a:rPr>
              <a:t>補</a:t>
            </a:r>
            <a:r>
              <a:rPr sz="1800" b="1" spc="5" dirty="0" err="1">
                <a:solidFill>
                  <a:srgbClr val="C00000"/>
                </a:solidFill>
                <a:latin typeface="微軟正黑體"/>
                <a:cs typeface="微軟正黑體"/>
              </a:rPr>
              <a:t>助</a:t>
            </a:r>
            <a:r>
              <a:rPr sz="1800" b="1" dirty="0" err="1">
                <a:solidFill>
                  <a:srgbClr val="C00000"/>
                </a:solidFill>
                <a:latin typeface="微軟正黑體"/>
                <a:cs typeface="微軟正黑體"/>
              </a:rPr>
              <a:t>進行</a:t>
            </a:r>
            <a:r>
              <a:rPr sz="1800" b="1" spc="5" dirty="0" err="1">
                <a:solidFill>
                  <a:srgbClr val="C00000"/>
                </a:solidFill>
                <a:latin typeface="微軟正黑體"/>
                <a:cs typeface="微軟正黑體"/>
              </a:rPr>
              <a:t>創</a:t>
            </a:r>
            <a:r>
              <a:rPr sz="1800" b="1" dirty="0" err="1">
                <a:solidFill>
                  <a:srgbClr val="C00000"/>
                </a:solidFill>
                <a:latin typeface="微軟正黑體"/>
                <a:cs typeface="微軟正黑體"/>
              </a:rPr>
              <a:t>業之</a:t>
            </a:r>
            <a:r>
              <a:rPr sz="1800" b="1" spc="5" dirty="0" err="1">
                <a:solidFill>
                  <a:srgbClr val="C00000"/>
                </a:solidFill>
                <a:latin typeface="微軟正黑體"/>
                <a:cs typeface="微軟正黑體"/>
              </a:rPr>
              <a:t>技</a:t>
            </a:r>
            <a:r>
              <a:rPr sz="1800" b="1" dirty="0" err="1">
                <a:solidFill>
                  <a:srgbClr val="C00000"/>
                </a:solidFill>
                <a:latin typeface="微軟正黑體"/>
                <a:cs typeface="微軟正黑體"/>
              </a:rPr>
              <a:t>術內</a:t>
            </a:r>
            <a:r>
              <a:rPr sz="1800" b="1" spc="5" dirty="0" err="1">
                <a:solidFill>
                  <a:srgbClr val="C00000"/>
                </a:solidFill>
                <a:latin typeface="微軟正黑體"/>
                <a:cs typeface="微軟正黑體"/>
              </a:rPr>
              <a:t>容</a:t>
            </a:r>
            <a:r>
              <a:rPr sz="1800" b="1" dirty="0" err="1">
                <a:solidFill>
                  <a:srgbClr val="C00000"/>
                </a:solidFill>
                <a:latin typeface="微軟正黑體"/>
                <a:cs typeface="微軟正黑體"/>
              </a:rPr>
              <a:t>，需</a:t>
            </a:r>
            <a:r>
              <a:rPr sz="1800" b="1" spc="5" dirty="0" err="1">
                <a:solidFill>
                  <a:srgbClr val="C00000"/>
                </a:solidFill>
                <a:latin typeface="微軟正黑體"/>
                <a:cs typeface="微軟正黑體"/>
              </a:rPr>
              <a:t>為</a:t>
            </a:r>
            <a:r>
              <a:rPr lang="zh-TW" altLang="en-US" b="1" dirty="0">
                <a:solidFill>
                  <a:srgbClr val="C00000"/>
                </a:solidFill>
                <a:latin typeface="微軟正黑體"/>
              </a:rPr>
              <a:t>政府</a:t>
            </a:r>
            <a:r>
              <a:rPr b="1" dirty="0" err="1">
                <a:solidFill>
                  <a:srgbClr val="C00000"/>
                </a:solidFill>
                <a:latin typeface="微軟正黑體"/>
              </a:rPr>
              <a:t>補助計畫產出之研發成果</a:t>
            </a:r>
            <a:r>
              <a:rPr lang="zh-TW" altLang="en-US" b="1" dirty="0">
                <a:solidFill>
                  <a:srgbClr val="C00000"/>
                </a:solidFill>
                <a:latin typeface="微軟正黑體"/>
              </a:rPr>
              <a:t>超過</a:t>
            </a:r>
            <a:r>
              <a:rPr lang="en-US" altLang="zh-TW" b="1" dirty="0">
                <a:solidFill>
                  <a:srgbClr val="C00000"/>
                </a:solidFill>
                <a:latin typeface="微軟正黑體"/>
              </a:rPr>
              <a:t>50%,</a:t>
            </a:r>
            <a:r>
              <a:rPr lang="zh-TW" altLang="en-US" b="1" dirty="0">
                <a:solidFill>
                  <a:srgbClr val="C00000"/>
                </a:solidFill>
                <a:latin typeface="微軟正黑體"/>
              </a:rPr>
              <a:t> </a:t>
            </a:r>
            <a:r>
              <a:rPr b="1" dirty="0" err="1">
                <a:solidFill>
                  <a:srgbClr val="C00000"/>
                </a:solidFill>
                <a:latin typeface="微軟正黑體"/>
              </a:rPr>
              <a:t>依科技基本法規定歸屬於申請機構所有者</a:t>
            </a:r>
            <a:endParaRPr b="1" dirty="0">
              <a:solidFill>
                <a:srgbClr val="C00000"/>
              </a:solidFill>
              <a:latin typeface="微軟正黑體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09600" y="138683"/>
            <a:ext cx="36772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TW" altLang="en-US" sz="3200" i="0" spc="-10" dirty="0">
                <a:latin typeface="微軟正黑體"/>
                <a:cs typeface="微軟正黑體"/>
              </a:rPr>
              <a:t>附</a:t>
            </a:r>
            <a:r>
              <a:rPr lang="en-US" altLang="zh-TW" sz="3200" i="0" spc="-10" dirty="0">
                <a:latin typeface="微軟正黑體"/>
                <a:cs typeface="微軟正黑體"/>
              </a:rPr>
              <a:t>: </a:t>
            </a:r>
            <a:r>
              <a:rPr sz="3200" i="0" spc="-10" dirty="0" err="1">
                <a:latin typeface="微軟正黑體"/>
                <a:cs typeface="微軟正黑體"/>
              </a:rPr>
              <a:t>專利樣態分析</a:t>
            </a:r>
            <a:endParaRPr sz="3200" dirty="0">
              <a:latin typeface="微軟正黑體"/>
              <a:cs typeface="微軟正黑體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4592" y="993647"/>
            <a:ext cx="1450847" cy="24688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19860" y="1011427"/>
            <a:ext cx="9398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專利所有權人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39695" y="914400"/>
            <a:ext cx="822959" cy="417575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309488" y="1020571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發明人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6448" y="2246376"/>
            <a:ext cx="932688" cy="536448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685165" y="2410459"/>
            <a:ext cx="6350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執行單位</a:t>
            </a:r>
            <a:endParaRPr sz="1200">
              <a:latin typeface="微軟正黑體"/>
              <a:cs typeface="微軟正黑體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444421" y="2103120"/>
            <a:ext cx="1741170" cy="1291590"/>
            <a:chOff x="1444421" y="2103120"/>
            <a:chExt cx="1741170" cy="1291590"/>
          </a:xfrm>
        </p:grpSpPr>
        <p:sp>
          <p:nvSpPr>
            <p:cNvPr id="13" name="object 13"/>
            <p:cNvSpPr/>
            <p:nvPr/>
          </p:nvSpPr>
          <p:spPr>
            <a:xfrm>
              <a:off x="1462059" y="2252915"/>
              <a:ext cx="485775" cy="261620"/>
            </a:xfrm>
            <a:custGeom>
              <a:avLst/>
              <a:gdLst/>
              <a:ahLst/>
              <a:cxnLst/>
              <a:rect l="l" t="t" r="r" b="b"/>
              <a:pathLst>
                <a:path w="485775" h="261619">
                  <a:moveTo>
                    <a:pt x="0" y="261108"/>
                  </a:moveTo>
                  <a:lnTo>
                    <a:pt x="242617" y="261108"/>
                  </a:lnTo>
                  <a:lnTo>
                    <a:pt x="242617" y="0"/>
                  </a:lnTo>
                  <a:lnTo>
                    <a:pt x="485234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447596" y="2514023"/>
              <a:ext cx="523240" cy="877569"/>
            </a:xfrm>
            <a:custGeom>
              <a:avLst/>
              <a:gdLst/>
              <a:ahLst/>
              <a:cxnLst/>
              <a:rect l="l" t="t" r="r" b="b"/>
              <a:pathLst>
                <a:path w="523239" h="877570">
                  <a:moveTo>
                    <a:pt x="0" y="0"/>
                  </a:moveTo>
                  <a:lnTo>
                    <a:pt x="261388" y="0"/>
                  </a:lnTo>
                  <a:lnTo>
                    <a:pt x="261388" y="877342"/>
                  </a:lnTo>
                  <a:lnTo>
                    <a:pt x="522777" y="877342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56816" y="2103120"/>
              <a:ext cx="1228344" cy="304800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2178776" y="2151379"/>
            <a:ext cx="7874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計畫主持人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17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947672" y="2834639"/>
            <a:ext cx="1228344" cy="304800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2244516" y="2882900"/>
            <a:ext cx="6350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團隊成員</a:t>
            </a:r>
            <a:endParaRPr sz="1200">
              <a:latin typeface="微軟正黑體"/>
              <a:cs typeface="微軟正黑體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978151" y="2886455"/>
            <a:ext cx="2593975" cy="658495"/>
            <a:chOff x="1978151" y="2886455"/>
            <a:chExt cx="2593975" cy="658495"/>
          </a:xfrm>
        </p:grpSpPr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78151" y="3240023"/>
              <a:ext cx="1228344" cy="3048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18559" y="2886455"/>
              <a:ext cx="853439" cy="30480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18559" y="3236975"/>
              <a:ext cx="853439" cy="304800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3902675" y="2934715"/>
            <a:ext cx="48260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無授權</a:t>
            </a:r>
            <a:endParaRPr sz="1200">
              <a:latin typeface="微軟正黑體"/>
              <a:cs typeface="微軟正黑體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</a:pPr>
            <a:r>
              <a:rPr sz="1200" dirty="0">
                <a:latin typeface="微軟正黑體"/>
                <a:cs typeface="微軟正黑體"/>
              </a:rPr>
              <a:t>已授權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584191" y="923544"/>
            <a:ext cx="1438656" cy="402336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4910016" y="929132"/>
            <a:ext cx="787400" cy="385445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2700" marR="5080">
              <a:lnSpc>
                <a:spcPts val="1390"/>
              </a:lnSpc>
              <a:spcBef>
                <a:spcPts val="185"/>
              </a:spcBef>
            </a:pPr>
            <a:r>
              <a:rPr sz="1200" dirty="0">
                <a:latin typeface="微軟正黑體"/>
                <a:cs typeface="微軟正黑體"/>
              </a:rPr>
              <a:t>申請審查時 需完成項目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26" name="object 2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330696" y="908303"/>
            <a:ext cx="1143000" cy="417575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6509922" y="1011427"/>
            <a:ext cx="7874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需完成項目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28" name="object 2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629143" y="914400"/>
            <a:ext cx="987551" cy="417575"/>
          </a:xfrm>
          <a:prstGeom prst="rect">
            <a:avLst/>
          </a:prstGeom>
        </p:spPr>
      </p:pic>
      <p:sp>
        <p:nvSpPr>
          <p:cNvPr id="29" name="object 29"/>
          <p:cNvSpPr txBox="1"/>
          <p:nvPr/>
        </p:nvSpPr>
        <p:spPr>
          <a:xfrm>
            <a:off x="7806532" y="1020571"/>
            <a:ext cx="6350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排名序位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30" name="object 3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18559" y="1926335"/>
            <a:ext cx="853439" cy="304800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3902675" y="1974596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無授權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32" name="object 3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18559" y="2319527"/>
            <a:ext cx="853439" cy="304800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3902675" y="2367788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已授權</a:t>
            </a:r>
            <a:endParaRPr sz="1200">
              <a:latin typeface="微軟正黑體"/>
              <a:cs typeface="微軟正黑體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458884" y="2074760"/>
            <a:ext cx="2269490" cy="1325880"/>
            <a:chOff x="1458884" y="2074760"/>
            <a:chExt cx="2269490" cy="1325880"/>
          </a:xfrm>
        </p:grpSpPr>
        <p:sp>
          <p:nvSpPr>
            <p:cNvPr id="35" name="object 35"/>
            <p:cNvSpPr/>
            <p:nvPr/>
          </p:nvSpPr>
          <p:spPr>
            <a:xfrm>
              <a:off x="1462059" y="2514024"/>
              <a:ext cx="494030" cy="472440"/>
            </a:xfrm>
            <a:custGeom>
              <a:avLst/>
              <a:gdLst/>
              <a:ahLst/>
              <a:cxnLst/>
              <a:rect l="l" t="t" r="r" b="b"/>
              <a:pathLst>
                <a:path w="494030" h="472439">
                  <a:moveTo>
                    <a:pt x="0" y="0"/>
                  </a:moveTo>
                  <a:lnTo>
                    <a:pt x="246707" y="0"/>
                  </a:lnTo>
                  <a:lnTo>
                    <a:pt x="246707" y="472058"/>
                  </a:lnTo>
                  <a:lnTo>
                    <a:pt x="493414" y="472058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179018" y="2038007"/>
              <a:ext cx="546100" cy="217804"/>
            </a:xfrm>
            <a:custGeom>
              <a:avLst/>
              <a:gdLst/>
              <a:ahLst/>
              <a:cxnLst/>
              <a:rect l="l" t="t" r="r" b="b"/>
              <a:pathLst>
                <a:path w="546100" h="217805">
                  <a:moveTo>
                    <a:pt x="0" y="217284"/>
                  </a:moveTo>
                  <a:lnTo>
                    <a:pt x="272943" y="217284"/>
                  </a:lnTo>
                  <a:lnTo>
                    <a:pt x="272943" y="39928"/>
                  </a:lnTo>
                  <a:lnTo>
                    <a:pt x="545887" y="39928"/>
                  </a:lnTo>
                </a:path>
                <a:path w="546100" h="217805">
                  <a:moveTo>
                    <a:pt x="0" y="217284"/>
                  </a:moveTo>
                  <a:lnTo>
                    <a:pt x="272943" y="217284"/>
                  </a:lnTo>
                  <a:lnTo>
                    <a:pt x="272943" y="0"/>
                  </a:lnTo>
                  <a:lnTo>
                    <a:pt x="545887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168557" y="2986082"/>
              <a:ext cx="427990" cy="210185"/>
            </a:xfrm>
            <a:custGeom>
              <a:avLst/>
              <a:gdLst/>
              <a:ahLst/>
              <a:cxnLst/>
              <a:rect l="l" t="t" r="r" b="b"/>
              <a:pathLst>
                <a:path w="427989" h="210185">
                  <a:moveTo>
                    <a:pt x="0" y="0"/>
                  </a:moveTo>
                  <a:lnTo>
                    <a:pt x="183111" y="0"/>
                  </a:lnTo>
                  <a:lnTo>
                    <a:pt x="183111" y="209983"/>
                  </a:lnTo>
                  <a:lnTo>
                    <a:pt x="427841" y="209983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197921" y="3196065"/>
              <a:ext cx="398780" cy="195580"/>
            </a:xfrm>
            <a:custGeom>
              <a:avLst/>
              <a:gdLst/>
              <a:ahLst/>
              <a:cxnLst/>
              <a:rect l="l" t="t" r="r" b="b"/>
              <a:pathLst>
                <a:path w="398779" h="195579">
                  <a:moveTo>
                    <a:pt x="0" y="195301"/>
                  </a:moveTo>
                  <a:lnTo>
                    <a:pt x="158160" y="195301"/>
                  </a:lnTo>
                  <a:lnTo>
                    <a:pt x="158160" y="0"/>
                  </a:lnTo>
                  <a:lnTo>
                    <a:pt x="398478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3596398" y="2994921"/>
              <a:ext cx="93980" cy="402590"/>
            </a:xfrm>
            <a:custGeom>
              <a:avLst/>
              <a:gdLst/>
              <a:ahLst/>
              <a:cxnLst/>
              <a:rect l="l" t="t" r="r" b="b"/>
              <a:pathLst>
                <a:path w="93979" h="402589">
                  <a:moveTo>
                    <a:pt x="93864" y="402286"/>
                  </a:moveTo>
                  <a:lnTo>
                    <a:pt x="57327" y="401671"/>
                  </a:lnTo>
                  <a:lnTo>
                    <a:pt x="27492" y="399995"/>
                  </a:lnTo>
                  <a:lnTo>
                    <a:pt x="7376" y="397508"/>
                  </a:lnTo>
                  <a:lnTo>
                    <a:pt x="0" y="394464"/>
                  </a:lnTo>
                  <a:lnTo>
                    <a:pt x="0" y="7821"/>
                  </a:lnTo>
                  <a:lnTo>
                    <a:pt x="7376" y="4777"/>
                  </a:lnTo>
                  <a:lnTo>
                    <a:pt x="27492" y="2290"/>
                  </a:lnTo>
                  <a:lnTo>
                    <a:pt x="57327" y="614"/>
                  </a:lnTo>
                  <a:lnTo>
                    <a:pt x="93864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0" name="object 4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718559" y="1411224"/>
            <a:ext cx="853439" cy="292608"/>
          </a:xfrm>
          <a:prstGeom prst="rect">
            <a:avLst/>
          </a:prstGeom>
        </p:spPr>
      </p:pic>
      <p:sp>
        <p:nvSpPr>
          <p:cNvPr id="41" name="object 41"/>
          <p:cNvSpPr txBox="1"/>
          <p:nvPr/>
        </p:nvSpPr>
        <p:spPr>
          <a:xfrm>
            <a:off x="3902676" y="1453388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無專利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42" name="object 4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87095" y="5355335"/>
            <a:ext cx="1353311" cy="426719"/>
          </a:xfrm>
          <a:prstGeom prst="rect">
            <a:avLst/>
          </a:prstGeom>
        </p:spPr>
      </p:pic>
      <p:sp>
        <p:nvSpPr>
          <p:cNvPr id="43" name="object 43"/>
          <p:cNvSpPr txBox="1"/>
          <p:nvPr/>
        </p:nvSpPr>
        <p:spPr>
          <a:xfrm>
            <a:off x="593770" y="5464555"/>
            <a:ext cx="9398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運用</a:t>
            </a:r>
            <a:r>
              <a:rPr sz="1200" b="1" dirty="0">
                <a:solidFill>
                  <a:srgbClr val="0000FF"/>
                </a:solidFill>
                <a:latin typeface="微軟正黑體"/>
                <a:cs typeface="微軟正黑體"/>
              </a:rPr>
              <a:t>其他單位</a:t>
            </a:r>
            <a:endParaRPr sz="1200">
              <a:latin typeface="微軟正黑體"/>
              <a:cs typeface="微軟正黑體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1730481" y="5151120"/>
            <a:ext cx="2860040" cy="543560"/>
            <a:chOff x="1730481" y="5151120"/>
            <a:chExt cx="2860040" cy="543560"/>
          </a:xfrm>
        </p:grpSpPr>
        <p:sp>
          <p:nvSpPr>
            <p:cNvPr id="45" name="object 45"/>
            <p:cNvSpPr/>
            <p:nvPr/>
          </p:nvSpPr>
          <p:spPr>
            <a:xfrm>
              <a:off x="2197514" y="5336508"/>
              <a:ext cx="1546860" cy="234315"/>
            </a:xfrm>
            <a:custGeom>
              <a:avLst/>
              <a:gdLst/>
              <a:ahLst/>
              <a:cxnLst/>
              <a:rect l="l" t="t" r="r" b="b"/>
              <a:pathLst>
                <a:path w="1546860" h="234314">
                  <a:moveTo>
                    <a:pt x="0" y="234039"/>
                  </a:moveTo>
                  <a:lnTo>
                    <a:pt x="744236" y="234039"/>
                  </a:lnTo>
                  <a:lnTo>
                    <a:pt x="744236" y="0"/>
                  </a:lnTo>
                  <a:lnTo>
                    <a:pt x="1546303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733656" y="5568904"/>
              <a:ext cx="2019935" cy="122555"/>
            </a:xfrm>
            <a:custGeom>
              <a:avLst/>
              <a:gdLst/>
              <a:ahLst/>
              <a:cxnLst/>
              <a:rect l="l" t="t" r="r" b="b"/>
              <a:pathLst>
                <a:path w="2019935" h="122554">
                  <a:moveTo>
                    <a:pt x="0" y="0"/>
                  </a:moveTo>
                  <a:lnTo>
                    <a:pt x="1211844" y="0"/>
                  </a:lnTo>
                  <a:lnTo>
                    <a:pt x="1211844" y="122146"/>
                  </a:lnTo>
                  <a:lnTo>
                    <a:pt x="2019641" y="122146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36848" y="5151120"/>
              <a:ext cx="853439" cy="304800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3921585" y="5199379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無授權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49" name="object 4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745991" y="5538215"/>
            <a:ext cx="853439" cy="304800"/>
          </a:xfrm>
          <a:prstGeom prst="rect">
            <a:avLst/>
          </a:prstGeom>
        </p:spPr>
      </p:pic>
      <p:sp>
        <p:nvSpPr>
          <p:cNvPr id="50" name="object 50"/>
          <p:cNvSpPr txBox="1"/>
          <p:nvPr/>
        </p:nvSpPr>
        <p:spPr>
          <a:xfrm>
            <a:off x="3931067" y="5586476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已授權</a:t>
            </a:r>
            <a:endParaRPr sz="1200">
              <a:latin typeface="微軟正黑體"/>
              <a:cs typeface="微軟正黑體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11446" y="5879591"/>
            <a:ext cx="193103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微軟正黑體"/>
                <a:cs typeface="微軟正黑體"/>
              </a:rPr>
              <a:t>(</a:t>
            </a:r>
            <a:r>
              <a:rPr sz="1100" dirty="0">
                <a:latin typeface="微軟正黑體"/>
                <a:cs typeface="微軟正黑體"/>
              </a:rPr>
              <a:t>含研究法人、他校、私人機構)</a:t>
            </a:r>
            <a:endParaRPr sz="1100">
              <a:latin typeface="微軟正黑體"/>
              <a:cs typeface="微軟正黑體"/>
            </a:endParaRPr>
          </a:p>
        </p:txBody>
      </p:sp>
      <p:pic>
        <p:nvPicPr>
          <p:cNvPr id="52" name="object 5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978151" y="3605784"/>
            <a:ext cx="1228344" cy="304800"/>
          </a:xfrm>
          <a:prstGeom prst="rect">
            <a:avLst/>
          </a:prstGeom>
        </p:spPr>
      </p:pic>
      <p:grpSp>
        <p:nvGrpSpPr>
          <p:cNvPr id="53" name="object 53"/>
          <p:cNvGrpSpPr/>
          <p:nvPr/>
        </p:nvGrpSpPr>
        <p:grpSpPr>
          <a:xfrm>
            <a:off x="1473634" y="3755627"/>
            <a:ext cx="1791335" cy="1493520"/>
            <a:chOff x="1473634" y="3755627"/>
            <a:chExt cx="1791335" cy="1493520"/>
          </a:xfrm>
        </p:grpSpPr>
        <p:sp>
          <p:nvSpPr>
            <p:cNvPr id="54" name="object 54"/>
            <p:cNvSpPr/>
            <p:nvPr/>
          </p:nvSpPr>
          <p:spPr>
            <a:xfrm>
              <a:off x="1722639" y="3758802"/>
              <a:ext cx="263525" cy="514984"/>
            </a:xfrm>
            <a:custGeom>
              <a:avLst/>
              <a:gdLst/>
              <a:ahLst/>
              <a:cxnLst/>
              <a:rect l="l" t="t" r="r" b="b"/>
              <a:pathLst>
                <a:path w="263525" h="514985">
                  <a:moveTo>
                    <a:pt x="0" y="514905"/>
                  </a:moveTo>
                  <a:lnTo>
                    <a:pt x="0" y="0"/>
                  </a:lnTo>
                  <a:lnTo>
                    <a:pt x="262947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722635" y="3904129"/>
              <a:ext cx="320040" cy="1104265"/>
            </a:xfrm>
            <a:custGeom>
              <a:avLst/>
              <a:gdLst/>
              <a:ahLst/>
              <a:cxnLst/>
              <a:rect l="l" t="t" r="r" b="b"/>
              <a:pathLst>
                <a:path w="320039" h="1104264">
                  <a:moveTo>
                    <a:pt x="0" y="0"/>
                  </a:moveTo>
                  <a:lnTo>
                    <a:pt x="0" y="1103832"/>
                  </a:lnTo>
                  <a:lnTo>
                    <a:pt x="319798" y="1103832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476809" y="4277368"/>
              <a:ext cx="594360" cy="1905"/>
            </a:xfrm>
            <a:custGeom>
              <a:avLst/>
              <a:gdLst/>
              <a:ahLst/>
              <a:cxnLst/>
              <a:rect l="l" t="t" r="r" b="b"/>
              <a:pathLst>
                <a:path w="594360" h="1904">
                  <a:moveTo>
                    <a:pt x="0" y="0"/>
                  </a:moveTo>
                  <a:lnTo>
                    <a:pt x="296881" y="0"/>
                  </a:lnTo>
                  <a:lnTo>
                    <a:pt x="296881" y="1551"/>
                  </a:lnTo>
                  <a:lnTo>
                    <a:pt x="593761" y="1551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36064" y="4767071"/>
              <a:ext cx="1228343" cy="481583"/>
            </a:xfrm>
            <a:prstGeom prst="rect">
              <a:avLst/>
            </a:prstGeom>
          </p:spPr>
        </p:pic>
      </p:grpSp>
      <p:sp>
        <p:nvSpPr>
          <p:cNvPr id="58" name="object 58"/>
          <p:cNvSpPr txBox="1"/>
          <p:nvPr/>
        </p:nvSpPr>
        <p:spPr>
          <a:xfrm>
            <a:off x="2197679" y="3288284"/>
            <a:ext cx="7886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非團隊成員</a:t>
            </a:r>
            <a:endParaRPr sz="1200">
              <a:latin typeface="微軟正黑體"/>
              <a:cs typeface="微軟正黑體"/>
            </a:endParaRPr>
          </a:p>
          <a:p>
            <a:pPr marL="13335">
              <a:lnSpc>
                <a:spcPct val="100000"/>
              </a:lnSpc>
              <a:spcBef>
                <a:spcPts val="1440"/>
              </a:spcBef>
            </a:pPr>
            <a:r>
              <a:rPr sz="1200" dirty="0">
                <a:latin typeface="微軟正黑體"/>
                <a:cs typeface="微軟正黑體"/>
              </a:rPr>
              <a:t>計畫主持人</a:t>
            </a:r>
            <a:endParaRPr sz="1200">
              <a:latin typeface="微軟正黑體"/>
              <a:cs typeface="微軟正黑體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179074" y="4812283"/>
            <a:ext cx="939800" cy="385445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65100" marR="5080" indent="-152400">
              <a:lnSpc>
                <a:spcPts val="1390"/>
              </a:lnSpc>
              <a:spcBef>
                <a:spcPts val="185"/>
              </a:spcBef>
            </a:pPr>
            <a:r>
              <a:rPr sz="1200" dirty="0">
                <a:latin typeface="微軟正黑體"/>
                <a:cs typeface="微軟正黑體"/>
              </a:rPr>
              <a:t>非執行機構之 團隊成員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60" name="object 6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55447" y="4008120"/>
            <a:ext cx="1328928" cy="539495"/>
          </a:xfrm>
          <a:prstGeom prst="rect">
            <a:avLst/>
          </a:prstGeom>
        </p:spPr>
      </p:pic>
      <p:sp>
        <p:nvSpPr>
          <p:cNvPr id="61" name="object 61"/>
          <p:cNvSpPr txBox="1"/>
          <p:nvPr/>
        </p:nvSpPr>
        <p:spPr>
          <a:xfrm>
            <a:off x="274344" y="4172204"/>
            <a:ext cx="10922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與其他單位</a:t>
            </a:r>
            <a:r>
              <a:rPr sz="1200" b="1" dirty="0">
                <a:solidFill>
                  <a:srgbClr val="0000FF"/>
                </a:solidFill>
                <a:latin typeface="微軟正黑體"/>
                <a:cs typeface="微軟正黑體"/>
              </a:rPr>
              <a:t>共有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62" name="object 6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978151" y="4038600"/>
            <a:ext cx="1228344" cy="481583"/>
          </a:xfrm>
          <a:prstGeom prst="rect">
            <a:avLst/>
          </a:prstGeom>
        </p:spPr>
      </p:pic>
      <p:grpSp>
        <p:nvGrpSpPr>
          <p:cNvPr id="63" name="object 63"/>
          <p:cNvGrpSpPr/>
          <p:nvPr/>
        </p:nvGrpSpPr>
        <p:grpSpPr>
          <a:xfrm>
            <a:off x="3478605" y="3971544"/>
            <a:ext cx="1127125" cy="304800"/>
            <a:chOff x="3478605" y="3971544"/>
            <a:chExt cx="1127125" cy="304800"/>
          </a:xfrm>
        </p:grpSpPr>
        <p:sp>
          <p:nvSpPr>
            <p:cNvPr id="64" name="object 64"/>
            <p:cNvSpPr/>
            <p:nvPr/>
          </p:nvSpPr>
          <p:spPr>
            <a:xfrm>
              <a:off x="3481780" y="4096351"/>
              <a:ext cx="260985" cy="174625"/>
            </a:xfrm>
            <a:custGeom>
              <a:avLst/>
              <a:gdLst/>
              <a:ahLst/>
              <a:cxnLst/>
              <a:rect l="l" t="t" r="r" b="b"/>
              <a:pathLst>
                <a:path w="260985" h="174625">
                  <a:moveTo>
                    <a:pt x="0" y="174350"/>
                  </a:moveTo>
                  <a:lnTo>
                    <a:pt x="130263" y="174350"/>
                  </a:lnTo>
                  <a:lnTo>
                    <a:pt x="130263" y="0"/>
                  </a:lnTo>
                  <a:lnTo>
                    <a:pt x="260526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52088" y="3971544"/>
              <a:ext cx="853439" cy="304800"/>
            </a:xfrm>
            <a:prstGeom prst="rect">
              <a:avLst/>
            </a:prstGeom>
          </p:spPr>
        </p:pic>
      </p:grpSp>
      <p:sp>
        <p:nvSpPr>
          <p:cNvPr id="66" name="object 66"/>
          <p:cNvSpPr txBox="1"/>
          <p:nvPr/>
        </p:nvSpPr>
        <p:spPr>
          <a:xfrm>
            <a:off x="2198425" y="4083811"/>
            <a:ext cx="787400" cy="385445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88900" marR="5080" indent="-76200">
              <a:lnSpc>
                <a:spcPts val="1390"/>
              </a:lnSpc>
              <a:spcBef>
                <a:spcPts val="185"/>
              </a:spcBef>
            </a:pPr>
            <a:r>
              <a:rPr sz="1200" dirty="0">
                <a:latin typeface="微軟正黑體"/>
                <a:cs typeface="微軟正黑體"/>
              </a:rPr>
              <a:t>執行機構之 團隊成員</a:t>
            </a:r>
            <a:endParaRPr sz="1200">
              <a:latin typeface="微軟正黑體"/>
              <a:cs typeface="微軟正黑體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936787" y="4019804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無授權</a:t>
            </a:r>
            <a:endParaRPr sz="1200">
              <a:latin typeface="微軟正黑體"/>
              <a:cs typeface="微軟正黑體"/>
            </a:endParaRPr>
          </a:p>
        </p:txBody>
      </p:sp>
      <p:pic>
        <p:nvPicPr>
          <p:cNvPr id="68" name="object 6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752088" y="4364735"/>
            <a:ext cx="853439" cy="304800"/>
          </a:xfrm>
          <a:prstGeom prst="rect">
            <a:avLst/>
          </a:prstGeom>
        </p:spPr>
      </p:pic>
      <p:sp>
        <p:nvSpPr>
          <p:cNvPr id="69" name="object 69"/>
          <p:cNvSpPr txBox="1"/>
          <p:nvPr/>
        </p:nvSpPr>
        <p:spPr>
          <a:xfrm>
            <a:off x="3936787" y="4412995"/>
            <a:ext cx="482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微軟正黑體"/>
                <a:cs typeface="微軟正黑體"/>
              </a:rPr>
              <a:t>已授權</a:t>
            </a:r>
            <a:endParaRPr sz="1200">
              <a:latin typeface="微軟正黑體"/>
              <a:cs typeface="微軟正黑體"/>
            </a:endParaRPr>
          </a:p>
        </p:txBody>
      </p:sp>
      <p:grpSp>
        <p:nvGrpSpPr>
          <p:cNvPr id="70" name="object 70"/>
          <p:cNvGrpSpPr/>
          <p:nvPr/>
        </p:nvGrpSpPr>
        <p:grpSpPr>
          <a:xfrm>
            <a:off x="3174825" y="3756013"/>
            <a:ext cx="570865" cy="1255395"/>
            <a:chOff x="3174825" y="3756013"/>
            <a:chExt cx="570865" cy="1255395"/>
          </a:xfrm>
        </p:grpSpPr>
        <p:sp>
          <p:nvSpPr>
            <p:cNvPr id="71" name="object 71"/>
            <p:cNvSpPr/>
            <p:nvPr/>
          </p:nvSpPr>
          <p:spPr>
            <a:xfrm>
              <a:off x="3198668" y="4278918"/>
              <a:ext cx="544195" cy="212090"/>
            </a:xfrm>
            <a:custGeom>
              <a:avLst/>
              <a:gdLst/>
              <a:ahLst/>
              <a:cxnLst/>
              <a:rect l="l" t="t" r="r" b="b"/>
              <a:pathLst>
                <a:path w="544195" h="212089">
                  <a:moveTo>
                    <a:pt x="0" y="0"/>
                  </a:moveTo>
                  <a:lnTo>
                    <a:pt x="409228" y="0"/>
                  </a:lnTo>
                  <a:lnTo>
                    <a:pt x="409228" y="212073"/>
                  </a:lnTo>
                  <a:lnTo>
                    <a:pt x="543637" y="212073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3198667" y="4278918"/>
              <a:ext cx="158115" cy="729615"/>
            </a:xfrm>
            <a:custGeom>
              <a:avLst/>
              <a:gdLst/>
              <a:ahLst/>
              <a:cxnLst/>
              <a:rect l="l" t="t" r="r" b="b"/>
              <a:pathLst>
                <a:path w="158114" h="729614">
                  <a:moveTo>
                    <a:pt x="56849" y="729043"/>
                  </a:moveTo>
                  <a:lnTo>
                    <a:pt x="157858" y="729043"/>
                  </a:lnTo>
                  <a:lnTo>
                    <a:pt x="157858" y="0"/>
                  </a:lnTo>
                  <a:lnTo>
                    <a:pt x="0" y="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3178000" y="3759188"/>
              <a:ext cx="176530" cy="520065"/>
            </a:xfrm>
            <a:custGeom>
              <a:avLst/>
              <a:gdLst/>
              <a:ahLst/>
              <a:cxnLst/>
              <a:rect l="l" t="t" r="r" b="b"/>
              <a:pathLst>
                <a:path w="176529" h="520064">
                  <a:moveTo>
                    <a:pt x="0" y="0"/>
                  </a:moveTo>
                  <a:lnTo>
                    <a:pt x="0" y="29681"/>
                  </a:lnTo>
                  <a:lnTo>
                    <a:pt x="176155" y="29681"/>
                  </a:lnTo>
                  <a:lnTo>
                    <a:pt x="176155" y="519730"/>
                  </a:lnTo>
                  <a:lnTo>
                    <a:pt x="20667" y="519730"/>
                  </a:lnTo>
                </a:path>
              </a:pathLst>
            </a:custGeom>
            <a:ln w="635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object 74"/>
          <p:cNvSpPr txBox="1"/>
          <p:nvPr/>
        </p:nvSpPr>
        <p:spPr>
          <a:xfrm>
            <a:off x="-10800" y="4703064"/>
            <a:ext cx="193103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微軟正黑體"/>
                <a:cs typeface="微軟正黑體"/>
              </a:rPr>
              <a:t>(</a:t>
            </a:r>
            <a:r>
              <a:rPr sz="1100" dirty="0">
                <a:latin typeface="微軟正黑體"/>
                <a:cs typeface="微軟正黑體"/>
              </a:rPr>
              <a:t>含研究法人、他校、私人機構)</a:t>
            </a:r>
            <a:endParaRPr sz="1100">
              <a:latin typeface="微軟正黑體"/>
              <a:cs typeface="微軟正黑體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1634344" y="6375908"/>
            <a:ext cx="2889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898989"/>
                </a:solidFill>
                <a:latin typeface="微軟正黑體"/>
                <a:cs typeface="微軟正黑體"/>
              </a:rPr>
              <a:t>24</a:t>
            </a:r>
            <a:endParaRPr sz="1800">
              <a:latin typeface="微軟正黑體"/>
              <a:cs typeface="微軟正黑體"/>
            </a:endParaRPr>
          </a:p>
        </p:txBody>
      </p:sp>
      <p:graphicFrame>
        <p:nvGraphicFramePr>
          <p:cNvPr id="76" name="object 76"/>
          <p:cNvGraphicFramePr>
            <a:graphicFrameLocks noGrp="1"/>
          </p:cNvGraphicFramePr>
          <p:nvPr/>
        </p:nvGraphicFramePr>
        <p:xfrm>
          <a:off x="4441895" y="1401795"/>
          <a:ext cx="4112260" cy="4478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35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3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37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8100">
                      <a:solidFill>
                        <a:srgbClr val="70AD47"/>
                      </a:solidFill>
                      <a:prstDash val="solid"/>
                    </a:lnR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813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2065" marB="0">
                    <a:lnL w="53975">
                      <a:solidFill>
                        <a:srgbClr val="70AD47"/>
                      </a:solidFill>
                      <a:prstDash val="solid"/>
                    </a:lnL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7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ctr">
                        <a:lnSpc>
                          <a:spcPct val="100000"/>
                        </a:lnSpc>
                        <a:spcBef>
                          <a:spcPts val="143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82245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8130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492">
                <a:tc>
                  <a:txBody>
                    <a:bodyPr/>
                    <a:lstStyle/>
                    <a:p>
                      <a:pPr marR="198120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60960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800" spc="5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76200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813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7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8270" algn="ctr">
                        <a:lnSpc>
                          <a:spcPct val="100000"/>
                        </a:lnSpc>
                        <a:spcBef>
                          <a:spcPts val="143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82245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8130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2446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505">
                <a:tc>
                  <a:txBody>
                    <a:bodyPr/>
                    <a:lstStyle/>
                    <a:p>
                      <a:pPr marR="25336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354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spc="5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813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41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 marL="5207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微軟正黑體"/>
                          <a:cs typeface="微軟正黑體"/>
                        </a:rPr>
                        <a:t>B</a:t>
                      </a:r>
                      <a:r>
                        <a:rPr sz="1800" spc="-65" dirty="0">
                          <a:latin typeface="微軟正黑體"/>
                          <a:cs typeface="微軟正黑體"/>
                        </a:rPr>
                        <a:t> 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3100">
                        <a:latin typeface="Times New Roman"/>
                        <a:cs typeface="Times New Roman"/>
                      </a:endParaRPr>
                    </a:p>
                    <a:p>
                      <a:pPr marR="34290" algn="ctr">
                        <a:lnSpc>
                          <a:spcPts val="201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550">
                        <a:latin typeface="Times New Roman"/>
                        <a:cs typeface="Times New Roman"/>
                      </a:endParaRPr>
                    </a:p>
                    <a:p>
                      <a:pPr marL="2413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微軟正黑體"/>
                          <a:cs typeface="微軟正黑體"/>
                        </a:rPr>
                        <a:t>2</a:t>
                      </a:r>
                      <a:endParaRPr sz="1800">
                        <a:latin typeface="微軟正黑體"/>
                        <a:cs typeface="微軟正黑體"/>
                      </a:endParaRPr>
                    </a:p>
                  </a:txBody>
                  <a:tcPr marL="0" marR="0" marT="381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931">
                <a:tc>
                  <a:txBody>
                    <a:bodyPr/>
                    <a:lstStyle/>
                    <a:p>
                      <a:pPr marL="457834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09855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4820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800" spc="5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5090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0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800" dirty="0">
                          <a:latin typeface="微軟正黑體"/>
                          <a:cs typeface="微軟正黑體"/>
                        </a:rPr>
                        <a:t>4</a:t>
                      </a:r>
                      <a:endParaRPr sz="1800">
                        <a:latin typeface="微軟正黑體"/>
                        <a:cs typeface="微軟正黑體"/>
                      </a:endParaRPr>
                    </a:p>
                  </a:txBody>
                  <a:tcPr marL="0" marR="0" marT="3937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95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96520"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127000"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7559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微軟正黑體"/>
                          <a:cs typeface="微軟正黑體"/>
                        </a:rPr>
                        <a:t>3</a:t>
                      </a:r>
                      <a:endParaRPr sz="1800">
                        <a:latin typeface="微軟正黑體"/>
                        <a:cs typeface="微軟正黑體"/>
                      </a:endParaRPr>
                    </a:p>
                  </a:txBody>
                  <a:tcPr marL="0" marR="0" marT="2540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781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25730" marB="0">
                    <a:lnR w="38100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800" dirty="0">
                          <a:latin typeface="新細明體"/>
                          <a:cs typeface="新細明體"/>
                        </a:rPr>
                        <a:t>、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5725" marB="0">
                    <a:lnL w="38100">
                      <a:solidFill>
                        <a:srgbClr val="70AD47"/>
                      </a:solidFill>
                      <a:prstDash val="solid"/>
                    </a:lnL>
                    <a:lnR w="53975">
                      <a:solidFill>
                        <a:srgbClr val="70AD47"/>
                      </a:solidFill>
                      <a:prstDash val="solid"/>
                    </a:lnR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543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800" dirty="0">
                          <a:latin typeface="微軟正黑體"/>
                          <a:cs typeface="微軟正黑體"/>
                        </a:rPr>
                        <a:t>5</a:t>
                      </a:r>
                      <a:endParaRPr sz="1800">
                        <a:latin typeface="微軟正黑體"/>
                        <a:cs typeface="微軟正黑體"/>
                      </a:endParaRPr>
                    </a:p>
                  </a:txBody>
                  <a:tcPr marL="0" marR="0" marT="61594" marB="0">
                    <a:lnL w="53975">
                      <a:solidFill>
                        <a:srgbClr val="70AD47"/>
                      </a:solidFill>
                      <a:prstDash val="solid"/>
                    </a:lnL>
                    <a:lnT w="38100">
                      <a:solidFill>
                        <a:srgbClr val="4472C4"/>
                      </a:solidFill>
                      <a:prstDash val="solid"/>
                    </a:lnT>
                    <a:lnB w="38100">
                      <a:solidFill>
                        <a:srgbClr val="4472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77" name="圖片 76">
            <a:extLst>
              <a:ext uri="{FF2B5EF4-FFF2-40B4-BE49-F238E27FC236}">
                <a16:creationId xmlns:a16="http://schemas.microsoft.com/office/drawing/2014/main" id="{FE5F5100-0E65-4C66-9C4B-AE8D6737F86D}"/>
              </a:ext>
            </a:extLst>
          </p:cNvPr>
          <p:cNvPicPr/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639" y="3931"/>
            <a:ext cx="1885361" cy="754137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7139FF687522E14F93548081B917CB39" ma:contentTypeVersion="8" ma:contentTypeDescription="建立新的文件。" ma:contentTypeScope="" ma:versionID="052f2bc2ccbd6d338280b084299ebd60">
  <xsd:schema xmlns:xsd="http://www.w3.org/2001/XMLSchema" xmlns:xs="http://www.w3.org/2001/XMLSchema" xmlns:p="http://schemas.microsoft.com/office/2006/metadata/properties" xmlns:ns3="26972411-9856-4109-8618-5464cb913529" xmlns:ns4="2c604e4f-9f15-4791-98c6-e4dfffb69fcb" targetNamespace="http://schemas.microsoft.com/office/2006/metadata/properties" ma:root="true" ma:fieldsID="bff3bf55fbc4c5f6f9783ffc71295b8a" ns3:_="" ns4:_="">
    <xsd:import namespace="26972411-9856-4109-8618-5464cb913529"/>
    <xsd:import namespace="2c604e4f-9f15-4791-98c6-e4dfffb69fc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LengthInSeconds" minOccurs="0"/>
                <xsd:element ref="ns4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972411-9856-4109-8618-5464cb91352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共用對象: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共用詳細資料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共用提示雜湊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604e4f-9f15-4791-98c6-e4dfffb69f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2EB92E-44D0-4C94-ACB7-3A8084B61DA8}">
  <ds:schemaRefs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2c604e4f-9f15-4791-98c6-e4dfffb69fcb"/>
    <ds:schemaRef ds:uri="http://schemas.microsoft.com/office/2006/documentManagement/types"/>
    <ds:schemaRef ds:uri="http://schemas.microsoft.com/office/2006/metadata/properties"/>
    <ds:schemaRef ds:uri="26972411-9856-4109-8618-5464cb913529"/>
  </ds:schemaRefs>
</ds:datastoreItem>
</file>

<file path=customXml/itemProps2.xml><?xml version="1.0" encoding="utf-8"?>
<ds:datastoreItem xmlns:ds="http://schemas.openxmlformats.org/officeDocument/2006/customXml" ds:itemID="{52D31527-6C92-48B8-ADE8-917278EA25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6972411-9856-4109-8618-5464cb913529"/>
    <ds:schemaRef ds:uri="2c604e4f-9f15-4791-98c6-e4dfffb69f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0B95C0-D039-457A-BE9D-C11EC69FD9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34063</TotalTime>
  <Words>3936</Words>
  <Application>Microsoft Office PowerPoint</Application>
  <PresentationFormat>寬螢幕</PresentationFormat>
  <Paragraphs>530</Paragraphs>
  <Slides>41</Slides>
  <Notes>15</Notes>
  <HiddenSlides>15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41</vt:i4>
      </vt:variant>
    </vt:vector>
  </HeadingPairs>
  <TitlesOfParts>
    <vt:vector size="55" baseType="lpstr">
      <vt:lpstr>Abecedario</vt:lpstr>
      <vt:lpstr>等线</vt:lpstr>
      <vt:lpstr>맑은 고딕</vt:lpstr>
      <vt:lpstr>Noto Sans CJK JP Medium</vt:lpstr>
      <vt:lpstr>UKIJ CJK</vt:lpstr>
      <vt:lpstr>華康平劇體W7</vt:lpstr>
      <vt:lpstr>Microsoft JhengHei</vt:lpstr>
      <vt:lpstr>Microsoft JhengHei</vt:lpstr>
      <vt:lpstr>新細明體</vt:lpstr>
      <vt:lpstr>Arial</vt:lpstr>
      <vt:lpstr>Calibri</vt:lpstr>
      <vt:lpstr>Times New Roman</vt:lpstr>
      <vt:lpstr>Wingdings</vt:lpstr>
      <vt:lpstr>Office Theme</vt:lpstr>
      <vt:lpstr>PowerPoint 簡報</vt:lpstr>
      <vt:lpstr>說明會目的</vt:lpstr>
      <vt:lpstr>PowerPoint 簡報</vt:lpstr>
      <vt:lpstr>PowerPoint 簡報</vt:lpstr>
      <vt:lpstr>政策目標: 補助創業、擴散技術、影響產業</vt:lpstr>
      <vt:lpstr>PowerPoint 簡報</vt:lpstr>
      <vt:lpstr>科研成果創業計畫關係圖  </vt:lpstr>
      <vt:lpstr>PowerPoint 簡報</vt:lpstr>
      <vt:lpstr>國科會徵案及審查流程(半年一期，以計辦公布為準)</vt:lpstr>
      <vt:lpstr>PowerPoint 簡報</vt:lpstr>
      <vt:lpstr>科研創業計畫申請文件</vt:lpstr>
      <vt:lpstr>聯盟校內初審先期準備(1/2)</vt:lpstr>
      <vt:lpstr>聯盟校內初審先期準備(2/2)</vt:lpstr>
      <vt:lpstr>PowerPoint 簡報</vt:lpstr>
      <vt:lpstr>PowerPoint 簡報</vt:lpstr>
      <vt:lpstr>PowerPoint 簡報</vt:lpstr>
      <vt:lpstr>114-2 科創計畫申請 報名程序</vt:lpstr>
      <vt:lpstr>(假如沒有)計畫平台註冊; 有的, 繼續沿用</vt:lpstr>
      <vt:lpstr>PowerPoint 簡報</vt:lpstr>
      <vt:lpstr>科創平台輔導與服務</vt:lpstr>
      <vt:lpstr>業師聘僱辦法暨申請流程</vt:lpstr>
      <vt:lpstr>PowerPoint 簡報</vt:lpstr>
      <vt:lpstr>1. 決定題目: 產品/產業/市場是什麼? </vt:lpstr>
      <vt:lpstr>  3. 判斷技術成熟度, 決定申請哪個計畫</vt:lpstr>
      <vt:lpstr>4. 半年前開始準備</vt:lpstr>
      <vt:lpstr>5. 計畫構想書機構與內容 建議  </vt:lpstr>
      <vt:lpstr>** 思考: 主要KPI 陳述方向建議 (計劃構想書其中一頁, 這是簡要, 不是完整的)  </vt:lpstr>
      <vt:lpstr>PowerPoint 簡報</vt:lpstr>
      <vt:lpstr>PowerPoint 簡報</vt:lpstr>
      <vt:lpstr>Q&amp;A</vt:lpstr>
      <vt:lpstr>Backup</vt:lpstr>
      <vt:lpstr>計畫平台註冊頁面說明-1</vt:lpstr>
      <vt:lpstr>計畫平台註冊頁面說明-2</vt:lpstr>
      <vt:lpstr>計畫平台建置資料說明-1</vt:lpstr>
      <vt:lpstr>計畫平台建置資料說明-2</vt:lpstr>
      <vt:lpstr>計畫平台建置資料說明-3</vt:lpstr>
      <vt:lpstr>計畫平台建置資料說明-4</vt:lpstr>
      <vt:lpstr>計畫平台建置資料說明-5</vt:lpstr>
      <vt:lpstr>計畫平台建置資料說明-6</vt:lpstr>
      <vt:lpstr>計畫平台建置資料說明-7</vt:lpstr>
      <vt:lpstr>附: 專利樣態分析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88693</dc:creator>
  <cp:lastModifiedBy>User</cp:lastModifiedBy>
  <cp:revision>1042</cp:revision>
  <cp:lastPrinted>2022-02-21T00:45:15Z</cp:lastPrinted>
  <dcterms:created xsi:type="dcterms:W3CDTF">2021-03-09T02:52:18Z</dcterms:created>
  <dcterms:modified xsi:type="dcterms:W3CDTF">2024-12-09T05:26:16Z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2021-02-09T00:00:00Z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2021-03-09T00:00:00Z</vt:filetime>
  </property>
  <property fmtid="{D5CDD505-2E9C-101B-9397-08002B2CF9AE}" pid="5" name="ContentTypeId">
    <vt:lpwstr>0x0101007139FF687522E14F93548081B917CB39</vt:lpwstr>
  </property>
</Properties>
</file>