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70" r:id="rId2"/>
    <p:sldId id="327" r:id="rId3"/>
    <p:sldId id="331" r:id="rId4"/>
    <p:sldId id="326" r:id="rId5"/>
    <p:sldId id="328" r:id="rId6"/>
    <p:sldId id="329" r:id="rId7"/>
    <p:sldId id="330" r:id="rId8"/>
    <p:sldId id="324" r:id="rId9"/>
    <p:sldId id="325" r:id="rId10"/>
    <p:sldId id="323" r:id="rId11"/>
    <p:sldId id="322" r:id="rId12"/>
    <p:sldId id="306" r:id="rId1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工具" id="{301B290B-D1F5-4057-82FD-EA0DE402DB27}">
          <p14:sldIdLst/>
        </p14:section>
        <p14:section name="此章請複製貼上" id="{409234A9-2FDF-48C2-9798-A325F9420FB8}">
          <p14:sldIdLst>
            <p14:sldId id="270"/>
            <p14:sldId id="327"/>
            <p14:sldId id="331"/>
            <p14:sldId id="326"/>
            <p14:sldId id="328"/>
            <p14:sldId id="329"/>
            <p14:sldId id="330"/>
            <p14:sldId id="324"/>
            <p14:sldId id="325"/>
            <p14:sldId id="323"/>
            <p14:sldId id="322"/>
          </p14:sldIdLst>
        </p14:section>
        <p14:section name="欄位版型" id="{CFE9126B-51F5-40E0-A627-4FBBA617EB5D}">
          <p14:sldIdLst>
            <p14:sldId id="306"/>
          </p14:sldIdLst>
        </p14:section>
        <p14:section name="副標題" id="{7C1D8FAE-96A0-4D95-898C-24F6C890850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22F6"/>
    <a:srgbClr val="474747"/>
    <a:srgbClr val="5C5C5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26" autoAdjust="0"/>
    <p:restoredTop sz="94675" autoAdjust="0"/>
  </p:normalViewPr>
  <p:slideViewPr>
    <p:cSldViewPr snapToGrid="0">
      <p:cViewPr varScale="1">
        <p:scale>
          <a:sx n="61" d="100"/>
          <a:sy n="61" d="100"/>
        </p:scale>
        <p:origin x="96" y="2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1" d="100"/>
        <a:sy n="51" d="100"/>
      </p:scale>
      <p:origin x="0" y="0"/>
    </p:cViewPr>
  </p:sorterViewPr>
  <p:notesViewPr>
    <p:cSldViewPr snapToGrid="0">
      <p:cViewPr varScale="1">
        <p:scale>
          <a:sx n="91" d="100"/>
          <a:sy n="91" d="100"/>
        </p:scale>
        <p:origin x="279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9D2CEA-671F-4424-A54B-24C5468EC374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671F3-8FB4-4878-B3B4-52407A9CB6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4095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B671F3-8FB4-4878-B3B4-52407A9CB620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0230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頁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0"/>
            <a:ext cx="12181172" cy="6858000"/>
          </a:xfrm>
          <a:prstGeom prst="rect">
            <a:avLst/>
          </a:prstGeom>
        </p:spPr>
      </p:pic>
      <p:sp>
        <p:nvSpPr>
          <p:cNvPr id="3" name="副標題 2"/>
          <p:cNvSpPr>
            <a:spLocks noGrp="1"/>
          </p:cNvSpPr>
          <p:nvPr>
            <p:ph type="subTitle" idx="1" hasCustomPrompt="1"/>
          </p:nvPr>
        </p:nvSpPr>
        <p:spPr>
          <a:xfrm>
            <a:off x="1003610" y="5196468"/>
            <a:ext cx="5086749" cy="780586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accent4"/>
                </a:solidFill>
                <a:latin typeface="+mj-ea"/>
                <a:ea typeface="+mj-e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altLang="zh-TW" dirty="0"/>
              <a:t>2020 6/6 (</a:t>
            </a:r>
            <a:r>
              <a:rPr kumimoji="0" lang="zh-TW" altLang="en-US" dirty="0"/>
              <a:t>四</a:t>
            </a:r>
            <a:r>
              <a:rPr kumimoji="0" lang="en-US" altLang="zh-TW" dirty="0"/>
              <a:t>)  9:30 - 12:00</a:t>
            </a:r>
          </a:p>
          <a:p>
            <a:r>
              <a:rPr kumimoji="0" lang="en-US" altLang="zh-TW" dirty="0"/>
              <a:t>Sales </a:t>
            </a:r>
            <a:r>
              <a:rPr kumimoji="0" lang="en-US" altLang="zh-TW" dirty="0" err="1"/>
              <a:t>Radnap</a:t>
            </a:r>
            <a:r>
              <a:rPr kumimoji="0" lang="en-US" altLang="zh-TW" dirty="0"/>
              <a:t> Workshop  </a:t>
            </a:r>
            <a:r>
              <a:rPr kumimoji="0" lang="zh-TW" altLang="en-US" dirty="0"/>
              <a:t>王崇智</a:t>
            </a:r>
            <a:r>
              <a:rPr kumimoji="0" lang="en-US" altLang="zh-TW" dirty="0"/>
              <a:t>/</a:t>
            </a:r>
            <a:r>
              <a:rPr kumimoji="0" lang="zh-TW" altLang="en-US" dirty="0"/>
              <a:t>執行長 </a:t>
            </a:r>
            <a:endParaRPr kumimoji="0" lang="en-US" dirty="0"/>
          </a:p>
        </p:txBody>
      </p:sp>
      <p:sp>
        <p:nvSpPr>
          <p:cNvPr id="5" name="副標題 2"/>
          <p:cNvSpPr txBox="1">
            <a:spLocks/>
          </p:cNvSpPr>
          <p:nvPr userDrawn="1"/>
        </p:nvSpPr>
        <p:spPr>
          <a:xfrm>
            <a:off x="917113" y="2174788"/>
            <a:ext cx="5318930" cy="2594918"/>
          </a:xfrm>
          <a:prstGeom prst="rect">
            <a:avLst/>
          </a:prstGeom>
        </p:spPr>
        <p:txBody>
          <a:bodyPr vert="horz" rtlCol="0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mbria"/>
              <a:buNone/>
              <a:defRPr kumimoji="0" sz="1400" kern="1200">
                <a:solidFill>
                  <a:schemeClr val="accent4"/>
                </a:solidFill>
                <a:latin typeface="+mj-ea"/>
                <a:ea typeface="+mj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None/>
              <a:defRPr kumimoji="0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None/>
              <a:defRPr kumimoji="0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libri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Font typeface="Arial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en-US" sz="5800" dirty="0">
              <a:solidFill>
                <a:schemeClr val="accent5"/>
              </a:solidFill>
              <a:latin typeface="+mn-ea"/>
              <a:ea typeface="+mn-ea"/>
            </a:endParaRPr>
          </a:p>
        </p:txBody>
      </p:sp>
      <p:sp>
        <p:nvSpPr>
          <p:cNvPr id="8" name="標題 1"/>
          <p:cNvSpPr>
            <a:spLocks noGrp="1"/>
          </p:cNvSpPr>
          <p:nvPr>
            <p:ph type="ctrTitle" hasCustomPrompt="1"/>
          </p:nvPr>
        </p:nvSpPr>
        <p:spPr>
          <a:xfrm>
            <a:off x="955213" y="1803400"/>
            <a:ext cx="5724987" cy="3251200"/>
          </a:xfrm>
        </p:spPr>
        <p:txBody>
          <a:bodyPr tIns="36000"/>
          <a:lstStyle>
            <a:lvl1pPr algn="l">
              <a:defRPr lang="en-US" altLang="zh-TW" sz="4400" b="0" cap="none" spc="0" smtClean="0">
                <a:ln w="0">
                  <a:noFill/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defRPr>
            </a:lvl1pPr>
          </a:lstStyle>
          <a:p>
            <a:pPr>
              <a:spcBef>
                <a:spcPts val="0"/>
              </a:spcBef>
            </a:pPr>
            <a:r>
              <a:rPr lang="en-US" altLang="zh-TW" sz="5800" dirty="0">
                <a:solidFill>
                  <a:schemeClr val="accent5"/>
                </a:solidFill>
                <a:latin typeface="+mn-ea"/>
                <a:ea typeface="+mn-ea"/>
              </a:rPr>
              <a:t>TAIWAN</a:t>
            </a:r>
            <a:br>
              <a:rPr lang="en-US" altLang="zh-TW" sz="5800" dirty="0">
                <a:solidFill>
                  <a:schemeClr val="accent5"/>
                </a:solidFill>
                <a:latin typeface="+mn-ea"/>
                <a:ea typeface="+mn-ea"/>
              </a:rPr>
            </a:br>
            <a:r>
              <a:rPr lang="en-US" altLang="zh-TW" sz="5800" dirty="0">
                <a:solidFill>
                  <a:schemeClr val="accent5"/>
                </a:solidFill>
                <a:latin typeface="+mn-ea"/>
                <a:ea typeface="+mn-ea"/>
              </a:rPr>
              <a:t>ACCELERATOR</a:t>
            </a:r>
            <a:br>
              <a:rPr lang="en-US" altLang="zh-TW" sz="5800" dirty="0">
                <a:solidFill>
                  <a:schemeClr val="accent5"/>
                </a:solidFill>
                <a:latin typeface="+mn-ea"/>
                <a:ea typeface="+mn-ea"/>
              </a:rPr>
            </a:br>
            <a:r>
              <a:rPr lang="en-US" altLang="zh-TW" sz="5800" dirty="0">
                <a:solidFill>
                  <a:schemeClr val="accent5"/>
                </a:solidFill>
                <a:latin typeface="+mn-ea"/>
                <a:ea typeface="+mn-ea"/>
              </a:rPr>
              <a:t>PLUS</a:t>
            </a:r>
            <a:endParaRPr lang="zh-TW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5871"/>
          </a:xfrm>
          <a:prstGeom prst="rect">
            <a:avLst/>
          </a:prstGeom>
        </p:spPr>
      </p:pic>
      <p:sp>
        <p:nvSpPr>
          <p:cNvPr id="4" name="副標題 2"/>
          <p:cNvSpPr>
            <a:spLocks noGrp="1"/>
          </p:cNvSpPr>
          <p:nvPr>
            <p:ph type="subTitle" idx="1" hasCustomPrompt="1"/>
          </p:nvPr>
        </p:nvSpPr>
        <p:spPr>
          <a:xfrm>
            <a:off x="5118410" y="3926468"/>
            <a:ext cx="5943290" cy="64553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accent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altLang="zh-TW" dirty="0"/>
              <a:t>product positioning</a:t>
            </a:r>
            <a:endParaRPr kumimoji="0" lang="en-US" dirty="0"/>
          </a:p>
        </p:txBody>
      </p:sp>
      <p:sp>
        <p:nvSpPr>
          <p:cNvPr id="7" name="標題 1"/>
          <p:cNvSpPr>
            <a:spLocks noGrp="1"/>
          </p:cNvSpPr>
          <p:nvPr>
            <p:ph type="ctrTitle" hasCustomPrompt="1"/>
          </p:nvPr>
        </p:nvSpPr>
        <p:spPr>
          <a:xfrm>
            <a:off x="5092700" y="2794000"/>
            <a:ext cx="5969000" cy="806450"/>
          </a:xfrm>
        </p:spPr>
        <p:txBody>
          <a:bodyPr/>
          <a:lstStyle>
            <a:lvl1pPr algn="l">
              <a:defRPr sz="4400">
                <a:ln w="15875" cmpd="sng">
                  <a:noFill/>
                  <a:prstDash val="solid"/>
                </a:ln>
                <a:latin typeface="+mj-ea"/>
                <a:ea typeface="+mj-ea"/>
              </a:defRPr>
            </a:lvl1pPr>
          </a:lstStyle>
          <a:p>
            <a:r>
              <a:rPr lang="zh-TW" altLang="en-US" dirty="0"/>
              <a:t>部門組成與工作項目</a:t>
            </a:r>
          </a:p>
        </p:txBody>
      </p:sp>
      <p:sp>
        <p:nvSpPr>
          <p:cNvPr id="9" name="標題 1"/>
          <p:cNvSpPr txBox="1">
            <a:spLocks/>
          </p:cNvSpPr>
          <p:nvPr userDrawn="1"/>
        </p:nvSpPr>
        <p:spPr>
          <a:xfrm>
            <a:off x="844550" y="2349895"/>
            <a:ext cx="3022600" cy="2641205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b="1" kern="1200" cap="all" spc="5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ea"/>
                <a:ea typeface="+mj-ea"/>
                <a:cs typeface="+mj-cs"/>
              </a:defRPr>
            </a:lvl1pPr>
            <a:lvl2pPr eaLnBrk="1" latinLnBrk="0" hangingPunct="1">
              <a:defRPr kumimoji="0">
                <a:solidFill>
                  <a:schemeClr val="tx2"/>
                </a:solidFill>
              </a:defRPr>
            </a:lvl2pPr>
            <a:lvl3pPr eaLnBrk="1" latinLnBrk="0" hangingPunct="1">
              <a:defRPr kumimoji="0">
                <a:solidFill>
                  <a:schemeClr val="tx2"/>
                </a:solidFill>
              </a:defRPr>
            </a:lvl3pPr>
            <a:lvl4pPr eaLnBrk="1" latinLnBrk="0" hangingPunct="1">
              <a:defRPr kumimoji="0">
                <a:solidFill>
                  <a:schemeClr val="tx2"/>
                </a:solidFill>
              </a:defRPr>
            </a:lvl4pPr>
            <a:lvl5pPr eaLnBrk="1" latinLnBrk="0" hangingPunct="1">
              <a:defRPr kumimoji="0">
                <a:solidFill>
                  <a:schemeClr val="tx2"/>
                </a:solidFill>
              </a:defRPr>
            </a:lvl5pPr>
            <a:lvl6pPr eaLnBrk="1" latinLnBrk="0" hangingPunct="1">
              <a:defRPr kumimoji="0">
                <a:solidFill>
                  <a:schemeClr val="tx2"/>
                </a:solidFill>
              </a:defRPr>
            </a:lvl6pPr>
            <a:lvl7pPr eaLnBrk="1" latinLnBrk="0" hangingPunct="1">
              <a:defRPr kumimoji="0">
                <a:solidFill>
                  <a:schemeClr val="tx2"/>
                </a:solidFill>
              </a:defRPr>
            </a:lvl7pPr>
            <a:lvl8pPr eaLnBrk="1" latinLnBrk="0" hangingPunct="1">
              <a:defRPr kumimoji="0">
                <a:solidFill>
                  <a:schemeClr val="tx2"/>
                </a:solidFill>
              </a:defRPr>
            </a:lvl8pPr>
            <a:lvl9pPr eaLnBrk="1" latinLnBrk="0" hangingPunct="1">
              <a:defRPr kumimoji="0">
                <a:solidFill>
                  <a:schemeClr val="tx2"/>
                </a:solidFill>
              </a:defRPr>
            </a:lvl9pPr>
          </a:lstStyle>
          <a:p>
            <a:endParaRPr lang="zh-TW" altLang="en-US" sz="18000" dirty="0">
              <a:ln w="15875" cmpd="sng">
                <a:noFill/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26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958617" y="2366672"/>
            <a:ext cx="2844800" cy="2641205"/>
          </a:xfrm>
        </p:spPr>
        <p:txBody>
          <a:bodyPr/>
          <a:lstStyle>
            <a:lvl1pPr>
              <a:defRPr sz="16000">
                <a:solidFill>
                  <a:schemeClr val="accent5"/>
                </a:solidFill>
                <a:latin typeface="+mj-ea"/>
                <a:ea typeface="+mj-ea"/>
              </a:defRPr>
            </a:lvl1pPr>
          </a:lstStyle>
          <a:p>
            <a:r>
              <a:rPr lang="en-US" altLang="zh-TW" dirty="0">
                <a:ln w="15875" cmpd="sng">
                  <a:noFill/>
                  <a:prstDash val="solid"/>
                </a:ln>
              </a:rPr>
              <a:t>01</a:t>
            </a:r>
            <a:endParaRPr lang="zh-TW" altLang="en-US" dirty="0">
              <a:ln w="15875" cmpd="sng">
                <a:noFill/>
                <a:prstDash val="solid"/>
              </a:ln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單元頁 7格+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32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單元頁 7格+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10" name="內容版面配置區 5"/>
          <p:cNvSpPr>
            <a:spLocks noGrp="1"/>
          </p:cNvSpPr>
          <p:nvPr>
            <p:ph sz="quarter" idx="19"/>
          </p:nvPr>
        </p:nvSpPr>
        <p:spPr>
          <a:xfrm>
            <a:off x="6161903" y="1843217"/>
            <a:ext cx="4983891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29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218753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主標題 單欄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4" name="內容版面配置區 5"/>
          <p:cNvSpPr>
            <a:spLocks noGrp="1"/>
          </p:cNvSpPr>
          <p:nvPr>
            <p:ph sz="quarter" idx="14"/>
          </p:nvPr>
        </p:nvSpPr>
        <p:spPr>
          <a:xfrm>
            <a:off x="1037968" y="1861751"/>
            <a:ext cx="10116064" cy="384707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693773"/>
            <a:ext cx="4968902" cy="3015049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</p:txBody>
      </p:sp>
      <p:sp>
        <p:nvSpPr>
          <p:cNvPr id="11" name="文字版面配置區 4"/>
          <p:cNvSpPr>
            <a:spLocks noGrp="1"/>
          </p:cNvSpPr>
          <p:nvPr>
            <p:ph type="body" sz="quarter" idx="13" hasCustomPrompt="1"/>
          </p:nvPr>
        </p:nvSpPr>
        <p:spPr>
          <a:xfrm>
            <a:off x="1052957" y="1861751"/>
            <a:ext cx="4968903" cy="708454"/>
          </a:xfrm>
          <a:ln w="3175">
            <a:solidFill>
              <a:schemeClr val="accent1"/>
            </a:solidFill>
            <a:prstDash val="dash"/>
          </a:ln>
        </p:spPr>
        <p:txBody>
          <a:bodyPr bIns="108000" anchor="b">
            <a:normAutofit/>
          </a:bodyPr>
          <a:lstStyle>
            <a:lvl1pPr marL="0" indent="0" algn="ctr">
              <a:buNone/>
              <a:defRPr sz="3200" b="1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dirty="0"/>
              <a:t>小標</a:t>
            </a:r>
          </a:p>
        </p:txBody>
      </p:sp>
      <p:sp>
        <p:nvSpPr>
          <p:cNvPr id="12" name="內容版面配置區 5"/>
          <p:cNvSpPr>
            <a:spLocks noGrp="1"/>
          </p:cNvSpPr>
          <p:nvPr>
            <p:ph sz="quarter" idx="14"/>
          </p:nvPr>
        </p:nvSpPr>
        <p:spPr>
          <a:xfrm>
            <a:off x="1052958" y="4228051"/>
            <a:ext cx="4968902" cy="148077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</p:txBody>
      </p:sp>
      <p:sp>
        <p:nvSpPr>
          <p:cNvPr id="13" name="文字版面配置區 4"/>
          <p:cNvSpPr>
            <a:spLocks noGrp="1"/>
          </p:cNvSpPr>
          <p:nvPr>
            <p:ph type="body" sz="quarter" idx="15" hasCustomPrompt="1"/>
          </p:nvPr>
        </p:nvSpPr>
        <p:spPr>
          <a:xfrm>
            <a:off x="6193369" y="1861751"/>
            <a:ext cx="4971397" cy="708454"/>
          </a:xfrm>
          <a:ln w="3175">
            <a:solidFill>
              <a:schemeClr val="accent1"/>
            </a:solidFill>
            <a:prstDash val="dash"/>
          </a:ln>
        </p:spPr>
        <p:txBody>
          <a:bodyPr bIns="108000" anchor="b">
            <a:normAutofit/>
          </a:bodyPr>
          <a:lstStyle>
            <a:lvl1pPr marL="0" indent="0" algn="ctr">
              <a:buNone/>
              <a:defRPr sz="3200" b="1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dirty="0"/>
              <a:t>小標</a:t>
            </a:r>
          </a:p>
        </p:txBody>
      </p:sp>
      <p:sp>
        <p:nvSpPr>
          <p:cNvPr id="16" name="內容版面配置區 5"/>
          <p:cNvSpPr>
            <a:spLocks noGrp="1"/>
          </p:cNvSpPr>
          <p:nvPr>
            <p:ph sz="quarter" idx="16"/>
          </p:nvPr>
        </p:nvSpPr>
        <p:spPr>
          <a:xfrm>
            <a:off x="1052958" y="2690596"/>
            <a:ext cx="4968902" cy="148077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11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2" y="1845277"/>
            <a:ext cx="3245708" cy="3863546"/>
          </a:xfrm>
          <a:ln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</p:txBody>
      </p:sp>
      <p:sp>
        <p:nvSpPr>
          <p:cNvPr id="12" name="內容版面配置區 5"/>
          <p:cNvSpPr>
            <a:spLocks noGrp="1"/>
          </p:cNvSpPr>
          <p:nvPr>
            <p:ph sz="quarter" idx="15"/>
          </p:nvPr>
        </p:nvSpPr>
        <p:spPr>
          <a:xfrm>
            <a:off x="4464958" y="1845277"/>
            <a:ext cx="3245708" cy="3863546"/>
          </a:xfrm>
          <a:ln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</p:txBody>
      </p:sp>
      <p:sp>
        <p:nvSpPr>
          <p:cNvPr id="13" name="內容版面配置區 5"/>
          <p:cNvSpPr>
            <a:spLocks noGrp="1"/>
          </p:cNvSpPr>
          <p:nvPr>
            <p:ph sz="quarter" idx="16"/>
          </p:nvPr>
        </p:nvSpPr>
        <p:spPr>
          <a:xfrm>
            <a:off x="7908423" y="1845277"/>
            <a:ext cx="3245609" cy="3863546"/>
          </a:xfrm>
          <a:ln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200150" indent="-28575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7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2" y="1845277"/>
            <a:ext cx="2421924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0" name="內容版面配置區 5"/>
          <p:cNvSpPr>
            <a:spLocks noGrp="1"/>
          </p:cNvSpPr>
          <p:nvPr>
            <p:ph sz="quarter" idx="15"/>
          </p:nvPr>
        </p:nvSpPr>
        <p:spPr>
          <a:xfrm>
            <a:off x="3591697" y="1845277"/>
            <a:ext cx="2421924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1" name="內容版面配置區 5"/>
          <p:cNvSpPr>
            <a:spLocks noGrp="1"/>
          </p:cNvSpPr>
          <p:nvPr>
            <p:ph sz="quarter" idx="16"/>
          </p:nvPr>
        </p:nvSpPr>
        <p:spPr>
          <a:xfrm>
            <a:off x="6161902" y="1845277"/>
            <a:ext cx="2421924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2" name="內容版面配置區 5"/>
          <p:cNvSpPr>
            <a:spLocks noGrp="1"/>
          </p:cNvSpPr>
          <p:nvPr>
            <p:ph sz="quarter" idx="17"/>
          </p:nvPr>
        </p:nvSpPr>
        <p:spPr>
          <a:xfrm>
            <a:off x="8732108" y="1845277"/>
            <a:ext cx="2421924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10" name="內容版面配置區 5"/>
          <p:cNvSpPr>
            <a:spLocks noGrp="1"/>
          </p:cNvSpPr>
          <p:nvPr>
            <p:ph sz="quarter" idx="14"/>
          </p:nvPr>
        </p:nvSpPr>
        <p:spPr>
          <a:xfrm>
            <a:off x="1027558" y="1861751"/>
            <a:ext cx="10101074" cy="384707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62426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9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1" y="1845277"/>
            <a:ext cx="5000367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1" name="內容版面配置區 5"/>
          <p:cNvSpPr>
            <a:spLocks noGrp="1"/>
          </p:cNvSpPr>
          <p:nvPr>
            <p:ph sz="quarter" idx="16"/>
          </p:nvPr>
        </p:nvSpPr>
        <p:spPr>
          <a:xfrm>
            <a:off x="6153664" y="1845277"/>
            <a:ext cx="5000368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3" name="內容版面配置區 5"/>
          <p:cNvSpPr>
            <a:spLocks noGrp="1"/>
          </p:cNvSpPr>
          <p:nvPr>
            <p:ph sz="quarter" idx="17" hasCustomPrompt="1"/>
          </p:nvPr>
        </p:nvSpPr>
        <p:spPr>
          <a:xfrm>
            <a:off x="1021491" y="3847071"/>
            <a:ext cx="5000367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4" name="內容版面配置區 5"/>
          <p:cNvSpPr>
            <a:spLocks noGrp="1"/>
          </p:cNvSpPr>
          <p:nvPr>
            <p:ph sz="quarter" idx="18"/>
          </p:nvPr>
        </p:nvSpPr>
        <p:spPr>
          <a:xfrm>
            <a:off x="6153664" y="3847071"/>
            <a:ext cx="5000368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6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87662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7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1" y="1845277"/>
            <a:ext cx="10141809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9" name="內容版面配置區 5"/>
          <p:cNvSpPr>
            <a:spLocks noGrp="1"/>
          </p:cNvSpPr>
          <p:nvPr>
            <p:ph sz="quarter" idx="17"/>
          </p:nvPr>
        </p:nvSpPr>
        <p:spPr>
          <a:xfrm>
            <a:off x="1021491" y="3847071"/>
            <a:ext cx="10141809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200150" indent="-28575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892976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8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1" y="1845277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3" name="內容版面配置區 5"/>
          <p:cNvSpPr>
            <a:spLocks noGrp="1"/>
          </p:cNvSpPr>
          <p:nvPr>
            <p:ph sz="quarter" idx="15"/>
          </p:nvPr>
        </p:nvSpPr>
        <p:spPr>
          <a:xfrm>
            <a:off x="1021491" y="3822358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4" name="內容版面配置區 5"/>
          <p:cNvSpPr>
            <a:spLocks noGrp="1"/>
          </p:cNvSpPr>
          <p:nvPr>
            <p:ph sz="quarter" idx="16"/>
          </p:nvPr>
        </p:nvSpPr>
        <p:spPr>
          <a:xfrm>
            <a:off x="4440194" y="1845277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5" name="內容版面配置區 5"/>
          <p:cNvSpPr>
            <a:spLocks noGrp="1"/>
          </p:cNvSpPr>
          <p:nvPr>
            <p:ph sz="quarter" idx="17"/>
          </p:nvPr>
        </p:nvSpPr>
        <p:spPr>
          <a:xfrm>
            <a:off x="4440194" y="3822358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6" name="內容版面配置區 5"/>
          <p:cNvSpPr>
            <a:spLocks noGrp="1"/>
          </p:cNvSpPr>
          <p:nvPr>
            <p:ph sz="quarter" idx="18"/>
          </p:nvPr>
        </p:nvSpPr>
        <p:spPr>
          <a:xfrm>
            <a:off x="7858897" y="1845277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7" name="內容版面配置區 5"/>
          <p:cNvSpPr>
            <a:spLocks noGrp="1"/>
          </p:cNvSpPr>
          <p:nvPr>
            <p:ph sz="quarter" idx="19"/>
          </p:nvPr>
        </p:nvSpPr>
        <p:spPr>
          <a:xfrm>
            <a:off x="7858897" y="3822358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8" name="標題 1"/>
          <p:cNvSpPr>
            <a:spLocks noGrp="1"/>
          </p:cNvSpPr>
          <p:nvPr>
            <p:ph type="title"/>
          </p:nvPr>
        </p:nvSpPr>
        <p:spPr>
          <a:xfrm>
            <a:off x="1037968" y="854678"/>
            <a:ext cx="10116064" cy="799070"/>
          </a:xfrm>
          <a:ln w="3175">
            <a:solidFill>
              <a:schemeClr val="accent1"/>
            </a:solidFill>
            <a:prstDash val="dash"/>
          </a:ln>
        </p:spPr>
        <p:txBody>
          <a:bodyPr lIns="72000" tIns="108000" rIns="72000" bIns="72000"/>
          <a:lstStyle>
            <a:lvl1pPr>
              <a:defRPr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4527734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單元頁 7格+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5" name="內容版面配置區 5"/>
          <p:cNvSpPr>
            <a:spLocks noGrp="1"/>
          </p:cNvSpPr>
          <p:nvPr>
            <p:ph sz="quarter" idx="15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6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69447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單元頁 7格+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10" name="內容版面配置區 5"/>
          <p:cNvSpPr>
            <a:spLocks noGrp="1"/>
          </p:cNvSpPr>
          <p:nvPr>
            <p:ph sz="quarter" idx="19"/>
          </p:nvPr>
        </p:nvSpPr>
        <p:spPr>
          <a:xfrm>
            <a:off x="6161903" y="1843217"/>
            <a:ext cx="4983891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7" name="內容版面配置區 5"/>
          <p:cNvSpPr>
            <a:spLocks noGrp="1"/>
          </p:cNvSpPr>
          <p:nvPr>
            <p:ph sz="quarter" idx="15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8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6385171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主標題 單欄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4" name="內容版面配置區 5"/>
          <p:cNvSpPr>
            <a:spLocks noGrp="1"/>
          </p:cNvSpPr>
          <p:nvPr>
            <p:ph sz="quarter" idx="14"/>
          </p:nvPr>
        </p:nvSpPr>
        <p:spPr>
          <a:xfrm>
            <a:off x="1028244" y="1861751"/>
            <a:ext cx="10125788" cy="384707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8" name="內容版面配置區 5"/>
          <p:cNvSpPr>
            <a:spLocks noGrp="1"/>
          </p:cNvSpPr>
          <p:nvPr>
            <p:ph sz="quarter" idx="15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9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8670178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693773"/>
            <a:ext cx="4968902" cy="3015049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</p:txBody>
      </p:sp>
      <p:sp>
        <p:nvSpPr>
          <p:cNvPr id="11" name="文字版面配置區 4"/>
          <p:cNvSpPr>
            <a:spLocks noGrp="1"/>
          </p:cNvSpPr>
          <p:nvPr>
            <p:ph type="body" sz="quarter" idx="13" hasCustomPrompt="1"/>
          </p:nvPr>
        </p:nvSpPr>
        <p:spPr>
          <a:xfrm>
            <a:off x="1052957" y="1861751"/>
            <a:ext cx="4968903" cy="708454"/>
          </a:xfrm>
          <a:ln w="3175">
            <a:solidFill>
              <a:schemeClr val="accent1"/>
            </a:solidFill>
            <a:prstDash val="dash"/>
          </a:ln>
        </p:spPr>
        <p:txBody>
          <a:bodyPr bIns="108000" anchor="b">
            <a:normAutofit/>
          </a:bodyPr>
          <a:lstStyle>
            <a:lvl1pPr marL="0" indent="0" algn="ctr">
              <a:buNone/>
              <a:defRPr sz="3200" b="1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dirty="0"/>
              <a:t>小標</a:t>
            </a:r>
          </a:p>
        </p:txBody>
      </p:sp>
      <p:sp>
        <p:nvSpPr>
          <p:cNvPr id="12" name="內容版面配置區 5"/>
          <p:cNvSpPr>
            <a:spLocks noGrp="1"/>
          </p:cNvSpPr>
          <p:nvPr>
            <p:ph sz="quarter" idx="14"/>
          </p:nvPr>
        </p:nvSpPr>
        <p:spPr>
          <a:xfrm>
            <a:off x="1052958" y="4228051"/>
            <a:ext cx="4968902" cy="148077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</p:txBody>
      </p:sp>
      <p:sp>
        <p:nvSpPr>
          <p:cNvPr id="13" name="文字版面配置區 4"/>
          <p:cNvSpPr>
            <a:spLocks noGrp="1"/>
          </p:cNvSpPr>
          <p:nvPr>
            <p:ph type="body" sz="quarter" idx="15" hasCustomPrompt="1"/>
          </p:nvPr>
        </p:nvSpPr>
        <p:spPr>
          <a:xfrm>
            <a:off x="6193369" y="1861751"/>
            <a:ext cx="4971397" cy="708454"/>
          </a:xfrm>
          <a:ln w="3175">
            <a:solidFill>
              <a:schemeClr val="accent1"/>
            </a:solidFill>
            <a:prstDash val="dash"/>
          </a:ln>
        </p:spPr>
        <p:txBody>
          <a:bodyPr bIns="108000" anchor="b">
            <a:normAutofit/>
          </a:bodyPr>
          <a:lstStyle>
            <a:lvl1pPr marL="0" indent="0" algn="ctr">
              <a:buNone/>
              <a:defRPr sz="3200" b="1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dirty="0"/>
              <a:t>小標</a:t>
            </a:r>
          </a:p>
        </p:txBody>
      </p:sp>
      <p:sp>
        <p:nvSpPr>
          <p:cNvPr id="16" name="內容版面配置區 5"/>
          <p:cNvSpPr>
            <a:spLocks noGrp="1"/>
          </p:cNvSpPr>
          <p:nvPr>
            <p:ph sz="quarter" idx="16"/>
          </p:nvPr>
        </p:nvSpPr>
        <p:spPr>
          <a:xfrm>
            <a:off x="1052958" y="2690596"/>
            <a:ext cx="4968902" cy="148077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4" name="內容版面配置區 5"/>
          <p:cNvSpPr>
            <a:spLocks noGrp="1"/>
          </p:cNvSpPr>
          <p:nvPr>
            <p:ph sz="quarter" idx="17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15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691738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11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2" y="1845277"/>
            <a:ext cx="3245708" cy="3863546"/>
          </a:xfrm>
          <a:ln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</p:txBody>
      </p:sp>
      <p:sp>
        <p:nvSpPr>
          <p:cNvPr id="12" name="內容版面配置區 5"/>
          <p:cNvSpPr>
            <a:spLocks noGrp="1"/>
          </p:cNvSpPr>
          <p:nvPr>
            <p:ph sz="quarter" idx="15"/>
          </p:nvPr>
        </p:nvSpPr>
        <p:spPr>
          <a:xfrm>
            <a:off x="4464958" y="1845277"/>
            <a:ext cx="3245708" cy="3863546"/>
          </a:xfrm>
          <a:ln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</p:txBody>
      </p:sp>
      <p:sp>
        <p:nvSpPr>
          <p:cNvPr id="13" name="內容版面配置區 5"/>
          <p:cNvSpPr>
            <a:spLocks noGrp="1"/>
          </p:cNvSpPr>
          <p:nvPr>
            <p:ph sz="quarter" idx="16"/>
          </p:nvPr>
        </p:nvSpPr>
        <p:spPr>
          <a:xfrm>
            <a:off x="7908423" y="1845277"/>
            <a:ext cx="3245609" cy="3863546"/>
          </a:xfrm>
          <a:ln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</p:txBody>
      </p:sp>
      <p:sp>
        <p:nvSpPr>
          <p:cNvPr id="10" name="內容版面配置區 5"/>
          <p:cNvSpPr>
            <a:spLocks noGrp="1"/>
          </p:cNvSpPr>
          <p:nvPr>
            <p:ph sz="quarter" idx="17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14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2656663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7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2" y="1845277"/>
            <a:ext cx="2421924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0" name="內容版面配置區 5"/>
          <p:cNvSpPr>
            <a:spLocks noGrp="1"/>
          </p:cNvSpPr>
          <p:nvPr>
            <p:ph sz="quarter" idx="15"/>
          </p:nvPr>
        </p:nvSpPr>
        <p:spPr>
          <a:xfrm>
            <a:off x="3583459" y="1845277"/>
            <a:ext cx="2421924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1" name="內容版面配置區 5"/>
          <p:cNvSpPr>
            <a:spLocks noGrp="1"/>
          </p:cNvSpPr>
          <p:nvPr>
            <p:ph sz="quarter" idx="16"/>
          </p:nvPr>
        </p:nvSpPr>
        <p:spPr>
          <a:xfrm>
            <a:off x="6145426" y="1845277"/>
            <a:ext cx="2421924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2" name="內容版面配置區 5"/>
          <p:cNvSpPr>
            <a:spLocks noGrp="1"/>
          </p:cNvSpPr>
          <p:nvPr>
            <p:ph sz="quarter" idx="17"/>
          </p:nvPr>
        </p:nvSpPr>
        <p:spPr>
          <a:xfrm>
            <a:off x="8707394" y="1845277"/>
            <a:ext cx="2421924" cy="3863546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4" name="內容版面配置區 5"/>
          <p:cNvSpPr>
            <a:spLocks noGrp="1"/>
          </p:cNvSpPr>
          <p:nvPr>
            <p:ph sz="quarter" idx="18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15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7957606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10" name="內容版面配置區 5"/>
          <p:cNvSpPr>
            <a:spLocks noGrp="1"/>
          </p:cNvSpPr>
          <p:nvPr>
            <p:ph sz="quarter" idx="14"/>
          </p:nvPr>
        </p:nvSpPr>
        <p:spPr>
          <a:xfrm>
            <a:off x="1027558" y="1861751"/>
            <a:ext cx="10101074" cy="384707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8" name="內容版面配置區 5"/>
          <p:cNvSpPr>
            <a:spLocks noGrp="1"/>
          </p:cNvSpPr>
          <p:nvPr>
            <p:ph sz="quarter" idx="15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9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1950431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9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1" y="1845277"/>
            <a:ext cx="5000367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1" name="內容版面配置區 5"/>
          <p:cNvSpPr>
            <a:spLocks noGrp="1"/>
          </p:cNvSpPr>
          <p:nvPr>
            <p:ph sz="quarter" idx="16"/>
          </p:nvPr>
        </p:nvSpPr>
        <p:spPr>
          <a:xfrm>
            <a:off x="6153664" y="1845277"/>
            <a:ext cx="5000368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200150" indent="-28575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3" name="內容版面配置區 5"/>
          <p:cNvSpPr>
            <a:spLocks noGrp="1"/>
          </p:cNvSpPr>
          <p:nvPr>
            <p:ph sz="quarter" idx="17" hasCustomPrompt="1"/>
          </p:nvPr>
        </p:nvSpPr>
        <p:spPr>
          <a:xfrm>
            <a:off x="1021491" y="3847071"/>
            <a:ext cx="5000367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4" name="內容版面配置區 5"/>
          <p:cNvSpPr>
            <a:spLocks noGrp="1"/>
          </p:cNvSpPr>
          <p:nvPr>
            <p:ph sz="quarter" idx="18"/>
          </p:nvPr>
        </p:nvSpPr>
        <p:spPr>
          <a:xfrm>
            <a:off x="6153664" y="3847071"/>
            <a:ext cx="5000368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200150" indent="-28575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6" name="內容版面配置區 5"/>
          <p:cNvSpPr>
            <a:spLocks noGrp="1"/>
          </p:cNvSpPr>
          <p:nvPr>
            <p:ph sz="quarter" idx="15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17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006835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7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1" y="1845277"/>
            <a:ext cx="10141809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200150" indent="-28575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9" name="內容版面配置區 5"/>
          <p:cNvSpPr>
            <a:spLocks noGrp="1"/>
          </p:cNvSpPr>
          <p:nvPr>
            <p:ph sz="quarter" idx="17"/>
          </p:nvPr>
        </p:nvSpPr>
        <p:spPr>
          <a:xfrm>
            <a:off x="1021491" y="3847071"/>
            <a:ext cx="10141809" cy="1869988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 marL="1143000" indent="-228600">
              <a:buFont typeface="Wingdings" panose="05000000000000000000" pitchFamily="2" charset="2"/>
              <a:buChar char="ü"/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  <a:p>
            <a:pPr lvl="2" eaLnBrk="1" latinLnBrk="0" hangingPunct="1"/>
            <a:r>
              <a:rPr lang="zh-TW" altLang="en-US" dirty="0"/>
              <a:t>第三層</a:t>
            </a:r>
          </a:p>
          <a:p>
            <a:pPr lvl="3" eaLnBrk="1" latinLnBrk="0" hangingPunct="1"/>
            <a:r>
              <a:rPr lang="zh-TW" altLang="en-US" dirty="0"/>
              <a:t>第四層</a:t>
            </a:r>
          </a:p>
          <a:p>
            <a:pPr lvl="4" eaLnBrk="1" latinLnBrk="0" hangingPunct="1"/>
            <a:r>
              <a:rPr lang="zh-TW" altLang="en-US" dirty="0"/>
              <a:t>第五層</a:t>
            </a:r>
            <a:endParaRPr kumimoji="0" lang="en-US" dirty="0"/>
          </a:p>
        </p:txBody>
      </p:sp>
      <p:sp>
        <p:nvSpPr>
          <p:cNvPr id="14" name="內容版面配置區 5"/>
          <p:cNvSpPr>
            <a:spLocks noGrp="1"/>
          </p:cNvSpPr>
          <p:nvPr>
            <p:ph sz="quarter" idx="15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15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8816723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  <p:sp>
        <p:nvSpPr>
          <p:cNvPr id="8" name="內容版面配置區 5"/>
          <p:cNvSpPr>
            <a:spLocks noGrp="1"/>
          </p:cNvSpPr>
          <p:nvPr>
            <p:ph sz="quarter" idx="14"/>
          </p:nvPr>
        </p:nvSpPr>
        <p:spPr>
          <a:xfrm>
            <a:off x="1021491" y="1845277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3" name="內容版面配置區 5"/>
          <p:cNvSpPr>
            <a:spLocks noGrp="1"/>
          </p:cNvSpPr>
          <p:nvPr>
            <p:ph sz="quarter" idx="15"/>
          </p:nvPr>
        </p:nvSpPr>
        <p:spPr>
          <a:xfrm>
            <a:off x="1021491" y="3822358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4" name="內容版面配置區 5"/>
          <p:cNvSpPr>
            <a:spLocks noGrp="1"/>
          </p:cNvSpPr>
          <p:nvPr>
            <p:ph sz="quarter" idx="16"/>
          </p:nvPr>
        </p:nvSpPr>
        <p:spPr>
          <a:xfrm>
            <a:off x="4440194" y="1845277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5" name="內容版面配置區 5"/>
          <p:cNvSpPr>
            <a:spLocks noGrp="1"/>
          </p:cNvSpPr>
          <p:nvPr>
            <p:ph sz="quarter" idx="17"/>
          </p:nvPr>
        </p:nvSpPr>
        <p:spPr>
          <a:xfrm>
            <a:off x="4440194" y="3822358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6" name="內容版面配置區 5"/>
          <p:cNvSpPr>
            <a:spLocks noGrp="1"/>
          </p:cNvSpPr>
          <p:nvPr>
            <p:ph sz="quarter" idx="18"/>
          </p:nvPr>
        </p:nvSpPr>
        <p:spPr>
          <a:xfrm>
            <a:off x="7858897" y="1845277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7" name="內容版面配置區 5"/>
          <p:cNvSpPr>
            <a:spLocks noGrp="1"/>
          </p:cNvSpPr>
          <p:nvPr>
            <p:ph sz="quarter" idx="19"/>
          </p:nvPr>
        </p:nvSpPr>
        <p:spPr>
          <a:xfrm>
            <a:off x="7858897" y="3822358"/>
            <a:ext cx="3286897" cy="1894701"/>
          </a:xfrm>
          <a:ln w="3175">
            <a:solidFill>
              <a:schemeClr val="accent1"/>
            </a:solidFill>
            <a:prstDash val="dash"/>
          </a:ln>
        </p:spPr>
        <p:txBody>
          <a:bodyPr lIns="72000" tIns="144000" rIns="72000" bIns="144000"/>
          <a:lstStyle>
            <a:lvl1pPr>
              <a:defRPr sz="2400">
                <a:solidFill>
                  <a:schemeClr val="accent4"/>
                </a:solidFill>
              </a:defRPr>
            </a:lvl1pPr>
            <a:lvl2pPr>
              <a:defRPr sz="2000">
                <a:solidFill>
                  <a:schemeClr val="accent4"/>
                </a:solidFill>
              </a:defRPr>
            </a:lvl2pPr>
            <a:lvl3pPr>
              <a:defRPr sz="1800">
                <a:solidFill>
                  <a:schemeClr val="accent4"/>
                </a:solidFill>
              </a:defRPr>
            </a:lvl3pPr>
            <a:lvl4pPr>
              <a:defRPr sz="1600">
                <a:solidFill>
                  <a:schemeClr val="accent4"/>
                </a:solidFill>
              </a:defRPr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dirty="0"/>
              <a:t>按一下以編輯母片文字樣式</a:t>
            </a:r>
          </a:p>
          <a:p>
            <a:pPr lvl="1" eaLnBrk="1" latinLnBrk="0" hangingPunct="1"/>
            <a:r>
              <a:rPr lang="zh-TW" altLang="en-US" dirty="0"/>
              <a:t>第二層</a:t>
            </a:r>
          </a:p>
        </p:txBody>
      </p:sp>
      <p:sp>
        <p:nvSpPr>
          <p:cNvPr id="19" name="內容版面配置區 5"/>
          <p:cNvSpPr>
            <a:spLocks noGrp="1"/>
          </p:cNvSpPr>
          <p:nvPr>
            <p:ph sz="quarter" idx="20" hasCustomPrompt="1"/>
          </p:nvPr>
        </p:nvSpPr>
        <p:spPr>
          <a:xfrm>
            <a:off x="1028244" y="650790"/>
            <a:ext cx="10135056" cy="296562"/>
          </a:xfrm>
          <a:ln w="3175">
            <a:solidFill>
              <a:schemeClr val="accent1"/>
            </a:solidFill>
            <a:prstDash val="dash"/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Cambria"/>
              <a:buNone/>
              <a:tabLst/>
              <a:defRPr sz="1400">
                <a:solidFill>
                  <a:schemeClr val="accent5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kumimoji="0" lang="zh-TW" altLang="en-US" dirty="0"/>
              <a:t>副標</a:t>
            </a:r>
            <a:endParaRPr kumimoji="0" lang="en-US" dirty="0"/>
          </a:p>
        </p:txBody>
      </p:sp>
      <p:sp>
        <p:nvSpPr>
          <p:cNvPr id="20" name="標題 1"/>
          <p:cNvSpPr>
            <a:spLocks noGrp="1"/>
          </p:cNvSpPr>
          <p:nvPr>
            <p:ph type="title" hasCustomPrompt="1"/>
          </p:nvPr>
        </p:nvSpPr>
        <p:spPr>
          <a:xfrm>
            <a:off x="1028700" y="988541"/>
            <a:ext cx="10134600" cy="671899"/>
          </a:xfrm>
          <a:ln w="3175">
            <a:solidFill>
              <a:schemeClr val="accent1"/>
            </a:solidFill>
            <a:prstDash val="dash"/>
          </a:ln>
        </p:spPr>
        <p:txBody>
          <a:bodyPr tIns="72000" bIns="72000" anchor="t"/>
          <a:lstStyle>
            <a:lvl1pPr algn="l">
              <a:defRPr sz="3600" b="0" cap="none" spc="0">
                <a:ln>
                  <a:noFill/>
                </a:ln>
                <a:solidFill>
                  <a:schemeClr val="accent6"/>
                </a:solidFill>
                <a:effectLst/>
              </a:defRPr>
            </a:lvl1pPr>
          </a:lstStyle>
          <a:p>
            <a:r>
              <a:rPr kumimoji="0" lang="zh-TW" altLang="en-US" dirty="0"/>
              <a:t>標題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8520575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453" cy="6858001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TW" altLang="en-US" dirty="0"/>
              <a:t>按一下以編輯母片標題樣式</a:t>
            </a:r>
            <a:endParaRPr kumimoji="0" 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TW" altLang="en-US" dirty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/>
              <a:t>第二層</a:t>
            </a:r>
          </a:p>
          <a:p>
            <a:pPr lvl="2" eaLnBrk="1" latinLnBrk="0" hangingPunct="1"/>
            <a:r>
              <a:rPr kumimoji="0" lang="zh-TW" altLang="en-US" dirty="0"/>
              <a:t>第三層</a:t>
            </a:r>
          </a:p>
          <a:p>
            <a:pPr lvl="3" eaLnBrk="1" latinLnBrk="0" hangingPunct="1"/>
            <a:r>
              <a:rPr kumimoji="0" lang="zh-TW" altLang="en-US" dirty="0"/>
              <a:t>第四層</a:t>
            </a:r>
          </a:p>
          <a:p>
            <a:pPr lvl="4" eaLnBrk="1" latinLnBrk="0" hangingPunct="1"/>
            <a:r>
              <a:rPr kumimoji="0" lang="zh-TW" altLang="en-US" dirty="0"/>
              <a:t>第五層</a:t>
            </a:r>
            <a:endParaRPr kumimoji="0" 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1837" y="6483998"/>
            <a:ext cx="28448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ED25A-35D4-496D-A76E-F4E86BE6FEBD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165600" y="6483998"/>
            <a:ext cx="38608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3525" y="6483998"/>
            <a:ext cx="28448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2AFCF-F94B-4B1F-9307-C349A0F5CFA4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8" r:id="rId3"/>
    <p:sldLayoutId id="2147483709" r:id="rId4"/>
    <p:sldLayoutId id="2147483687" r:id="rId5"/>
    <p:sldLayoutId id="2147483689" r:id="rId6"/>
    <p:sldLayoutId id="2147483690" r:id="rId7"/>
    <p:sldLayoutId id="2147483691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  <p:sldLayoutId id="2147483727" r:id="rId19"/>
    <p:sldLayoutId id="2147483728" r:id="rId20"/>
    <p:sldLayoutId id="2147483729" r:id="rId21"/>
    <p:sldLayoutId id="2147483730" r:id="rId22"/>
    <p:sldLayoutId id="2147483695" r:id="rId23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06193" y="2940147"/>
            <a:ext cx="6710533" cy="2261057"/>
          </a:xfrm>
        </p:spPr>
        <p:txBody>
          <a:bodyPr/>
          <a:lstStyle/>
          <a:p>
            <a:pPr algn="ctr"/>
            <a:r>
              <a:rPr kumimoji="1" lang="zh-TW" altLang="en-US" sz="4800" b="1" dirty="0">
                <a:solidFill>
                  <a:srgbClr val="C922F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清華 </a:t>
            </a:r>
            <a:r>
              <a:rPr kumimoji="1" lang="en-US" altLang="zh-TW" sz="4800" b="1" dirty="0">
                <a:solidFill>
                  <a:srgbClr val="C922F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 </a:t>
            </a:r>
            <a:r>
              <a:rPr kumimoji="1" lang="zh-TW" altLang="en-US" sz="4800" b="1" dirty="0">
                <a:solidFill>
                  <a:srgbClr val="C922F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校聯盟</a:t>
            </a:r>
            <a:br>
              <a:rPr kumimoji="1" lang="en-US" altLang="zh-TW" sz="54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1" lang="zh-TW" altLang="en-US" sz="54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創業衝鋒實作工作坊</a:t>
            </a:r>
            <a:br>
              <a:rPr kumimoji="1" lang="en-US" altLang="zh-TW" sz="54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1" lang="zh-TW" altLang="en-US" sz="24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報告人</a:t>
            </a:r>
            <a:r>
              <a:rPr kumimoji="1" lang="en-US" altLang="zh-TW" sz="24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:David </a:t>
            </a:r>
            <a:r>
              <a:rPr kumimoji="1" lang="zh-TW" altLang="en-US" sz="24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林坤進</a:t>
            </a:r>
            <a:r>
              <a:rPr kumimoji="1" lang="en-US" altLang="zh-TW" sz="24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2021/08/05</a:t>
            </a:r>
            <a:br>
              <a:rPr kumimoji="1" lang="en-US" altLang="zh-TW" sz="54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1" lang="zh-TW" altLang="en-US" sz="1800" b="1" dirty="0">
                <a:solidFill>
                  <a:srgbClr val="C922F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清華大學產學中心 協理 兼 清華五校聯盟科創平台技術經理</a:t>
            </a:r>
            <a:br>
              <a:rPr kumimoji="1" lang="en-US" altLang="zh-TW" sz="1800" b="1" dirty="0">
                <a:solidFill>
                  <a:srgbClr val="C922F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1" lang="zh-TW" altLang="en-US" sz="1800" b="1" dirty="0">
                <a:solidFill>
                  <a:srgbClr val="C922F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1800" b="1" dirty="0">
              <a:solidFill>
                <a:srgbClr val="C922F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06778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B2CEB9E-5A2E-4169-A1E5-36459ADC3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成功案例</a:t>
            </a:r>
          </a:p>
        </p:txBody>
      </p:sp>
      <p:sp>
        <p:nvSpPr>
          <p:cNvPr id="4" name="內容版面配置區 1">
            <a:extLst>
              <a:ext uri="{FF2B5EF4-FFF2-40B4-BE49-F238E27FC236}">
                <a16:creationId xmlns:a16="http://schemas.microsoft.com/office/drawing/2014/main" id="{E1A29524-F9C4-419B-832B-F8C4863C4CAC}"/>
              </a:ext>
            </a:extLst>
          </p:cNvPr>
          <p:cNvSpPr txBox="1">
            <a:spLocks/>
          </p:cNvSpPr>
          <p:nvPr/>
        </p:nvSpPr>
        <p:spPr>
          <a:xfrm>
            <a:off x="1789765" y="1946157"/>
            <a:ext cx="8612469" cy="3847071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mbria"/>
              <a:buChar char="+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–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Ï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libri"/>
              <a:buChar char="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=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en-US" sz="4000" b="1" kern="1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張大慈</a:t>
            </a:r>
            <a:r>
              <a:rPr lang="zh-TW" altLang="zh-TW" sz="4000" b="1" kern="1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老師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創業團隊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,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成立捷絡生醫科技公司</a:t>
            </a:r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創業決心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老師投入創業公司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),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及</a:t>
            </a:r>
            <a:r>
              <a:rPr lang="en-US" altLang="zh-TW" b="1" kern="100" dirty="0" err="1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TAcc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+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的輔導</a:t>
            </a:r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第一輪募資完畢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,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從育成中心畢業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,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遷移到竹北生醫中心擴大營運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.</a:t>
            </a: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4.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Lesson: 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團隊具備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,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教育培訓可以到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80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,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剩下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18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分要自己努力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(98-100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分都可以成功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10654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189B034-B276-4198-B16F-9902321544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491175" y="1861751"/>
            <a:ext cx="8721970" cy="4285831"/>
          </a:xfrm>
        </p:spPr>
        <p:txBody>
          <a:bodyPr>
            <a:normAutofit fontScale="40000" lnSpcReduction="20000"/>
          </a:bodyPr>
          <a:lstStyle/>
          <a:p>
            <a:r>
              <a:rPr lang="en-US" altLang="zh-TW" dirty="0"/>
              <a:t>1</a:t>
            </a:r>
            <a:r>
              <a:rPr lang="en-US" altLang="zh-TW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全球獨角獸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2018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年大約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2020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400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兩年增加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但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2021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年達到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750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一年就增加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 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創業環境更好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因為資金充沛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endParaRPr lang="en-US" altLang="zh-TW" sz="5000" b="1" dirty="0">
              <a:solidFill>
                <a:schemeClr val="accent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5000" b="1" dirty="0">
              <a:solidFill>
                <a:schemeClr val="accent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和台灣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head-2-Head competition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的韓國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現有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家獨角獸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位居亞太第三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僅次於中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印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其中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第一的金融科技</a:t>
            </a:r>
            <a:r>
              <a:rPr lang="en-US" altLang="zh-TW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Toss, </a:t>
            </a:r>
            <a:r>
              <a:rPr lang="zh-TW" altLang="en-US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估值</a:t>
            </a:r>
            <a:r>
              <a:rPr lang="en-US" altLang="zh-TW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74</a:t>
            </a:r>
            <a:r>
              <a:rPr lang="zh-TW" altLang="en-US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億美元 第二的電玩開發商</a:t>
            </a:r>
            <a:r>
              <a:rPr lang="en-US" altLang="zh-TW" sz="5000" b="1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Krafton</a:t>
            </a:r>
            <a:r>
              <a:rPr lang="zh-TW" altLang="en-US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，估值</a:t>
            </a:r>
            <a:r>
              <a:rPr lang="en-US" altLang="zh-TW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38</a:t>
            </a:r>
            <a:r>
              <a:rPr lang="zh-TW" altLang="en-US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億美元</a:t>
            </a:r>
            <a:r>
              <a:rPr lang="en-US" altLang="zh-TW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反觀台灣都沒有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因為我們放眼的只是台灣市場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5000" b="1" dirty="0">
              <a:solidFill>
                <a:schemeClr val="accent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5000" b="1" dirty="0">
              <a:solidFill>
                <a:schemeClr val="accent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美中兩大市場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台灣處於關鍵位置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創業環境良好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政府資源多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但台灣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VC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比較保守些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所以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也可以找矽谷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VC.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這也是找</a:t>
            </a:r>
            <a:r>
              <a:rPr lang="en-US" altLang="zh-TW" sz="5000" b="1" dirty="0" err="1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Tacc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合作的原因之一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sz="5000" b="1" dirty="0">
              <a:solidFill>
                <a:schemeClr val="accent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VC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退場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一般工程大約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生醫大約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此時獲利大約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30-50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 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但公司最賺的時候大約是第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此時獲利大約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50-100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所以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要先說好</a:t>
            </a:r>
            <a:r>
              <a:rPr lang="en-US" altLang="zh-TW" sz="5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”STORY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”,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吸引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VC</a:t>
            </a:r>
            <a:r>
              <a:rPr lang="zh-TW" altLang="en-US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可以支持你</a:t>
            </a:r>
            <a:r>
              <a:rPr lang="en-US" altLang="zh-TW" sz="50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6644E482-6674-4FDC-8AD0-40686DD8F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全球新創</a:t>
            </a:r>
          </a:p>
        </p:txBody>
      </p:sp>
    </p:spTree>
    <p:extLst>
      <p:ext uri="{BB962C8B-B14F-4D97-AF65-F5344CB8AC3E}">
        <p14:creationId xmlns:p14="http://schemas.microsoft.com/office/powerpoint/2010/main" val="3886487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156F62F8-B3C0-4BD3-AB0A-9EB71512AFB7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3091278534"/>
              </p:ext>
            </p:extLst>
          </p:nvPr>
        </p:nvGraphicFramePr>
        <p:xfrm>
          <a:off x="1280160" y="1811567"/>
          <a:ext cx="9355016" cy="47796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87735">
                  <a:extLst>
                    <a:ext uri="{9D8B030D-6E8A-4147-A177-3AD203B41FA5}">
                      <a16:colId xmlns:a16="http://schemas.microsoft.com/office/drawing/2014/main" val="1383766461"/>
                    </a:ext>
                  </a:extLst>
                </a:gridCol>
                <a:gridCol w="3395887">
                  <a:extLst>
                    <a:ext uri="{9D8B030D-6E8A-4147-A177-3AD203B41FA5}">
                      <a16:colId xmlns:a16="http://schemas.microsoft.com/office/drawing/2014/main" val="2249864015"/>
                    </a:ext>
                  </a:extLst>
                </a:gridCol>
                <a:gridCol w="3771394">
                  <a:extLst>
                    <a:ext uri="{9D8B030D-6E8A-4147-A177-3AD203B41FA5}">
                      <a16:colId xmlns:a16="http://schemas.microsoft.com/office/drawing/2014/main" val="1172591269"/>
                    </a:ext>
                  </a:extLst>
                </a:gridCol>
              </a:tblGrid>
              <a:tr h="19812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理念</a:t>
                      </a:r>
                      <a:endParaRPr lang="zh-TW" altLang="en-US" sz="20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要點</a:t>
                      </a:r>
                      <a:endParaRPr lang="zh-TW" altLang="en-US" sz="20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b="1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特點</a:t>
                      </a:r>
                      <a:endParaRPr lang="zh-TW" altLang="en-US" sz="20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0095837"/>
                  </a:ext>
                </a:extLst>
              </a:tr>
              <a:tr h="24053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起點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為何要創業</a:t>
                      </a:r>
                      <a:r>
                        <a:rPr lang="en-US" altLang="zh-TW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? </a:t>
                      </a:r>
                    </a:p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Why does it?</a:t>
                      </a:r>
                      <a:endParaRPr 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獨特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2114426"/>
                  </a:ext>
                </a:extLst>
              </a:tr>
              <a:tr h="24053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做啥</a:t>
                      </a:r>
                      <a:endParaRPr lang="zh-TW" altLang="en-US" sz="1600" b="1" i="0" u="none" strike="noStrike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做什麼可以幫助創業成功</a:t>
                      </a:r>
                      <a:r>
                        <a:rPr lang="en-US" altLang="zh-TW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? </a:t>
                      </a:r>
                    </a:p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What to do?</a:t>
                      </a:r>
                      <a:endParaRPr 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判斷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0284339"/>
                  </a:ext>
                </a:extLst>
              </a:tr>
              <a:tr h="48106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如何做</a:t>
                      </a:r>
                      <a:endParaRPr lang="zh-TW" altLang="en-US" sz="1600" b="1" i="0" u="none" strike="noStrike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err="1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如何做</a:t>
                      </a:r>
                      <a:r>
                        <a:rPr 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? </a:t>
                      </a:r>
                    </a:p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How to do? How much to do? How long to do?</a:t>
                      </a:r>
                      <a:endParaRPr 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條理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8805121"/>
                  </a:ext>
                </a:extLst>
              </a:tr>
              <a:tr h="48106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擴大</a:t>
                      </a:r>
                      <a:endParaRPr lang="zh-TW" altLang="en-US" sz="1600" b="1" i="0" u="none" strike="noStrike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如何持續及擴大規模</a:t>
                      </a:r>
                      <a:r>
                        <a:rPr lang="en-US" altLang="zh-TW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? </a:t>
                      </a:r>
                    </a:p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Where to maintain or expand?</a:t>
                      </a:r>
                      <a:endParaRPr 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眼光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006261"/>
                  </a:ext>
                </a:extLst>
              </a:tr>
              <a:tr h="43076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支撐</a:t>
                      </a:r>
                      <a:endParaRPr lang="zh-TW" altLang="en-US" sz="1600" b="1" i="0" u="none" strike="noStrike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支持系統是甚麼</a:t>
                      </a:r>
                      <a:r>
                        <a:rPr lang="en-US" altLang="zh-TW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? </a:t>
                      </a:r>
                    </a:p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Supporting system required?</a:t>
                      </a:r>
                      <a:endParaRPr 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貴人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5727881"/>
                  </a:ext>
                </a:extLst>
              </a:tr>
              <a:tr h="48106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CEO</a:t>
                      </a:r>
                      <a:endParaRPr lang="en-US" sz="1600" b="1" i="0" u="none" strike="noStrike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領導人特質是啥</a:t>
                      </a:r>
                      <a:r>
                        <a:rPr lang="en-US" altLang="zh-TW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? </a:t>
                      </a:r>
                    </a:p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What are the characteristics of CEO?</a:t>
                      </a:r>
                      <a:endParaRPr 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野心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3209710"/>
                  </a:ext>
                </a:extLst>
              </a:tr>
              <a:tr h="48106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管理團隊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管理團隊組成</a:t>
                      </a:r>
                      <a:r>
                        <a:rPr lang="en-US" altLang="zh-TW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? </a:t>
                      </a:r>
                    </a:p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What are the characteristics of Management Team?</a:t>
                      </a:r>
                      <a:endParaRPr 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默契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4534033"/>
                  </a:ext>
                </a:extLst>
              </a:tr>
              <a:tr h="24053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綜合討論</a:t>
                      </a:r>
                      <a:endParaRPr lang="zh-TW" altLang="en-US" sz="1600" b="1" i="0" u="none" strike="noStrike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執行審視與檢討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有效</a:t>
                      </a:r>
                      <a:endParaRPr lang="zh-TW" altLang="en-US" sz="1600" b="1" i="0" u="none" strike="noStrike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071701"/>
                  </a:ext>
                </a:extLst>
              </a:tr>
            </a:tbl>
          </a:graphicData>
        </a:graphic>
      </p:graphicFrame>
      <p:sp>
        <p:nvSpPr>
          <p:cNvPr id="3" name="標題 2">
            <a:extLst>
              <a:ext uri="{FF2B5EF4-FFF2-40B4-BE49-F238E27FC236}">
                <a16:creationId xmlns:a16="http://schemas.microsoft.com/office/drawing/2014/main" id="{97F51586-E0DF-4562-8A72-69064CECD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494" y="376377"/>
            <a:ext cx="10116064" cy="799070"/>
          </a:xfrm>
        </p:spPr>
        <p:txBody>
          <a:bodyPr/>
          <a:lstStyle/>
          <a:p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課程設計理念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</a:rPr>
              <a:t>(Story Teller)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8E7FE2C-EAA9-4CF3-A83F-649058CF2959}"/>
              </a:ext>
            </a:extLst>
          </p:cNvPr>
          <p:cNvSpPr/>
          <p:nvPr/>
        </p:nvSpPr>
        <p:spPr>
          <a:xfrm>
            <a:off x="2457451" y="1293452"/>
            <a:ext cx="7277099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主要方法論</a:t>
            </a:r>
            <a:r>
              <a:rPr lang="en-US" altLang="zh-TW" sz="16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sz="16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16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 Customer Development Edge 2. Pivoting(</a:t>
            </a:r>
            <a:r>
              <a:rPr lang="zh-TW" altLang="en-US" sz="16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軸轉</a:t>
            </a:r>
            <a:r>
              <a:rPr lang="en-US" altLang="zh-TW" sz="16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)90</a:t>
            </a:r>
            <a:r>
              <a:rPr lang="zh-TW" altLang="en-US" sz="1600" b="1" dirty="0">
                <a:solidFill>
                  <a:schemeClr val="accent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</a:t>
            </a:r>
            <a:endParaRPr lang="zh-TW" altLang="en-US" sz="1600" dirty="0">
              <a:solidFill>
                <a:schemeClr val="accent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6039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內容版面配置區 5">
            <a:extLst>
              <a:ext uri="{FF2B5EF4-FFF2-40B4-BE49-F238E27FC236}">
                <a16:creationId xmlns:a16="http://schemas.microsoft.com/office/drawing/2014/main" id="{F6E3C62B-885F-472F-876E-770A2126D319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693509275"/>
              </p:ext>
            </p:extLst>
          </p:nvPr>
        </p:nvGraphicFramePr>
        <p:xfrm>
          <a:off x="1828916" y="1081259"/>
          <a:ext cx="8806070" cy="5157472"/>
        </p:xfrm>
        <a:graphic>
          <a:graphicData uri="http://schemas.openxmlformats.org/drawingml/2006/table">
            <a:tbl>
              <a:tblPr firstRow="1" firstCol="1" bandRow="1"/>
              <a:tblGrid>
                <a:gridCol w="1663293">
                  <a:extLst>
                    <a:ext uri="{9D8B030D-6E8A-4147-A177-3AD203B41FA5}">
                      <a16:colId xmlns:a16="http://schemas.microsoft.com/office/drawing/2014/main" val="4029092599"/>
                    </a:ext>
                  </a:extLst>
                </a:gridCol>
                <a:gridCol w="2996624">
                  <a:extLst>
                    <a:ext uri="{9D8B030D-6E8A-4147-A177-3AD203B41FA5}">
                      <a16:colId xmlns:a16="http://schemas.microsoft.com/office/drawing/2014/main" val="1074259310"/>
                    </a:ext>
                  </a:extLst>
                </a:gridCol>
                <a:gridCol w="1944639">
                  <a:extLst>
                    <a:ext uri="{9D8B030D-6E8A-4147-A177-3AD203B41FA5}">
                      <a16:colId xmlns:a16="http://schemas.microsoft.com/office/drawing/2014/main" val="3652153598"/>
                    </a:ext>
                  </a:extLst>
                </a:gridCol>
                <a:gridCol w="2201514">
                  <a:extLst>
                    <a:ext uri="{9D8B030D-6E8A-4147-A177-3AD203B41FA5}">
                      <a16:colId xmlns:a16="http://schemas.microsoft.com/office/drawing/2014/main" val="305977254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課程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0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內容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0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工具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0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產出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7162943"/>
                  </a:ext>
                </a:extLst>
              </a:tr>
              <a:tr h="10819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Step.1 Warm up.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說明計畫內容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提供簡易版天使投資查核清單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(Angel checklist ) 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讓新創團隊做自我體檢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透過查核清單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(checklist) 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及與講師、教練群問答過程中辨識自身的問題、狀態與階段，以對應後續計畫內容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簡易版天使投資查核清單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(Angel Checklist)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透過查核清單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(checklist) 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評估後寫下對每一階段需要解決的問題及預設的目標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9092601"/>
                  </a:ext>
                </a:extLst>
              </a:tr>
              <a:tr h="90053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Step.2 Why? Define Your Success!</a:t>
                      </a:r>
                      <a:endParaRPr lang="zh-TW" sz="1100" b="1" kern="10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請創業家各自列出創業的願景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(Vision)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、任務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(Mission) 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及 成功藍圖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(Victory) 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深入了解自身創業的動機及團隊創業的動機整合創始核心團隊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(founding team) 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各自不同的動機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願景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(Vision) / 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任務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(Mission)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確定團隊成員間的願景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(vision) 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及任務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(mission)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，協助團隊建立公司未來走向及營運發展目標。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420680"/>
                  </a:ext>
                </a:extLst>
              </a:tr>
              <a:tr h="223069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Step. 3 What to do to reduce the risk?</a:t>
                      </a:r>
                      <a:endParaRPr lang="zh-TW" sz="1100" b="1" kern="10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完整講述顧客發展導向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(Customer Development Edge, CDE) 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系統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說明創業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成立公司投入大量資源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前逐步需要做哪些假設、策略規劃及準備能降低風險、提升成功的可能性，使新創團隊清楚了解未來要經歷的創業歷程，以及需要做哪些準備功課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尋找目標客群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(Target Audience)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，並進行細分與排序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CDE 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商業策略地圖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顧客價值主張畫布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(Value Proposition Canva)s</a:t>
                      </a:r>
                      <a:endParaRPr lang="zh-TW" sz="1100" b="1" kern="10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至少完成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張顧客價值主張畫布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(Value Proposition Canvas)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，並進行排序</a:t>
                      </a:r>
                    </a:p>
                  </a:txBody>
                  <a:tcPr marL="25592" marR="255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9431166"/>
                  </a:ext>
                </a:extLst>
              </a:tr>
            </a:tbl>
          </a:graphicData>
        </a:graphic>
      </p:graphicFrame>
      <p:sp>
        <p:nvSpPr>
          <p:cNvPr id="3" name="標題 2">
            <a:extLst>
              <a:ext uri="{FF2B5EF4-FFF2-40B4-BE49-F238E27FC236}">
                <a16:creationId xmlns:a16="http://schemas.microsoft.com/office/drawing/2014/main" id="{5F0A3CC9-CE05-428F-9B74-A6DE98F15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68" y="151294"/>
            <a:ext cx="10116064" cy="799070"/>
          </a:xfrm>
        </p:spPr>
        <p:txBody>
          <a:bodyPr/>
          <a:lstStyle/>
          <a:p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課程規劃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26225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id="{5F0A3CC9-CE05-428F-9B74-A6DE98F15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68" y="151294"/>
            <a:ext cx="10116064" cy="799070"/>
          </a:xfrm>
        </p:spPr>
        <p:txBody>
          <a:bodyPr/>
          <a:lstStyle/>
          <a:p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課程規劃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4B0B4D8A-0B23-4C72-8099-D2AFF33D9C0D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332338222"/>
              </p:ext>
            </p:extLst>
          </p:nvPr>
        </p:nvGraphicFramePr>
        <p:xfrm>
          <a:off x="1037968" y="1191111"/>
          <a:ext cx="10116064" cy="4104374"/>
        </p:xfrm>
        <a:graphic>
          <a:graphicData uri="http://schemas.openxmlformats.org/drawingml/2006/table">
            <a:tbl>
              <a:tblPr firstRow="1" firstCol="1" bandRow="1"/>
              <a:tblGrid>
                <a:gridCol w="1896154">
                  <a:extLst>
                    <a:ext uri="{9D8B030D-6E8A-4147-A177-3AD203B41FA5}">
                      <a16:colId xmlns:a16="http://schemas.microsoft.com/office/drawing/2014/main" val="1134680464"/>
                    </a:ext>
                  </a:extLst>
                </a:gridCol>
                <a:gridCol w="3456973">
                  <a:extLst>
                    <a:ext uri="{9D8B030D-6E8A-4147-A177-3AD203B41FA5}">
                      <a16:colId xmlns:a16="http://schemas.microsoft.com/office/drawing/2014/main" val="71123022"/>
                    </a:ext>
                  </a:extLst>
                </a:gridCol>
                <a:gridCol w="2233923">
                  <a:extLst>
                    <a:ext uri="{9D8B030D-6E8A-4147-A177-3AD203B41FA5}">
                      <a16:colId xmlns:a16="http://schemas.microsoft.com/office/drawing/2014/main" val="1155423780"/>
                    </a:ext>
                  </a:extLst>
                </a:gridCol>
                <a:gridCol w="2529014">
                  <a:extLst>
                    <a:ext uri="{9D8B030D-6E8A-4147-A177-3AD203B41FA5}">
                      <a16:colId xmlns:a16="http://schemas.microsoft.com/office/drawing/2014/main" val="2246899725"/>
                    </a:ext>
                  </a:extLst>
                </a:gridCol>
              </a:tblGrid>
              <a:tr h="11644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Step. 4 How to do? Start from Customer!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設計如何針對目標客群進行測試、訪談以確立早期採用者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(Early Adopter)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如何確立價值主張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(Value Proposition)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，建立出一個完整的商業模式</a:t>
                      </a: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訪談與測試工具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商業畫布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(Business model Canvas)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價值主張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(Value Proposition)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完成訪談與測試設計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完成商業畫布</a:t>
                      </a: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(Business model canvas) </a:t>
                      </a: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右半部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收斂出一個價值主張</a:t>
                      </a: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8029616"/>
                  </a:ext>
                </a:extLst>
              </a:tr>
              <a:tr h="128215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Step. 5 Validate: Have a predictable and repeatable business model.</a:t>
                      </a:r>
                      <a:endParaRPr lang="zh-TW" sz="1100" b="1" kern="10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規劃進入市場策略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確立產品市場定位及公司定位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規劃銷售素材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建立銷售藍圖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進行通路與顧客驗證</a:t>
                      </a: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銷售定位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(Selling proposition)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銷售路徑圖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(Sales </a:t>
                      </a:r>
                      <a:r>
                        <a:rPr lang="en-US" alt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oadmap)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銷售素材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(Marketing Collateral)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完成進入市場策略規劃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產出銷售主張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(Selling proposition)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完成一張銷售路徑圖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(sales roadmap)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0859215"/>
                  </a:ext>
                </a:extLst>
              </a:tr>
              <a:tr h="13999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Step. 6 List key Partners and Resources.</a:t>
                      </a:r>
                      <a:endParaRPr lang="zh-TW" sz="1100" b="1" kern="10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從產品生產、銷售到募資等環節，列出關鍵活動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奠基於關鍵活動分析需要找哪些關鍵夥伴與資源，並進一步分類關鍵夥伴的類型，規劃策略合作模式，進行利害關係人分析與管理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募資準備與策略</a:t>
                      </a: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商業畫布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(Business Model Canvas, </a:t>
                      </a:r>
                      <a:r>
                        <a:rPr lang="zh-TW" alt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九宮格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利害關係人地圖 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(Stakeholder 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3048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management map)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完成關鍵活動、夥伴與資源列表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分析歸納關鍵夥伴之利害關係</a:t>
                      </a:r>
                    </a:p>
                  </a:txBody>
                  <a:tcPr marL="29425" marR="294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4652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1988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id="{5F0A3CC9-CE05-428F-9B74-A6DE98F15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68" y="151294"/>
            <a:ext cx="10116064" cy="799070"/>
          </a:xfrm>
        </p:spPr>
        <p:txBody>
          <a:bodyPr/>
          <a:lstStyle/>
          <a:p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課程規劃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(3)</a:t>
            </a:r>
            <a:endParaRPr lang="zh-TW" altLang="en-US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AF22F85C-3B1C-4EDC-B8BA-1A5BA1C43DFA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437924548"/>
              </p:ext>
            </p:extLst>
          </p:nvPr>
        </p:nvGraphicFramePr>
        <p:xfrm>
          <a:off x="1037968" y="1505744"/>
          <a:ext cx="10116064" cy="3846512"/>
        </p:xfrm>
        <a:graphic>
          <a:graphicData uri="http://schemas.openxmlformats.org/drawingml/2006/table">
            <a:tbl>
              <a:tblPr firstRow="1" firstCol="1" bandRow="1"/>
              <a:tblGrid>
                <a:gridCol w="1896152">
                  <a:extLst>
                    <a:ext uri="{9D8B030D-6E8A-4147-A177-3AD203B41FA5}">
                      <a16:colId xmlns:a16="http://schemas.microsoft.com/office/drawing/2014/main" val="987435361"/>
                    </a:ext>
                  </a:extLst>
                </a:gridCol>
                <a:gridCol w="3456971">
                  <a:extLst>
                    <a:ext uri="{9D8B030D-6E8A-4147-A177-3AD203B41FA5}">
                      <a16:colId xmlns:a16="http://schemas.microsoft.com/office/drawing/2014/main" val="1632346129"/>
                    </a:ext>
                  </a:extLst>
                </a:gridCol>
                <a:gridCol w="2233925">
                  <a:extLst>
                    <a:ext uri="{9D8B030D-6E8A-4147-A177-3AD203B41FA5}">
                      <a16:colId xmlns:a16="http://schemas.microsoft.com/office/drawing/2014/main" val="459151577"/>
                    </a:ext>
                  </a:extLst>
                </a:gridCol>
                <a:gridCol w="2529016">
                  <a:extLst>
                    <a:ext uri="{9D8B030D-6E8A-4147-A177-3AD203B41FA5}">
                      <a16:colId xmlns:a16="http://schemas.microsoft.com/office/drawing/2014/main" val="2255567003"/>
                    </a:ext>
                  </a:extLst>
                </a:gridCol>
              </a:tblGrid>
              <a:tr h="128217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Step. 7 How to create founding team?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探討創業者須具備哪些人格特質 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Founding team 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的組成要素、職務分工</a:t>
                      </a: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Founding team 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鐵三角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職務分工表</a:t>
                      </a: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確立</a:t>
                      </a: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founding team</a:t>
                      </a: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組成及分工</a:t>
                      </a: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1987080"/>
                  </a:ext>
                </a:extLst>
              </a:tr>
              <a:tr h="154417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Step. 8 How to manage your working team?</a:t>
                      </a:r>
                      <a:endParaRPr lang="zh-TW" sz="1100" b="1" kern="10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剖析新創文化及企業制度之間的差距 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如何進行新創人才與招募  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如何建立新創管理制度</a:t>
                      </a: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en-US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OKR </a:t>
                      </a:r>
                      <a:r>
                        <a:rPr lang="en-US" alt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(Objectives and Key Results)</a:t>
                      </a:r>
                      <a:endParaRPr lang="zh-TW" sz="1100" b="1" kern="100" dirty="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規劃招募內容及管理方針</a:t>
                      </a: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5142710"/>
                  </a:ext>
                </a:extLst>
              </a:tr>
              <a:tr h="102016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Step.9 How to raise funds?</a:t>
                      </a:r>
                      <a:endParaRPr lang="zh-TW" sz="1100" b="1" kern="100">
                        <a:solidFill>
                          <a:schemeClr val="accent3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製作募資簡報內容 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募資前需要做哪些準備 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募資策略規劃</a:t>
                      </a: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募資簡報範本</a:t>
                      </a: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"/>
                      </a:pPr>
                      <a:r>
                        <a:rPr lang="zh-TW" sz="1100" b="1" kern="100" dirty="0">
                          <a:solidFill>
                            <a:schemeClr val="accent3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完成一版募資簡報及募資規劃策略</a:t>
                      </a:r>
                    </a:p>
                  </a:txBody>
                  <a:tcPr marL="65500" marR="655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1089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8130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>
            <a:extLst>
              <a:ext uri="{FF2B5EF4-FFF2-40B4-BE49-F238E27FC236}">
                <a16:creationId xmlns:a16="http://schemas.microsoft.com/office/drawing/2014/main" id="{B7B531CC-1A59-446B-9179-6336740E8AD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061029" y="1861751"/>
            <a:ext cx="7576457" cy="4313966"/>
          </a:xfrm>
        </p:spPr>
        <p:txBody>
          <a:bodyPr>
            <a:normAutofit fontScale="92500" lnSpcReduction="10000"/>
          </a:bodyPr>
          <a:lstStyle/>
          <a:p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報名</a:t>
            </a:r>
            <a:r>
              <a:rPr lang="zh-TW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需有老師推薦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, </a:t>
            </a:r>
            <a:r>
              <a:rPr lang="zh-TW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不接受個人身份報名。</a:t>
            </a:r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請將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報名</a:t>
            </a:r>
            <a:r>
              <a:rPr lang="zh-TW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表填寫完成後，請老師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計畫主持人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於下方簽名欄位親簽後，將本表掃描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拍照，將電子檔寄至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wenting@gapp.nthu.edu.tw</a:t>
            </a:r>
            <a:r>
              <a:rPr lang="zh-TW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張專員收，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才算</a:t>
            </a:r>
            <a:r>
              <a:rPr lang="zh-TW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完成報名</a:t>
            </a:r>
            <a:endParaRPr lang="en-US" altLang="zh-TW" b="1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en-US" altLang="zh-TW" b="1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學員需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能</a:t>
            </a:r>
            <a:r>
              <a:rPr lang="zh-TW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全程參與課程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.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若到課次數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小於</a:t>
            </a:r>
            <a:r>
              <a:rPr lang="en-US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</a:t>
            </a:r>
            <a:r>
              <a:rPr lang="zh-TW" altLang="zh-TW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次</a:t>
            </a:r>
            <a:r>
              <a:rPr lang="zh-TW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，將影響後續團隊報名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其他</a:t>
            </a:r>
            <a:r>
              <a:rPr lang="zh-TW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相關課程之權益。</a:t>
            </a:r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en-US" altLang="zh-TW" b="1" dirty="0">
              <a:solidFill>
                <a:srgbClr val="474747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r>
              <a:rPr lang="en-US" altLang="zh-TW" b="1" dirty="0">
                <a:solidFill>
                  <a:srgbClr val="474747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4.</a:t>
            </a:r>
            <a:r>
              <a:rPr lang="zh-TW" altLang="en-US" b="1" dirty="0">
                <a:solidFill>
                  <a:srgbClr val="474747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由於經費來自科技部科創平台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因此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對學員篩選及要求需符合科研成果創業的精神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清華五校聯盟科創平台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是本案的執行單位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擁有最終解釋權及執行權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3" name="標題 2">
            <a:extLst>
              <a:ext uri="{FF2B5EF4-FFF2-40B4-BE49-F238E27FC236}">
                <a16:creationId xmlns:a16="http://schemas.microsoft.com/office/drawing/2014/main" id="{E111F499-8BA9-4D08-977A-C1EFED89F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報名須知與到課要求</a:t>
            </a:r>
          </a:p>
        </p:txBody>
      </p:sp>
    </p:spTree>
    <p:extLst>
      <p:ext uri="{BB962C8B-B14F-4D97-AF65-F5344CB8AC3E}">
        <p14:creationId xmlns:p14="http://schemas.microsoft.com/office/powerpoint/2010/main" val="673802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>
            <a:extLst>
              <a:ext uri="{FF2B5EF4-FFF2-40B4-BE49-F238E27FC236}">
                <a16:creationId xmlns:a16="http://schemas.microsoft.com/office/drawing/2014/main" id="{70FFAD1B-2550-4A27-8A3F-27F756EC595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955409" y="1861751"/>
            <a:ext cx="7666894" cy="4468711"/>
          </a:xfrm>
        </p:spPr>
        <p:txBody>
          <a:bodyPr>
            <a:normAutofit fontScale="92500"/>
          </a:bodyPr>
          <a:lstStyle/>
          <a:p>
            <a:pPr marL="45720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endParaRPr lang="en-US" altLang="zh-TW" b="1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lvl="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學員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此工作坊預計招收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個名額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聯盟學校校內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老師團隊的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CEO/COO/CFO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為招生對像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每個團隊錄取一人為限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 </a:t>
            </a:r>
          </a:p>
          <a:p>
            <a:pPr marL="457200" lvl="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endParaRPr lang="en-US" altLang="zh-TW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處理原則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以報名順序先後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符合錄取條件的</a:t>
            </a:r>
            <a:r>
              <a:rPr lang="en-US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, </a:t>
            </a:r>
            <a:r>
              <a:rPr lang="zh-TW" altLang="zh-TW" b="1" kern="100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先報先審先得。</a:t>
            </a:r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endParaRPr lang="en-US" altLang="zh-TW" b="1" kern="100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lvl="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錄取條件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TRL5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及以上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及有意在未來一年會申請創業計畫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即科技部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2021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年九月及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2022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年三月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萌芽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拔尖案及經濟部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2022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年六月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價創案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的團隊為優先對像</a:t>
            </a:r>
            <a:endParaRPr lang="en-US" altLang="zh-TW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lvl="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endParaRPr lang="en-US" altLang="zh-TW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lvl="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假如團隊的技術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TRL4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及以下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建議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參加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後面梯次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預計會一年舉辦一梯次 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),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以形成梯隊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大家都可以成長</a:t>
            </a:r>
            <a:r>
              <a:rPr lang="en-US" altLang="zh-TW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b="1" dirty="0">
                <a:solidFill>
                  <a:srgbClr val="4747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b="1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lvl="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endParaRPr lang="en-US" altLang="zh-TW" b="1" dirty="0">
              <a:solidFill>
                <a:srgbClr val="47474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lvl="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endParaRPr lang="en-US" altLang="zh-TW" b="1" dirty="0">
              <a:solidFill>
                <a:srgbClr val="474747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457200" lvl="0" indent="-457200" fontAlgn="ctr">
              <a:spcBef>
                <a:spcPts val="0"/>
              </a:spcBef>
              <a:buClrTx/>
              <a:buSzTx/>
              <a:buFontTx/>
              <a:buAutoNum type="arabicPeriod"/>
              <a:defRPr/>
            </a:pPr>
            <a:endParaRPr lang="en-US" altLang="zh-TW" dirty="0">
              <a:solidFill>
                <a:srgbClr val="000000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endParaRPr lang="zh-TW" altLang="en-US" dirty="0"/>
          </a:p>
        </p:txBody>
      </p:sp>
      <p:sp>
        <p:nvSpPr>
          <p:cNvPr id="3" name="標題 2">
            <a:extLst>
              <a:ext uri="{FF2B5EF4-FFF2-40B4-BE49-F238E27FC236}">
                <a16:creationId xmlns:a16="http://schemas.microsoft.com/office/drawing/2014/main" id="{3649AB8B-1B00-41CF-B6B7-91A518D3C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招生名額與入選條件</a:t>
            </a:r>
          </a:p>
        </p:txBody>
      </p:sp>
    </p:spTree>
    <p:extLst>
      <p:ext uri="{BB962C8B-B14F-4D97-AF65-F5344CB8AC3E}">
        <p14:creationId xmlns:p14="http://schemas.microsoft.com/office/powerpoint/2010/main" val="3834779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037968" y="268941"/>
            <a:ext cx="10116064" cy="847566"/>
          </a:xfrm>
          <a:ln>
            <a:solidFill>
              <a:schemeClr val="tx2"/>
            </a:solidFill>
          </a:ln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zh-TW" altLang="en-US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</a:rPr>
              <a:t>課程安排及要求</a:t>
            </a:r>
            <a:endParaRPr lang="en-US" altLang="zh-CN" sz="4000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DFBC8AE2-918A-414D-AC73-9290C88E3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5677801"/>
              </p:ext>
            </p:extLst>
          </p:nvPr>
        </p:nvGraphicFramePr>
        <p:xfrm>
          <a:off x="2002971" y="1309730"/>
          <a:ext cx="7968343" cy="4848139"/>
        </p:xfrm>
        <a:graphic>
          <a:graphicData uri="http://schemas.openxmlformats.org/drawingml/2006/table">
            <a:tbl>
              <a:tblPr/>
              <a:tblGrid>
                <a:gridCol w="1190172">
                  <a:extLst>
                    <a:ext uri="{9D8B030D-6E8A-4147-A177-3AD203B41FA5}">
                      <a16:colId xmlns:a16="http://schemas.microsoft.com/office/drawing/2014/main" val="3096591574"/>
                    </a:ext>
                  </a:extLst>
                </a:gridCol>
                <a:gridCol w="4132166">
                  <a:extLst>
                    <a:ext uri="{9D8B030D-6E8A-4147-A177-3AD203B41FA5}">
                      <a16:colId xmlns:a16="http://schemas.microsoft.com/office/drawing/2014/main" val="3156371573"/>
                    </a:ext>
                  </a:extLst>
                </a:gridCol>
                <a:gridCol w="2646005">
                  <a:extLst>
                    <a:ext uri="{9D8B030D-6E8A-4147-A177-3AD203B41FA5}">
                      <a16:colId xmlns:a16="http://schemas.microsoft.com/office/drawing/2014/main" val="3118899313"/>
                    </a:ext>
                  </a:extLst>
                </a:gridCol>
              </a:tblGrid>
              <a:tr h="961522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上課週期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每兩周一次</a:t>
                      </a:r>
                      <a:r>
                        <a:rPr lang="en-US" altLang="zh-TW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星期四下午</a:t>
                      </a:r>
                      <a:r>
                        <a:rPr lang="en-US" altLang="zh-TW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14:30-17:30(</a:t>
                      </a: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含課間休息時間</a:t>
                      </a:r>
                      <a:r>
                        <a:rPr lang="en-US" altLang="zh-TW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), </a:t>
                      </a: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共</a:t>
                      </a:r>
                      <a:r>
                        <a:rPr lang="en-US" altLang="zh-TW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 </a:t>
                      </a: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堂課程</a:t>
                      </a:r>
                      <a:r>
                        <a:rPr lang="en-US" altLang="zh-TW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 18</a:t>
                      </a: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週完成一個週期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. 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實作為主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實務與理論結合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530502"/>
                  </a:ext>
                </a:extLst>
              </a:tr>
              <a:tr h="8468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上課地點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因疫情關係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先以線上上課為主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如疫情結束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會利用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"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清華育成中心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"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上課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不管線上或到育成中心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大家都比較熟悉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削除遲到的機率</a:t>
                      </a:r>
                      <a:r>
                        <a:rPr lang="en-US" altLang="zh-TW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2969149"/>
                  </a:ext>
                </a:extLst>
              </a:tr>
              <a:tr h="819567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對講師的要求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多講案例及實操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少流水式教學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成人教育重實作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5765995"/>
                  </a:ext>
                </a:extLst>
              </a:tr>
              <a:tr h="54637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對學員的要求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 fontAlgn="ctr">
                        <a:buAutoNum type="arabicPeriod"/>
                      </a:pP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課前有準備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例如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問題清單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), 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課後有行動方案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之後自己實施演練一遍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下一次再回課堂討論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固化知識點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.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457200" indent="-457200" algn="l" fontAlgn="ctr">
                        <a:buAutoNum type="arabicPeriod"/>
                      </a:pP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課程終了要交</a:t>
                      </a:r>
                      <a:r>
                        <a:rPr 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Financial Plan(</a:t>
                      </a: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幕資簡報及募資計畫</a:t>
                      </a:r>
                      <a:r>
                        <a:rPr lang="en-US" altLang="zh-TW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),</a:t>
                      </a:r>
                      <a:r>
                        <a:rPr lang="zh-TW" altLang="en-US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以作為結業評審</a:t>
                      </a:r>
                      <a:r>
                        <a:rPr lang="en-US" altLang="zh-TW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0" i="0" u="none" strike="noStrike" dirty="0">
                          <a:solidFill>
                            <a:srgbClr val="474747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講師陪跑與輔導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77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8701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028343" y="114937"/>
            <a:ext cx="10116064" cy="847566"/>
          </a:xfrm>
          <a:ln>
            <a:solidFill>
              <a:schemeClr val="tx2"/>
            </a:solidFill>
          </a:ln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</a:rPr>
              <a:t>課程實施計劃</a:t>
            </a:r>
            <a:endParaRPr lang="en-US" altLang="zh-CN" sz="4000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D55321DC-A222-44D7-BC32-28771E6F75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3228893"/>
              </p:ext>
            </p:extLst>
          </p:nvPr>
        </p:nvGraphicFramePr>
        <p:xfrm>
          <a:off x="2236763" y="1066800"/>
          <a:ext cx="7624689" cy="3970710"/>
        </p:xfrm>
        <a:graphic>
          <a:graphicData uri="http://schemas.openxmlformats.org/drawingml/2006/table">
            <a:tbl>
              <a:tblPr/>
              <a:tblGrid>
                <a:gridCol w="1407312">
                  <a:extLst>
                    <a:ext uri="{9D8B030D-6E8A-4147-A177-3AD203B41FA5}">
                      <a16:colId xmlns:a16="http://schemas.microsoft.com/office/drawing/2014/main" val="77261384"/>
                    </a:ext>
                  </a:extLst>
                </a:gridCol>
                <a:gridCol w="2184484">
                  <a:extLst>
                    <a:ext uri="{9D8B030D-6E8A-4147-A177-3AD203B41FA5}">
                      <a16:colId xmlns:a16="http://schemas.microsoft.com/office/drawing/2014/main" val="836873195"/>
                    </a:ext>
                  </a:extLst>
                </a:gridCol>
                <a:gridCol w="2426037">
                  <a:extLst>
                    <a:ext uri="{9D8B030D-6E8A-4147-A177-3AD203B41FA5}">
                      <a16:colId xmlns:a16="http://schemas.microsoft.com/office/drawing/2014/main" val="9042108"/>
                    </a:ext>
                  </a:extLst>
                </a:gridCol>
                <a:gridCol w="1606856">
                  <a:extLst>
                    <a:ext uri="{9D8B030D-6E8A-4147-A177-3AD203B41FA5}">
                      <a16:colId xmlns:a16="http://schemas.microsoft.com/office/drawing/2014/main" val="930421131"/>
                    </a:ext>
                  </a:extLst>
                </a:gridCol>
              </a:tblGrid>
              <a:tr h="15240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期間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主旨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活動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Action by 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745714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2021/08/06- 2021/08/12</a:t>
                      </a:r>
                      <a:r>
                        <a:rPr lang="zh-TW" alt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　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招生報名及學員篩選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明確學員名單及配合事項、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</a:t>
                      </a:r>
                      <a:r>
                        <a:rPr lang="en-US" altLang="zh-TW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 </a:t>
                      </a:r>
                      <a:r>
                        <a:rPr lang="en-US" altLang="zh-TW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+GLORIA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23108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2021/08/13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發出上課通知及課程計畫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符合資格的學員學前準備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893569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19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開始第</a:t>
                      </a:r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線上課程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TAcc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365283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開始第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線上課程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TAcc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23826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開始第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線上課程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TAcc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19507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開始第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線上課程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TAcc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52435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開始第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線上課程或現地上課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TAcc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25858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開始第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線上課程或現地上課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TAcc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57732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開始第</a:t>
                      </a:r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線上課程或現地上課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TAcc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012736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開始第</a:t>
                      </a:r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線上課程或現地上課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TAcc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083658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開始第</a:t>
                      </a:r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堂課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線上課程或現地上課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TAcc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+,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學員</a:t>
                      </a:r>
                      <a:r>
                        <a:rPr lang="en-US" altLang="zh-TW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 </a:t>
                      </a: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玟婷及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David</a:t>
                      </a:r>
                    </a:p>
                  </a:txBody>
                  <a:tcPr marL="6927" marR="6927" marT="69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1042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4015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台北, 台北101, 台灣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標題 16"/>
          <p:cNvSpPr>
            <a:spLocks noGrp="1"/>
          </p:cNvSpPr>
          <p:nvPr>
            <p:ph type="title" idx="4294967295"/>
          </p:nvPr>
        </p:nvSpPr>
        <p:spPr>
          <a:xfrm>
            <a:off x="877016" y="2044700"/>
            <a:ext cx="5632450" cy="812800"/>
          </a:xfrm>
          <a:ln>
            <a:noFill/>
          </a:ln>
        </p:spPr>
        <p:txBody>
          <a:bodyPr/>
          <a:lstStyle/>
          <a:p>
            <a:pPr algn="l"/>
            <a:r>
              <a:rPr lang="en-US" altLang="zh-TW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Q&amp;A</a:t>
            </a:r>
            <a:endParaRPr lang="zh-TW" altLang="en-US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12708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雲流水">
  <a:themeElements>
    <a:clrScheme name="自訂 2">
      <a:dk1>
        <a:srgbClr val="F0B228"/>
      </a:dk1>
      <a:lt1>
        <a:srgbClr val="F0B228"/>
      </a:lt1>
      <a:dk2>
        <a:srgbClr val="FFFFFF"/>
      </a:dk2>
      <a:lt2>
        <a:srgbClr val="B5B5B6"/>
      </a:lt2>
      <a:accent1>
        <a:srgbClr val="F0B228"/>
      </a:accent1>
      <a:accent2>
        <a:srgbClr val="F0B228"/>
      </a:accent2>
      <a:accent3>
        <a:srgbClr val="4F4F4F"/>
      </a:accent3>
      <a:accent4>
        <a:srgbClr val="B5B5B6"/>
      </a:accent4>
      <a:accent5>
        <a:srgbClr val="B5B5B6"/>
      </a:accent5>
      <a:accent6>
        <a:srgbClr val="F0B228"/>
      </a:accent6>
      <a:hlink>
        <a:srgbClr val="B5B5B6"/>
      </a:hlink>
      <a:folHlink>
        <a:srgbClr val="B5B5B6"/>
      </a:folHlink>
    </a:clrScheme>
    <a:fontScheme name="TAcc+">
      <a:majorFont>
        <a:latin typeface="Noto Sans CJK TC Black"/>
        <a:ea typeface="Noto Sans CJK TC Bold"/>
        <a:cs typeface=""/>
      </a:majorFont>
      <a:minorFont>
        <a:latin typeface="Noto Sans CJK TC Regular"/>
        <a:ea typeface="Noto Sans CJK TC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12983</TotalTime>
  <Words>1846</Words>
  <Application>Microsoft Office PowerPoint</Application>
  <PresentationFormat>寬螢幕</PresentationFormat>
  <Paragraphs>213</Paragraphs>
  <Slides>12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4" baseType="lpstr">
      <vt:lpstr>Noto Sans CJK TC Black</vt:lpstr>
      <vt:lpstr>Noto Sans CJK TC Bold</vt:lpstr>
      <vt:lpstr>Noto Sans CJK TC Regular</vt:lpstr>
      <vt:lpstr>微軟正黑體</vt:lpstr>
      <vt:lpstr>新細明體</vt:lpstr>
      <vt:lpstr>Arial</vt:lpstr>
      <vt:lpstr>Calibri</vt:lpstr>
      <vt:lpstr>Cambria</vt:lpstr>
      <vt:lpstr>Times New Roman</vt:lpstr>
      <vt:lpstr>Wingdings</vt:lpstr>
      <vt:lpstr>Wingdings 2</vt:lpstr>
      <vt:lpstr>行雲流水</vt:lpstr>
      <vt:lpstr>清華 5 校聯盟 創業衝鋒實作工作坊 報告人:David 林坤進, 2021/08/05 清華大學產學中心 協理 兼 清華五校聯盟科創平台技術經理  </vt:lpstr>
      <vt:lpstr>成功案例</vt:lpstr>
      <vt:lpstr>全球新創</vt:lpstr>
      <vt:lpstr>課程設計理念(Story Teller)</vt:lpstr>
      <vt:lpstr>課程規劃(1)</vt:lpstr>
      <vt:lpstr>課程規劃(2)</vt:lpstr>
      <vt:lpstr>課程規劃(3)</vt:lpstr>
      <vt:lpstr>報名須知與到課要求</vt:lpstr>
      <vt:lpstr>招生名額與入選條件</vt:lpstr>
      <vt:lpstr>課程安排及要求</vt:lpstr>
      <vt:lpstr>課程實施計劃</vt:lpstr>
      <vt:lpstr>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ellen@discovercentral.com</dc:creator>
  <cp:lastModifiedBy>wenting</cp:lastModifiedBy>
  <cp:revision>172</cp:revision>
  <dcterms:created xsi:type="dcterms:W3CDTF">2020-06-01T05:15:52Z</dcterms:created>
  <dcterms:modified xsi:type="dcterms:W3CDTF">2021-08-05T03:25:44Z</dcterms:modified>
</cp:coreProperties>
</file>