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handoutMasterIdLst>
    <p:handoutMasterId r:id="rId14"/>
  </p:handoutMasterIdLst>
  <p:sldIdLst>
    <p:sldId id="272" r:id="rId2"/>
    <p:sldId id="277" r:id="rId3"/>
    <p:sldId id="297" r:id="rId4"/>
    <p:sldId id="468" r:id="rId5"/>
    <p:sldId id="280" r:id="rId6"/>
    <p:sldId id="281" r:id="rId7"/>
    <p:sldId id="278" r:id="rId8"/>
    <p:sldId id="292" r:id="rId9"/>
    <p:sldId id="276" r:id="rId10"/>
    <p:sldId id="293" r:id="rId11"/>
    <p:sldId id="296" r:id="rId12"/>
  </p:sldIdLst>
  <p:sldSz cx="12192000" cy="6858000"/>
  <p:notesSz cx="6734175" cy="9867900"/>
  <p:defaultTextStyle>
    <a:defPPr rtl="0"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799B23B-EC83-4686-B30A-512413B5E67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741" autoAdjust="0"/>
    <p:restoredTop sz="96834" autoAdjust="0"/>
  </p:normalViewPr>
  <p:slideViewPr>
    <p:cSldViewPr snapToGrid="0">
      <p:cViewPr varScale="1">
        <p:scale>
          <a:sx n="89" d="100"/>
          <a:sy n="89" d="100"/>
        </p:scale>
        <p:origin x="135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00" d="100"/>
          <a:sy n="100" d="100"/>
        </p:scale>
        <p:origin x="280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142" cy="495108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l">
              <a:defRPr sz="1200"/>
            </a:lvl1pPr>
          </a:lstStyle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4475" y="1"/>
            <a:ext cx="2918142" cy="495108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r">
              <a:defRPr sz="1200"/>
            </a:lvl1pPr>
          </a:lstStyle>
          <a:p>
            <a:fld id="{EFC3C03C-F128-4D77-8177-A57732A67E39}" type="datetime2"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2021年3月31日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372793"/>
            <a:ext cx="2918142" cy="49510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l">
              <a:defRPr sz="1200"/>
            </a:lvl1pPr>
          </a:lstStyle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4475" y="9372793"/>
            <a:ext cx="2918142" cy="49510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r">
              <a:defRPr sz="1200"/>
            </a:lvl1pPr>
          </a:lstStyle>
          <a:p>
            <a:fld id="{D385ACC1-7210-4F0A-BEEB-8EC885077F20}" type="slidenum"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‹#›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706532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142" cy="495108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l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idx="1"/>
          </p:nvPr>
        </p:nvSpPr>
        <p:spPr>
          <a:xfrm>
            <a:off x="3814475" y="1"/>
            <a:ext cx="2918142" cy="495108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r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DF2C87C-757E-4C70-9F14-5785D5A3EB9B}" type="datetime2">
              <a:rPr lang="zh-TW" altLang="en-US" smtClean="0"/>
              <a:pPr/>
              <a:t>2021年3月31日</a:t>
            </a:fld>
            <a:endParaRPr lang="zh-TW" altLang="en-US" dirty="0"/>
          </a:p>
        </p:txBody>
      </p:sp>
      <p:sp>
        <p:nvSpPr>
          <p:cNvPr id="4" name="投影片影像預留位置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8200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54" tIns="45377" rIns="90754" bIns="45377" rtlCol="0" anchor="ctr"/>
          <a:lstStyle/>
          <a:p>
            <a:pPr rtl="0"/>
            <a:endParaRPr lang="zh-TW" altLang="en-US" noProof="0" dirty="0"/>
          </a:p>
        </p:txBody>
      </p:sp>
      <p:sp>
        <p:nvSpPr>
          <p:cNvPr id="5" name="備忘稿預留位置 4"/>
          <p:cNvSpPr>
            <a:spLocks noGrp="1"/>
          </p:cNvSpPr>
          <p:nvPr>
            <p:ph type="body" sz="quarter" idx="3"/>
          </p:nvPr>
        </p:nvSpPr>
        <p:spPr>
          <a:xfrm>
            <a:off x="673418" y="4748927"/>
            <a:ext cx="5387340" cy="3885486"/>
          </a:xfrm>
          <a:prstGeom prst="rect">
            <a:avLst/>
          </a:prstGeom>
        </p:spPr>
        <p:txBody>
          <a:bodyPr vert="horz" lIns="90754" tIns="45377" rIns="90754" bIns="45377" rtlCol="0"/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4"/>
          </p:nvPr>
        </p:nvSpPr>
        <p:spPr>
          <a:xfrm>
            <a:off x="1" y="9372793"/>
            <a:ext cx="2918142" cy="49510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l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5"/>
          </p:nvPr>
        </p:nvSpPr>
        <p:spPr>
          <a:xfrm>
            <a:off x="3814475" y="9372793"/>
            <a:ext cx="2918142" cy="49510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r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93B0CF2-7F87-4E02-A248-870047730F99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614981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預留位置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預留位置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93B0CF2-7F87-4E02-A248-870047730F9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1338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59884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55564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440215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237351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205500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245773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876117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515960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>
            <a:extLst>
              <a:ext uri="{FF2B5EF4-FFF2-40B4-BE49-F238E27FC236}">
                <a16:creationId xmlns:a16="http://schemas.microsoft.com/office/drawing/2014/main" id="{1D858614-A53B-47A3-ABDB-4679BE904D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373B447E-F282-47FA-8B62-72AE592058C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60670212-C92F-4FEA-A238-107A2B2A1DCD}"/>
              </a:ext>
            </a:extLst>
          </p:cNvPr>
          <p:cNvSpPr txBox="1"/>
          <p:nvPr/>
        </p:nvSpPr>
        <p:spPr>
          <a:xfrm>
            <a:off x="3814478" y="9372790"/>
            <a:ext cx="2918140" cy="49511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0754" tIns="45377" rIns="90754" bIns="45377" anchor="b" anchorCtr="0" compatLnSpc="1">
            <a:noAutofit/>
          </a:bodyPr>
          <a:lstStyle/>
          <a:p>
            <a:pPr algn="r" defTabSz="90754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9B1F84A-7670-48DF-934D-E795596FB521}" type="slidenum">
              <a:pPr algn="r" defTabSz="907542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</a:t>
            </a:fld>
            <a:endParaRPr lang="en-US" sz="1200">
              <a:solidFill>
                <a:srgbClr val="000000"/>
              </a:solidFill>
              <a:latin typeface="微軟正黑體" pitchFamily="34"/>
              <a:ea typeface="微軟正黑體" pitchFamily="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/>
          <p:cNvGrpSpPr/>
          <p:nvPr/>
        </p:nvGrpSpPr>
        <p:grpSpPr>
          <a:xfrm>
            <a:off x="0" y="6208894"/>
            <a:ext cx="12192000" cy="649106"/>
            <a:chOff x="0" y="6208894"/>
            <a:chExt cx="12192000" cy="649106"/>
          </a:xfrm>
        </p:grpSpPr>
        <p:sp>
          <p:nvSpPr>
            <p:cNvPr id="2" name="矩形 1"/>
            <p:cNvSpPr/>
            <p:nvPr/>
          </p:nvSpPr>
          <p:spPr>
            <a:xfrm>
              <a:off x="3048" y="6220178"/>
              <a:ext cx="12188952" cy="6378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rtl="0"/>
              <a:endParaRPr lang="zh-TW" altLang="en-US" noProof="0" dirty="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cxnSp>
          <p:nvCxnSpPr>
            <p:cNvPr id="7" name="直線接點​​ 6"/>
            <p:cNvCxnSpPr/>
            <p:nvPr/>
          </p:nvCxnSpPr>
          <p:spPr>
            <a:xfrm>
              <a:off x="0" y="6208894"/>
              <a:ext cx="1219200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" name="直線接點 4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 noProof="0"/>
              <a:t>按一下以編輯母片標題樣式</a:t>
            </a:r>
            <a:endParaRPr kumimoji="0" lang="zh-TW" altLang="en-US" noProof="0" dirty="0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 rtlCol="0"/>
          <a:lstStyle>
            <a:lvl1pPr marL="0" marR="45720" indent="0" algn="r">
              <a:buNone/>
              <a:defRPr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rtl="0"/>
            <a:r>
              <a:rPr lang="zh-TW" altLang="en-US" noProof="0"/>
              <a:t>按一下以編輯母片副標題樣式</a:t>
            </a:r>
            <a:endParaRPr kumimoji="0" lang="zh-TW" altLang="en-US" noProof="0" dirty="0"/>
          </a:p>
        </p:txBody>
      </p:sp>
      <p:sp>
        <p:nvSpPr>
          <p:cNvPr id="30" name="日期預留位置 2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235FE9C4-59B4-4AD9-BCAF-FF66D1DF51F3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19" name="頁尾預留位置 1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noProof="0" dirty="0"/>
              <a:t>新增頁尾</a:t>
            </a:r>
          </a:p>
        </p:txBody>
      </p:sp>
      <p:sp>
        <p:nvSpPr>
          <p:cNvPr id="27" name="投影片編號預留位置 2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2980820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AD936DE-5D38-46D0-9BE5-8BA3B33416FE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8168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rtlCol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rtlCol="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F2A899C-F004-405A-BF83-560E224F35FE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319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 rtlCol="0"/>
          <a:lstStyle>
            <a:lvl1pPr>
              <a:defRPr sz="26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2400"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>
              <a:defRPr sz="2000"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 rtlCol="0"/>
          <a:lstStyle>
            <a:lvl1pPr>
              <a:defRPr sz="26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2400"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>
              <a:defRPr sz="2000"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1790E788-03C8-40B7-8AE9-C9ECC294DED5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901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rtlCol="0" anchor="b"/>
          <a:lstStyle>
            <a:lvl1pPr>
              <a:defRPr/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rtlCol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內容預留位置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rtlCol="0" anchor="ctr"/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A98E7B6-A385-4EF7-8B94-B57AC5684D4E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5018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17AACFF-4F19-463F-A028-C64F0959348B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7181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5A6F7E3-D9D2-40AE-B28C-D99082FA967D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288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rtlCol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 rtlCol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 rtlCol="0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885C29E-EC4B-4879-995C-442C7161D43F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9192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剪去並圓角化單一角落矩形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zh-TW" altLang="en-US" sz="1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zh-TW" altLang="en-US" sz="1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rtlCol="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 rtlCol="0"/>
          <a:lstStyle>
            <a:lvl1pPr marL="0" indent="0">
              <a:buNone/>
              <a:defRPr sz="3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rtl="0"/>
            <a:r>
              <a:rPr lang="zh-TW" altLang="en-US"/>
              <a:t>按一下圖示以新增圖片</a:t>
            </a:r>
            <a:endParaRPr kumimoji="0"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rtlCol="0" anchor="t"/>
          <a:lstStyle>
            <a:lvl1pPr marL="0" indent="0" algn="l">
              <a:spcBef>
                <a:spcPts val="250"/>
              </a:spcBef>
              <a:buFontTx/>
              <a:buNone/>
              <a:defRPr sz="13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F1490183-26AB-417D-892D-5B3EB964CA44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  <p:sp>
        <p:nvSpPr>
          <p:cNvPr id="10" name="手繪多邊形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zh-TW" altLang="en-US" sz="1800" dirty="0">
              <a:solidFill>
                <a:schemeClr val="tx1"/>
              </a:solidFill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11" name="手繪多邊形​​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zh-TW" altLang="en-US" sz="1800" dirty="0">
              <a:solidFill>
                <a:schemeClr val="tx1"/>
              </a:solidFill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962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5BC55C2-BE8A-4EAF-A1D4-80EA2610B397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7777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8E740C7-CDC9-4AAD-B965-D6F26E788320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6975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群組 24"/>
          <p:cNvGrpSpPr/>
          <p:nvPr/>
        </p:nvGrpSpPr>
        <p:grpSpPr>
          <a:xfrm>
            <a:off x="-29028" y="-7144"/>
            <a:ext cx="12240731" cy="6879658"/>
            <a:chOff x="0" y="-21658"/>
            <a:chExt cx="12240731" cy="6879658"/>
          </a:xfrm>
        </p:grpSpPr>
        <p:sp>
          <p:nvSpPr>
            <p:cNvPr id="26" name="矩形 25"/>
            <p:cNvSpPr/>
            <p:nvPr/>
          </p:nvSpPr>
          <p:spPr>
            <a:xfrm>
              <a:off x="31633" y="0"/>
              <a:ext cx="12188952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zh-TW" altLang="en-US" noProof="0" dirty="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grpSp>
          <p:nvGrpSpPr>
            <p:cNvPr id="27" name="群組 26"/>
            <p:cNvGrpSpPr/>
            <p:nvPr/>
          </p:nvGrpSpPr>
          <p:grpSpPr>
            <a:xfrm>
              <a:off x="0" y="-21658"/>
              <a:ext cx="12240731" cy="1041400"/>
              <a:chOff x="-25356" y="-7144"/>
              <a:chExt cx="12240731" cy="1041400"/>
            </a:xfrm>
          </p:grpSpPr>
          <p:sp>
            <p:nvSpPr>
              <p:cNvPr id="28" name="手繪多邊形 27"/>
              <p:cNvSpPr>
                <a:spLocks/>
              </p:cNvSpPr>
              <p:nvPr/>
            </p:nvSpPr>
            <p:spPr bwMode="auto">
              <a:xfrm>
                <a:off x="-12700" y="-7144"/>
                <a:ext cx="12217400" cy="1041400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6" y="2"/>
                  </a:cxn>
                  <a:cxn ang="0">
                    <a:pos x="2542" y="0"/>
                  </a:cxn>
                  <a:cxn ang="0">
                    <a:pos x="4374" y="367"/>
                  </a:cxn>
                  <a:cxn ang="0">
                    <a:pos x="5766" y="55"/>
                  </a:cxn>
                  <a:cxn ang="0">
                    <a:pos x="5772" y="213"/>
                  </a:cxn>
                  <a:cxn ang="0">
                    <a:pos x="4302" y="439"/>
                  </a:cxn>
                  <a:cxn ang="0">
                    <a:pos x="1488" y="201"/>
                  </a:cxn>
                  <a:cxn ang="0">
                    <a:pos x="0" y="656"/>
                  </a:cxn>
                  <a:cxn ang="0">
                    <a:pos x="6" y="2"/>
                  </a:cxn>
                </a:cxnLst>
                <a:rect l="0" t="0" r="0" b="0"/>
                <a:pathLst>
                  <a:path w="5772" h="656">
                    <a:moveTo>
                      <a:pt x="6" y="2"/>
                    </a:moveTo>
                    <a:lnTo>
                      <a:pt x="2542" y="0"/>
                    </a:lnTo>
                    <a:cubicBezTo>
                      <a:pt x="2746" y="101"/>
                      <a:pt x="3828" y="367"/>
                      <a:pt x="4374" y="367"/>
                    </a:cubicBezTo>
                    <a:cubicBezTo>
                      <a:pt x="4920" y="367"/>
                      <a:pt x="5526" y="152"/>
                      <a:pt x="5766" y="55"/>
                    </a:cubicBezTo>
                    <a:lnTo>
                      <a:pt x="5772" y="213"/>
                    </a:lnTo>
                    <a:cubicBezTo>
                      <a:pt x="5670" y="257"/>
                      <a:pt x="5016" y="441"/>
                      <a:pt x="4302" y="439"/>
                    </a:cubicBezTo>
                    <a:cubicBezTo>
                      <a:pt x="3588" y="437"/>
                      <a:pt x="2205" y="165"/>
                      <a:pt x="1488" y="201"/>
                    </a:cubicBezTo>
                    <a:cubicBezTo>
                      <a:pt x="750" y="209"/>
                      <a:pt x="270" y="482"/>
                      <a:pt x="0" y="656"/>
                    </a:cubicBezTo>
                    <a:lnTo>
                      <a:pt x="6" y="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shade val="50000"/>
                      <a:alpha val="45000"/>
                      <a:satMod val="120000"/>
                    </a:schemeClr>
                  </a:gs>
                  <a:gs pos="100000">
                    <a:schemeClr val="accent3">
                      <a:shade val="80000"/>
                      <a:alpha val="55000"/>
                      <a:satMod val="155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zh-TW" altLang="en-US" sz="1800" noProof="0" dirty="0">
                  <a:solidFill>
                    <a:schemeClr val="tx1"/>
                  </a:solidFill>
                  <a:latin typeface="細明體" panose="02020509000000000000" pitchFamily="49" charset="-120"/>
                  <a:ea typeface="細明體" panose="02020509000000000000" pitchFamily="49" charset="-120"/>
                  <a:cs typeface="+mn-cs"/>
                </a:endParaRPr>
              </a:p>
            </p:txBody>
          </p:sp>
          <p:sp>
            <p:nvSpPr>
              <p:cNvPr id="29" name="手繪多邊形 28"/>
              <p:cNvSpPr>
                <a:spLocks/>
              </p:cNvSpPr>
              <p:nvPr/>
            </p:nvSpPr>
            <p:spPr bwMode="auto">
              <a:xfrm>
                <a:off x="5842000" y="-7144"/>
                <a:ext cx="6350000" cy="638175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0"/>
                  </a:cxn>
                  <a:cxn ang="0">
                    <a:pos x="1668" y="564"/>
                  </a:cxn>
                  <a:cxn ang="0">
                    <a:pos x="3000" y="186"/>
                  </a:cxn>
                  <a:cxn ang="0">
                    <a:pos x="3000" y="6"/>
                  </a:cxn>
                  <a:cxn ang="0">
                    <a:pos x="0" y="0"/>
                  </a:cxn>
                </a:cxnLst>
                <a:rect l="0" t="0" r="0" b="0"/>
                <a:pathLst>
                  <a:path w="3000" h="595">
                    <a:moveTo>
                      <a:pt x="0" y="0"/>
                    </a:moveTo>
                    <a:cubicBezTo>
                      <a:pt x="174" y="102"/>
                      <a:pt x="1168" y="533"/>
                      <a:pt x="1668" y="564"/>
                    </a:cubicBezTo>
                    <a:cubicBezTo>
                      <a:pt x="2168" y="595"/>
                      <a:pt x="2778" y="279"/>
                      <a:pt x="3000" y="186"/>
                    </a:cubicBezTo>
                    <a:lnTo>
                      <a:pt x="3000" y="6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>
                      <a:shade val="50000"/>
                      <a:alpha val="30000"/>
                      <a:satMod val="130000"/>
                    </a:schemeClr>
                  </a:gs>
                  <a:gs pos="80000">
                    <a:schemeClr val="accent2">
                      <a:shade val="75000"/>
                      <a:alpha val="45000"/>
                      <a:satMod val="140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zh-TW" altLang="en-US" sz="1800" noProof="0" dirty="0">
                  <a:solidFill>
                    <a:schemeClr val="tx1"/>
                  </a:solidFill>
                  <a:latin typeface="細明體" panose="02020509000000000000" pitchFamily="49" charset="-120"/>
                  <a:ea typeface="細明體" panose="02020509000000000000" pitchFamily="49" charset="-120"/>
                  <a:cs typeface="+mn-cs"/>
                </a:endParaRPr>
              </a:p>
            </p:txBody>
          </p:sp>
          <p:grpSp>
            <p:nvGrpSpPr>
              <p:cNvPr id="31" name="群組 30"/>
              <p:cNvGrpSpPr/>
              <p:nvPr/>
            </p:nvGrpSpPr>
            <p:grpSpPr>
              <a:xfrm>
                <a:off x="-25356" y="202408"/>
                <a:ext cx="12240731" cy="649224"/>
                <a:chOff x="-19045" y="216550"/>
                <a:chExt cx="9180548" cy="649224"/>
              </a:xfrm>
            </p:grpSpPr>
            <p:sp>
              <p:nvSpPr>
                <p:cNvPr id="32" name="手繪多邊形 31"/>
                <p:cNvSpPr>
                  <a:spLocks/>
                </p:cNvSpPr>
                <p:nvPr/>
              </p:nvSpPr>
              <p:spPr bwMode="auto">
                <a:xfrm rot="21435692">
                  <a:off x="-19045" y="216550"/>
                  <a:ext cx="9163050" cy="649224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966"/>
                    </a:cxn>
                    <a:cxn ang="0">
                      <a:pos x="1608" y="282"/>
                    </a:cxn>
                    <a:cxn ang="0">
                      <a:pos x="4110" y="1008"/>
                    </a:cxn>
                    <a:cxn ang="0">
                      <a:pos x="5772" y="0"/>
                    </a:cxn>
                  </a:cxnLst>
                  <a:rect l="0" t="0" r="0" b="0"/>
                  <a:pathLst>
                    <a:path w="5772" h="1055">
                      <a:moveTo>
                        <a:pt x="0" y="966"/>
                      </a:moveTo>
                      <a:cubicBezTo>
                        <a:pt x="282" y="738"/>
                        <a:pt x="923" y="275"/>
                        <a:pt x="1608" y="282"/>
                      </a:cubicBezTo>
                      <a:cubicBezTo>
                        <a:pt x="2293" y="289"/>
                        <a:pt x="3416" y="1055"/>
                        <a:pt x="4110" y="1008"/>
                      </a:cubicBezTo>
                      <a:cubicBezTo>
                        <a:pt x="4804" y="961"/>
                        <a:pt x="5426" y="210"/>
                        <a:pt x="5772" y="0"/>
                      </a:cubicBezTo>
                    </a:path>
                  </a:pathLst>
                </a:custGeom>
                <a:noFill/>
                <a:ln w="10795" cap="flat" cmpd="sng" algn="ctr">
                  <a:gradFill>
                    <a:gsLst>
                      <a:gs pos="74000">
                        <a:schemeClr val="accent3">
                          <a:shade val="75000"/>
                        </a:schemeClr>
                      </a:gs>
                      <a:gs pos="86000">
                        <a:schemeClr val="tx1">
                          <a:alpha val="29000"/>
                        </a:schemeClr>
                      </a:gs>
                      <a:gs pos="16000">
                        <a:schemeClr val="accent2">
                          <a:shade val="75000"/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zh-TW" altLang="en-US" sz="1800" noProof="0" dirty="0">
                    <a:latin typeface="細明體" panose="02020509000000000000" pitchFamily="49" charset="-120"/>
                    <a:ea typeface="細明體" panose="02020509000000000000" pitchFamily="49" charset="-120"/>
                  </a:endParaRPr>
                </a:p>
              </p:txBody>
            </p:sp>
            <p:sp>
              <p:nvSpPr>
                <p:cNvPr id="33" name="手繪多邊形​​ 32"/>
                <p:cNvSpPr>
                  <a:spLocks/>
                </p:cNvSpPr>
                <p:nvPr/>
              </p:nvSpPr>
              <p:spPr bwMode="auto">
                <a:xfrm rot="21435692">
                  <a:off x="-14309" y="290003"/>
                  <a:ext cx="9175812" cy="530352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732"/>
                    </a:cxn>
                    <a:cxn ang="0">
                      <a:pos x="1638" y="228"/>
                    </a:cxn>
                    <a:cxn ang="0">
                      <a:pos x="4122" y="816"/>
                    </a:cxn>
                    <a:cxn ang="0">
                      <a:pos x="5766" y="0"/>
                    </a:cxn>
                  </a:cxnLst>
                  <a:rect l="0" t="0" r="0" b="0"/>
                  <a:pathLst>
                    <a:path w="5766" h="854">
                      <a:moveTo>
                        <a:pt x="0" y="732"/>
                      </a:moveTo>
                      <a:cubicBezTo>
                        <a:pt x="273" y="647"/>
                        <a:pt x="951" y="214"/>
                        <a:pt x="1638" y="228"/>
                      </a:cubicBezTo>
                      <a:cubicBezTo>
                        <a:pt x="2325" y="242"/>
                        <a:pt x="3434" y="854"/>
                        <a:pt x="4122" y="816"/>
                      </a:cubicBezTo>
                      <a:cubicBezTo>
                        <a:pt x="4810" y="778"/>
                        <a:pt x="5424" y="170"/>
                        <a:pt x="5766" y="0"/>
                      </a:cubicBezTo>
                    </a:path>
                  </a:pathLst>
                </a:custGeom>
                <a:noFill/>
                <a:ln w="9525" cap="flat" cmpd="sng" algn="ctr">
                  <a:gradFill>
                    <a:gsLst>
                      <a:gs pos="74000">
                        <a:schemeClr val="accent4"/>
                      </a:gs>
                      <a:gs pos="44000">
                        <a:schemeClr val="accent1"/>
                      </a:gs>
                      <a:gs pos="33000">
                        <a:schemeClr val="accent2"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zh-TW" altLang="en-US" sz="1800" noProof="0" dirty="0">
                    <a:latin typeface="細明體" panose="02020509000000000000" pitchFamily="49" charset="-120"/>
                    <a:ea typeface="細明體" panose="02020509000000000000" pitchFamily="49" charset="-120"/>
                  </a:endParaRPr>
                </a:p>
              </p:txBody>
            </p:sp>
          </p:grpSp>
        </p:grpSp>
      </p:grpSp>
      <p:sp>
        <p:nvSpPr>
          <p:cNvPr id="9" name="標題預留位置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rtlCol="0" anchor="b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  <a:endParaRPr kumimoji="0" lang="zh-TW" altLang="en-US" noProof="0" dirty="0"/>
          </a:p>
        </p:txBody>
      </p:sp>
      <p:sp>
        <p:nvSpPr>
          <p:cNvPr id="30" name="文字預留位置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rtl="0" eaLnBrk="1" latinLnBrk="0" hangingPunct="1"/>
            <a:r>
              <a:rPr lang="zh-TW" altLang="en-US" noProof="0" dirty="0"/>
              <a:t>按一下以編輯母片文字樣式</a:t>
            </a:r>
          </a:p>
          <a:p>
            <a:pPr lvl="1" rtl="0" eaLnBrk="1" latinLnBrk="0" hangingPunct="1"/>
            <a:r>
              <a:rPr lang="zh-TW" altLang="en-US" noProof="0" dirty="0"/>
              <a:t>第二層</a:t>
            </a:r>
          </a:p>
          <a:p>
            <a:pPr lvl="2" rtl="0" eaLnBrk="1" latinLnBrk="0" hangingPunct="1"/>
            <a:r>
              <a:rPr lang="zh-TW" altLang="en-US" noProof="0" dirty="0"/>
              <a:t>第三層</a:t>
            </a:r>
          </a:p>
          <a:p>
            <a:pPr lvl="3" rtl="0" eaLnBrk="1" latinLnBrk="0" hangingPunct="1"/>
            <a:r>
              <a:rPr lang="zh-TW" altLang="en-US" noProof="0" dirty="0"/>
              <a:t>第四層</a:t>
            </a:r>
          </a:p>
          <a:p>
            <a:pPr lvl="4" rtl="0" eaLnBrk="1" latinLnBrk="0" hangingPunct="1"/>
            <a:r>
              <a:rPr lang="zh-TW" altLang="en-US" noProof="0" dirty="0"/>
              <a:t>第五層</a:t>
            </a:r>
          </a:p>
        </p:txBody>
      </p:sp>
      <p:sp>
        <p:nvSpPr>
          <p:cNvPr id="10" name="日期預留位置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27BCDE31-A98F-4AB2-B770-3D9816FB769F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22" name="頁尾預留位置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noProof="0" dirty="0"/>
              <a:t>新增頁尾</a:t>
            </a:r>
          </a:p>
        </p:txBody>
      </p:sp>
      <p:sp>
        <p:nvSpPr>
          <p:cNvPr id="18" name="投影片編號預留位置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94285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>
            <a:lumMod val="50000"/>
          </a:schemeClr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>
            <a:lumMod val="50000"/>
          </a:schemeClr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>
            <a:lumMod val="75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>
            <a:lumMod val="50000"/>
          </a:schemeClr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>
            <a:lumMod val="75000"/>
          </a:schemeClr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0" algn="l" rtl="0" eaLnBrk="1" latinLnBrk="0" hangingPunct="1">
        <a:spcBef>
          <a:spcPct val="20000"/>
        </a:spcBef>
        <a:buClr>
          <a:schemeClr val="tx2"/>
        </a:buClr>
        <a:buFontTx/>
        <a:buNone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551541" y="899884"/>
            <a:ext cx="10865759" cy="689429"/>
          </a:xfrm>
        </p:spPr>
        <p:txBody>
          <a:bodyPr rtlCol="0">
            <a:normAutofit/>
          </a:bodyPr>
          <a:lstStyle/>
          <a:p>
            <a:pPr algn="l"/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110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年第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2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梯次科研創業計畫個案構想書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(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萌芽案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)</a:t>
            </a:r>
            <a:endParaRPr lang="zh-TW" altLang="en-US" sz="4000" dirty="0">
              <a:latin typeface="Times New Roman" panose="02020603050405020304" pitchFamily="18" charset="0"/>
              <a:cs typeface="Times New Roman" panose="02020603050405020304" pitchFamily="18" charset="0"/>
              <a:sym typeface="新細明體" panose="02020500000000000000" pitchFamily="18" charset="-120"/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5602514" y="4592879"/>
            <a:ext cx="5988012" cy="1416035"/>
          </a:xfrm>
        </p:spPr>
        <p:txBody>
          <a:bodyPr rtlCol="0">
            <a:normAutofit/>
          </a:bodyPr>
          <a:lstStyle/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申請機構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cs typeface="+mj-cs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國立○○大學</a:t>
            </a:r>
            <a:endParaRPr lang="en-US" altLang="zh-TW" sz="2300" b="1" dirty="0">
              <a:solidFill>
                <a:schemeClr val="tx2"/>
              </a:solidFill>
              <a:latin typeface="新細明體" panose="02020500000000000000" pitchFamily="18" charset="-120"/>
              <a:ea typeface="微軟正黑體" panose="020B0604030504040204" pitchFamily="34" charset="-120"/>
              <a:cs typeface="+mj-cs"/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個案計畫主持人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教授</a:t>
            </a:r>
            <a:r>
              <a:rPr lang="en-US" altLang="zh-TW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/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系</a:t>
            </a:r>
            <a:endParaRPr lang="en-US" altLang="zh-TW" sz="2300" b="1" dirty="0"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        共同主持人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○○○教授</a:t>
            </a:r>
            <a:r>
              <a:rPr lang="en-US" altLang="zh-TW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/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○○○○系</a:t>
            </a:r>
            <a:endParaRPr lang="en-US" altLang="zh-TW" sz="2300" b="1" dirty="0"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endParaRPr lang="zh-TW" altLang="en-US" sz="2300" b="1" dirty="0">
              <a:solidFill>
                <a:schemeClr val="tx2"/>
              </a:solidFill>
              <a:latin typeface="新細明體" panose="02020500000000000000" pitchFamily="18" charset="-120"/>
              <a:ea typeface="微軟正黑體" panose="020B0604030504040204" pitchFamily="34" charset="-120"/>
              <a:cs typeface="+mj-cs"/>
              <a:sym typeface="新細明體" panose="02020500000000000000" pitchFamily="18" charset="-120"/>
            </a:endParaRPr>
          </a:p>
        </p:txBody>
      </p:sp>
      <p:sp>
        <p:nvSpPr>
          <p:cNvPr id="6" name="標題 3"/>
          <p:cNvSpPr txBox="1">
            <a:spLocks/>
          </p:cNvSpPr>
          <p:nvPr/>
        </p:nvSpPr>
        <p:spPr>
          <a:xfrm>
            <a:off x="555605" y="2328650"/>
            <a:ext cx="10468864" cy="1828800"/>
          </a:xfrm>
          <a:prstGeom prst="rect">
            <a:avLst/>
          </a:prstGeom>
          <a:ln>
            <a:noFill/>
          </a:ln>
        </p:spPr>
        <p:txBody>
          <a:bodyPr vert="horz" lIns="0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5000" dirty="0">
                <a:latin typeface="新細明體" panose="02020500000000000000" pitchFamily="18" charset="-120"/>
                <a:sym typeface="新細明體" panose="02020500000000000000" pitchFamily="18" charset="-120"/>
              </a:rPr>
              <a:t>○○○○○○○○○○○○○○</a:t>
            </a:r>
            <a:endParaRPr lang="en-US" altLang="zh-TW" sz="5000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  <a:p>
            <a:r>
              <a:rPr lang="zh-TW" altLang="en-US" sz="5000" dirty="0">
                <a:latin typeface="新細明體" panose="02020500000000000000" pitchFamily="18" charset="-120"/>
                <a:sym typeface="新細明體" panose="02020500000000000000" pitchFamily="18" charset="-120"/>
              </a:rPr>
              <a:t>○○個案</a:t>
            </a:r>
          </a:p>
        </p:txBody>
      </p:sp>
      <p:sp>
        <p:nvSpPr>
          <p:cNvPr id="7" name="副標題 4"/>
          <p:cNvSpPr txBox="1">
            <a:spLocks/>
          </p:cNvSpPr>
          <p:nvPr/>
        </p:nvSpPr>
        <p:spPr>
          <a:xfrm>
            <a:off x="8864165" y="6277428"/>
            <a:ext cx="2340863" cy="580572"/>
          </a:xfrm>
          <a:prstGeom prst="rect">
            <a:avLst/>
          </a:prstGeom>
        </p:spPr>
        <p:txBody>
          <a:bodyPr vert="horz" lIns="0" rIns="18288" rtlCol="0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>
                  <a:lumMod val="50000"/>
                </a:schemeClr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>
                  <a:lumMod val="50000"/>
                </a:schemeClr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>
                  <a:lumMod val="50000"/>
                </a:schemeClr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>
                  <a:lumMod val="50000"/>
                </a:schemeClr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>
                  <a:lumMod val="75000"/>
                </a:schemeClr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>
                  <a:lumMod val="50000"/>
                </a:schemeClr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>
                  <a:lumMod val="75000"/>
                </a:schemeClr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ct val="0"/>
              </a:spcBef>
            </a:pPr>
            <a:r>
              <a:rPr lang="zh-TW" altLang="en-US" sz="2500" b="1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 </a:t>
            </a:r>
            <a:r>
              <a:rPr lang="en-US" altLang="zh-TW" sz="2500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110</a:t>
            </a:r>
            <a:r>
              <a:rPr lang="zh-TW" alt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年○月○日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4487916" y="6331481"/>
            <a:ext cx="2911366" cy="40011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本構想書請勿超過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頁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000" dirty="0" err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68886865-B1DE-49EA-9689-5AB41B737406}"/>
              </a:ext>
            </a:extLst>
          </p:cNvPr>
          <p:cNvSpPr txBox="1"/>
          <p:nvPr/>
        </p:nvSpPr>
        <p:spPr>
          <a:xfrm>
            <a:off x="25400" y="4997912"/>
            <a:ext cx="4965700" cy="120032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近三年內是否有執行其他研究計畫</a:t>
            </a:r>
            <a:b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</a:b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□是，請務必填寫附件表格；□否</a:t>
            </a:r>
            <a:endParaRPr lang="en-US" altLang="zh-TW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本計畫是否同時有其他單位提供補助項目</a:t>
            </a:r>
            <a:b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</a:b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□否；□是，請於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(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五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)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個案經費表揭露說明</a:t>
            </a:r>
          </a:p>
        </p:txBody>
      </p:sp>
      <p:sp>
        <p:nvSpPr>
          <p:cNvPr id="8" name="投影片編號版面配置區 7">
            <a:extLst>
              <a:ext uri="{FF2B5EF4-FFF2-40B4-BE49-F238E27FC236}">
                <a16:creationId xmlns:a16="http://schemas.microsoft.com/office/drawing/2014/main" id="{0BD1E987-C99D-4B2A-B920-4650E171B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altLang="zh-TW" noProof="0" smtClean="0"/>
              <a:pPr/>
              <a:t>1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54962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28317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一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核心技術原創性及技術發展里程碑</a:t>
            </a:r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「具原創性之重大研發成果」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原創性核心技術說明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重大研發成果證明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(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請在下一頁列出論文出處或專利清單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-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可形成先期產業或重塑原有產業價值鏈之分析與說明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08BB805E-5D6A-4DD2-8694-51676E4FF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1945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一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核心技術原創性及技術發展里程碑</a:t>
            </a: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830033"/>
            <a:ext cx="11182350" cy="1307320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核心技術相關之專利、與科技部補助計畫編號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若有專利，請註明是否已經授權給他方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04192" y="3137353"/>
          <a:ext cx="11593166" cy="186592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634351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2370432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045579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803633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291905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62917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1291905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964734">
                  <a:extLst>
                    <a:ext uri="{9D8B030D-6E8A-4147-A177-3AD203B41FA5}">
                      <a16:colId xmlns:a16="http://schemas.microsoft.com/office/drawing/2014/main" val="293545280"/>
                    </a:ext>
                  </a:extLst>
                </a:gridCol>
                <a:gridCol w="1561453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核准類別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證書號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有效日期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授權狀態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獲補助</a:t>
                      </a:r>
                      <a:endParaRPr kumimoji="0" lang="en-US" altLang="zh-TW" sz="16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科技部計畫編號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zh-TW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I599752</a:t>
                      </a: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r>
                        <a:rPr kumimoji="0" lang="en-US" altLang="zh-TW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~</a:t>
                      </a:r>
                      <a:r>
                        <a:rPr kumimoji="0" lang="zh-TW" altLang="en-US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國立台灣大學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台灣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王小明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未授權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</a:t>
                      </a:r>
                      <a:r>
                        <a:rPr kumimoji="0" lang="en-US" altLang="zh-TW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-xxx-xxx</a:t>
                      </a: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957DD0B-F681-419C-8D6C-B0B3AB316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92101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一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核心技術原創性及技術發展里程碑</a:t>
            </a: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830033"/>
            <a:ext cx="11182350" cy="1307320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論文調查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核心技術相關之關鍵論文，請條列說明，至多五篇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551015"/>
              </p:ext>
            </p:extLst>
          </p:nvPr>
        </p:nvGraphicFramePr>
        <p:xfrm>
          <a:off x="656650" y="3137353"/>
          <a:ext cx="10878700" cy="25636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576432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974135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271682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604742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987068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246464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論文名稱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論文主要作者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（按原出版之次序，通訊作者請加註*）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出版年、月份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期刊名稱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（專書出版社）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起迄頁數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獲補助</a:t>
                      </a:r>
                    </a:p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科技部計畫編號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147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0103423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8786318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74A89B00-090D-4CB2-8380-ED6055C0C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322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28317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一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核心技術原創性及技術發展里程碑</a:t>
            </a:r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「研發成果商品化規劃」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提出技術發展里程碑，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例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</a:t>
            </a:r>
            <a:r>
              <a:rPr lang="zh-TW" altLang="en-US" sz="2000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核心技術可行性驗證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-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原型機發展與相關法規認證等執行規劃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4057A0B1-1BD5-44E6-9788-BD4069A10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2833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57345"/>
            <a:ext cx="10972800" cy="1143000"/>
          </a:xfrm>
        </p:spPr>
        <p:txBody>
          <a:bodyPr rtlCol="0">
            <a:normAutofit/>
          </a:bodyPr>
          <a:lstStyle/>
          <a:p>
            <a:pPr lvl="0"/>
            <a:r>
              <a:rPr lang="en-US" altLang="zh-TW" sz="4000" b="1" dirty="0"/>
              <a:t>(</a:t>
            </a:r>
            <a:r>
              <a:rPr lang="zh-TW" altLang="en-US" sz="4000" b="1" dirty="0"/>
              <a:t>二</a:t>
            </a:r>
            <a:r>
              <a:rPr lang="en-US" altLang="zh-TW" sz="4000" b="1" dirty="0"/>
              <a:t>)</a:t>
            </a:r>
            <a:r>
              <a:rPr lang="zh-TW" altLang="zh-TW" sz="4000" b="1" dirty="0"/>
              <a:t>商業發展規劃 </a:t>
            </a:r>
            <a:endParaRPr lang="zh-TW" altLang="zh-TW" sz="4000" dirty="0"/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>
              <a:lnSpc>
                <a:spcPct val="17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「市場分析規劃」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請說明市場規模說明、競爭者分析及產品競爭優勢等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含產品發展規劃、市場進入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布局規劃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請說明先期使用者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(early adopter)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或前瞻使用者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(lead user)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使用意願分析與商業模式</a:t>
            </a: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endParaRPr lang="zh-TW" altLang="en-US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b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6D08A25-F67C-43D5-A0D9-221F37F47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47121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>
              <a:lnSpc>
                <a:spcPct val="17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「商業發展里程碑」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請說明商業發展里程碑及階段性各階段預期完成之目標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2"/>
          <p:cNvSpPr>
            <a:spLocks noGrp="1"/>
          </p:cNvSpPr>
          <p:nvPr>
            <p:ph type="title"/>
          </p:nvPr>
        </p:nvSpPr>
        <p:spPr>
          <a:xfrm>
            <a:off x="609600" y="457345"/>
            <a:ext cx="10972800" cy="1143000"/>
          </a:xfrm>
        </p:spPr>
        <p:txBody>
          <a:bodyPr rtlCol="0">
            <a:normAutofit/>
          </a:bodyPr>
          <a:lstStyle/>
          <a:p>
            <a:pPr lvl="0"/>
            <a:r>
              <a:rPr lang="en-US" altLang="zh-TW" sz="4000" b="1" dirty="0"/>
              <a:t>(</a:t>
            </a:r>
            <a:r>
              <a:rPr lang="zh-TW" altLang="en-US" sz="4000" b="1" dirty="0"/>
              <a:t>二</a:t>
            </a:r>
            <a:r>
              <a:rPr lang="en-US" altLang="zh-TW" sz="4000" b="1" dirty="0"/>
              <a:t>)</a:t>
            </a:r>
            <a:r>
              <a:rPr lang="zh-TW" altLang="zh-TW" sz="4000" b="1" dirty="0"/>
              <a:t>商業發展規劃 </a:t>
            </a:r>
            <a:endParaRPr lang="zh-TW" altLang="zh-TW" sz="4000" dirty="0"/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D806EE65-74A9-4BED-841E-F0E64EF8E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5488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>
            <a:normAutofit/>
          </a:bodyPr>
          <a:lstStyle/>
          <a:p>
            <a:r>
              <a:rPr lang="en-US" altLang="zh-TW" sz="4000" b="1" dirty="0"/>
              <a:t>(</a:t>
            </a:r>
            <a:r>
              <a:rPr lang="zh-TW" altLang="en-US" sz="4000" b="1" dirty="0"/>
              <a:t>三</a:t>
            </a:r>
            <a:r>
              <a:rPr lang="en-US" altLang="zh-TW" sz="4000" b="1" dirty="0"/>
              <a:t>)</a:t>
            </a:r>
            <a:r>
              <a:rPr lang="zh-TW" altLang="en-US" sz="4000" b="1" dirty="0"/>
              <a:t>創業團隊組成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請說明預計新創團隊之成員與職掌（務必包括計畫主持人、技術開發人員、具業界經驗商業發展人員）</a:t>
            </a:r>
            <a:endParaRPr lang="zh-TW" altLang="en-US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E553B3D-D634-4775-A384-66F0B9D30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9417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28316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標楷體" panose="03000509000000000000" pitchFamily="65" charset="-120"/>
              </a:rPr>
              <a:t>(</a:t>
            </a:r>
            <a:r>
              <a:rPr lang="zh-TW" altLang="en-US" sz="4000" b="1" dirty="0">
                <a:latin typeface="標楷體" panose="03000509000000000000" pitchFamily="65" charset="-120"/>
              </a:rPr>
              <a:t>四</a:t>
            </a:r>
            <a:r>
              <a:rPr lang="en-US" altLang="zh-TW" sz="4000" b="1" dirty="0">
                <a:latin typeface="標楷體" panose="03000509000000000000" pitchFamily="65" charset="-120"/>
              </a:rPr>
              <a:t>)</a:t>
            </a:r>
            <a:r>
              <a:rPr lang="zh-TW" altLang="en-US" sz="4000" b="1" dirty="0">
                <a:latin typeface="標楷體" panose="03000509000000000000" pitchFamily="65" charset="-120"/>
              </a:rPr>
              <a:t>自提查核點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graphicFrame>
        <p:nvGraphicFramePr>
          <p:cNvPr id="5" name="內容版面配置區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5650849"/>
              </p:ext>
            </p:extLst>
          </p:nvPr>
        </p:nvGraphicFramePr>
        <p:xfrm>
          <a:off x="408000" y="1713187"/>
          <a:ext cx="11376000" cy="47909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96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363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722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時   間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查核點</a:t>
                      </a:r>
                      <a:endParaRPr lang="zh-TW" altLang="en-US" sz="2000" b="1" kern="100" dirty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3994"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</a:t>
                      </a: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中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查核</a:t>
                      </a:r>
                      <a:endParaRPr lang="en-US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110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底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2000" b="1" kern="100" dirty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34069967"/>
                  </a:ext>
                </a:extLst>
              </a:tr>
              <a:tr h="2520697"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期末查核</a:t>
                      </a:r>
                      <a:endParaRPr lang="en-US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</a:t>
                      </a:r>
                      <a:r>
                        <a:rPr 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</a:t>
                      </a: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05</a:t>
                      </a: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底</a:t>
                      </a:r>
                      <a:r>
                        <a:rPr 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24130" indent="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zh-TW" altLang="zh-TW" sz="2000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E626A8E-87B6-4DB9-8D7F-5E90696F1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5200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13612"/>
            <a:ext cx="10972800" cy="780188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五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個案經費說明 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除拔尖案外，請勿超過八百萬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此會議目標的簡要概述：</a:t>
            </a:r>
          </a:p>
          <a:p>
            <a:pPr lvl="1"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議程</a:t>
            </a:r>
          </a:p>
          <a:p>
            <a:pPr lvl="1"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預期結果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6206326"/>
              </p:ext>
            </p:extLst>
          </p:nvPr>
        </p:nvGraphicFramePr>
        <p:xfrm>
          <a:off x="533400" y="1226412"/>
          <a:ext cx="11306628" cy="49559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6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5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946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81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dirty="0" err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補助項目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\ </a:t>
                      </a:r>
                      <a:r>
                        <a:rPr lang="en-US" sz="2000" b="1" dirty="0" err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執行年次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2540" algn="ctr" defTabSz="717550">
                        <a:spcBef>
                          <a:spcPts val="68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110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月至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111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</a:t>
                      </a:r>
                      <a:endParaRPr lang="zh-TW" sz="20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985" algn="ctr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備註：</a:t>
                      </a:r>
                      <a:endParaRPr lang="zh-TW" sz="20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698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697230" algn="l"/>
                          <a:tab pos="1387475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業務費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en-US" alt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4539">
                <a:tc>
                  <a:txBody>
                    <a:bodyPr/>
                    <a:lstStyle/>
                    <a:p>
                      <a:pPr marL="140970" algn="l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tabLst>
                          <a:tab pos="454660" algn="l"/>
                          <a:tab pos="768350" algn="l"/>
                          <a:tab pos="1083945" algn="l"/>
                          <a:tab pos="1399540" algn="l"/>
                        </a:tabLs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(1)</a:t>
                      </a:r>
                      <a:r>
                        <a:rPr lang="en-US" sz="2000" b="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研究人力費</a:t>
                      </a:r>
                      <a:endParaRPr lang="zh-TW" sz="2000" b="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marR="0" lvl="0" indent="-63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例如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專任人員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全職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BP</a:t>
                      </a:r>
                      <a:r>
                        <a:rPr kumimoji="0" lang="zh-TW" altLang="en-US" sz="15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人員</a:t>
                      </a:r>
                      <a:r>
                        <a:rPr kumimoji="0" lang="en-US" altLang="zh-TW" sz="15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、兼任人員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名、國外顧問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○○○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○○單位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8881">
                <a:tc>
                  <a:txBody>
                    <a:bodyPr/>
                    <a:lstStyle/>
                    <a:p>
                      <a:pPr marL="142240" marR="13335" algn="l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(2)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耗材、物品、圖書、研究 </a:t>
                      </a:r>
                      <a:b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設備使用費及雜項費用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l" defTabSz="685800" rtl="0" eaLnBrk="1" latinLnBrk="0" hangingPunct="1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349250" algn="l"/>
                          <a:tab pos="692150" algn="l"/>
                          <a:tab pos="1035050" algn="l"/>
                          <a:tab pos="1377950" algn="l"/>
                        </a:tabLst>
                      </a:pPr>
                      <a:r>
                        <a:rPr lang="en-US" altLang="zh-TW" sz="2000" b="1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en-US" sz="2000" b="1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研究設備費</a:t>
                      </a:r>
                      <a:endParaRPr lang="zh-TW" sz="2000" b="1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原則不予編列，有特殊需求請於會議審時提出，經委員審查同意方可例外編列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698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349250" algn="l"/>
                          <a:tab pos="692150" algn="l"/>
                          <a:tab pos="1035050" algn="l"/>
                          <a:tab pos="1377950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國外差旅費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rowSpan="4">
                  <a:txBody>
                    <a:bodyPr/>
                    <a:lstStyle/>
                    <a:p>
                      <a:pPr marL="6985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本項若為團隊發展新創必要需求，請詳述規劃地點與內容及執行效益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142240" algn="l">
                        <a:lnSpc>
                          <a:spcPct val="100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(1).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移地研究或參訪差旅費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130175" algn="l">
                        <a:lnSpc>
                          <a:spcPct val="100000"/>
                        </a:lnSpc>
                        <a:spcBef>
                          <a:spcPts val="47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(2).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出席國際學術會議差旅費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130175" algn="l">
                        <a:lnSpc>
                          <a:spcPct val="100000"/>
                        </a:lnSpc>
                        <a:spcBef>
                          <a:spcPts val="47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(3).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國際合作研究出國差旅費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  <a:tabLst>
                          <a:tab pos="678815" algn="l"/>
                          <a:tab pos="1379855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管理費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5282"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377950" algn="l"/>
                        </a:tabLs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合	計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矩形 4">
            <a:extLst>
              <a:ext uri="{FF2B5EF4-FFF2-40B4-BE49-F238E27FC236}">
                <a16:creationId xmlns:a16="http://schemas.microsoft.com/office/drawing/2014/main" id="{2C6DF8E9-49DA-4756-9C02-7C2E07EC02AC}"/>
              </a:ext>
            </a:extLst>
          </p:cNvPr>
          <p:cNvSpPr/>
          <p:nvPr/>
        </p:nvSpPr>
        <p:spPr>
          <a:xfrm>
            <a:off x="533400" y="6182314"/>
            <a:ext cx="112141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本計畫如同時有申請機構或其他單位（含國內外、大陸地區及港澳）補助項目，請務必於備註欄揭露配合單位名稱、補助項目、補助金額及配合年次等資訊，並請檢附相關證明文件（無配合補助項目者免填） </a:t>
            </a: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6C4969C-8D0E-4BD5-8862-8C970F884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3144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2">
            <a:extLst>
              <a:ext uri="{FF2B5EF4-FFF2-40B4-BE49-F238E27FC236}">
                <a16:creationId xmlns:a16="http://schemas.microsoft.com/office/drawing/2014/main" id="{3369C4D0-D0E2-4C04-9470-877ACDA9FA0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0" y="303553"/>
            <a:ext cx="10972800" cy="1143000"/>
          </a:xfrm>
        </p:spPr>
        <p:txBody>
          <a:bodyPr/>
          <a:lstStyle/>
          <a:p>
            <a:pPr lvl="0"/>
            <a:r>
              <a:rPr lang="zh-TW" altLang="en-US" sz="4000" b="1" dirty="0">
                <a:latin typeface="新細明體" pitchFamily="18"/>
              </a:rPr>
              <a:t>附件</a:t>
            </a:r>
            <a:r>
              <a:rPr lang="en-US" altLang="zh-TW" sz="4000" b="1" dirty="0">
                <a:latin typeface="新細明體" pitchFamily="18"/>
              </a:rPr>
              <a:t>-</a:t>
            </a:r>
            <a:r>
              <a:rPr lang="zh-TW" sz="4000" b="1" dirty="0">
                <a:latin typeface="新細明體" pitchFamily="18"/>
              </a:rPr>
              <a:t>過去</a:t>
            </a:r>
            <a:r>
              <a:rPr lang="zh-TW" altLang="en-US" sz="4000" b="1" dirty="0">
                <a:latin typeface="新細明體" pitchFamily="18"/>
              </a:rPr>
              <a:t>三</a:t>
            </a:r>
            <a:r>
              <a:rPr lang="zh-TW" sz="4000" b="1" dirty="0">
                <a:latin typeface="新細明體" pitchFamily="18"/>
              </a:rPr>
              <a:t>年計畫補助狀況</a:t>
            </a:r>
          </a:p>
        </p:txBody>
      </p:sp>
      <p:graphicFrame>
        <p:nvGraphicFramePr>
          <p:cNvPr id="3" name="表格 3">
            <a:extLst>
              <a:ext uri="{FF2B5EF4-FFF2-40B4-BE49-F238E27FC236}">
                <a16:creationId xmlns:a16="http://schemas.microsoft.com/office/drawing/2014/main" id="{E8A2F988-6BE9-4A47-9703-00B5C9B35D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9331920"/>
              </p:ext>
            </p:extLst>
          </p:nvPr>
        </p:nvGraphicFramePr>
        <p:xfrm>
          <a:off x="443928" y="2083820"/>
          <a:ext cx="11278175" cy="3884067"/>
        </p:xfrm>
        <a:graphic>
          <a:graphicData uri="http://schemas.openxmlformats.org/drawingml/2006/table">
            <a:tbl>
              <a:tblPr>
                <a:effectLst/>
                <a:tableStyleId>{5C22544A-7EE6-4342-B048-85BDC9FD1C3A}</a:tableStyleId>
              </a:tblPr>
              <a:tblGrid>
                <a:gridCol w="3370624">
                  <a:extLst>
                    <a:ext uri="{9D8B030D-6E8A-4147-A177-3AD203B41FA5}">
                      <a16:colId xmlns:a16="http://schemas.microsoft.com/office/drawing/2014/main" val="1315090106"/>
                    </a:ext>
                  </a:extLst>
                </a:gridCol>
                <a:gridCol w="1124583">
                  <a:extLst>
                    <a:ext uri="{9D8B030D-6E8A-4147-A177-3AD203B41FA5}">
                      <a16:colId xmlns:a16="http://schemas.microsoft.com/office/drawing/2014/main" val="1938940150"/>
                    </a:ext>
                  </a:extLst>
                </a:gridCol>
                <a:gridCol w="1325788">
                  <a:extLst>
                    <a:ext uri="{9D8B030D-6E8A-4147-A177-3AD203B41FA5}">
                      <a16:colId xmlns:a16="http://schemas.microsoft.com/office/drawing/2014/main" val="336208387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216155438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482727949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524465944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730413384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3921663332"/>
                    </a:ext>
                  </a:extLst>
                </a:gridCol>
              </a:tblGrid>
              <a:tr h="1121667"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計畫名稱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（本部補助者請註明編號）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計畫內擔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任之工作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起迄年月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補助或委託機構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執行情形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預期</a:t>
                      </a: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KPI</a:t>
                      </a: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設定</a:t>
                      </a:r>
                      <a:endParaRPr lang="en-US" sz="1600" b="1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(</a:t>
                      </a: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若無則填寫無</a:t>
                      </a: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)</a:t>
                      </a:r>
                      <a:endParaRPr lang="zh-TW" sz="1600" b="1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l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實際</a:t>
                      </a:r>
                      <a:r>
                        <a:rPr lang="en-US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KPI</a:t>
                      </a:r>
                    </a:p>
                    <a:p>
                      <a:pPr marL="142244" marR="13331" lvl="0" algn="l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達成情形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核定經費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總額</a:t>
                      </a: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612469244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  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○○○○○○○○○個案</a:t>
                      </a: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 (106-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-)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主持人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科技部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已結案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執行中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000,000</a:t>
                      </a: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65619225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1090097286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269217270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4113600021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334643790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 dirty="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654357718"/>
                  </a:ext>
                </a:extLst>
              </a:tr>
            </a:tbl>
          </a:graphicData>
        </a:graphic>
      </p:graphicFrame>
      <p:sp>
        <p:nvSpPr>
          <p:cNvPr id="4" name="內容版面配置區 2">
            <a:extLst>
              <a:ext uri="{FF2B5EF4-FFF2-40B4-BE49-F238E27FC236}">
                <a16:creationId xmlns:a16="http://schemas.microsoft.com/office/drawing/2014/main" id="{5CC6F3A7-AC4E-4162-BEE7-2BE38B177FB0}"/>
              </a:ext>
            </a:extLst>
          </p:cNvPr>
          <p:cNvSpPr txBox="1">
            <a:spLocks/>
          </p:cNvSpPr>
          <p:nvPr/>
        </p:nvSpPr>
        <p:spPr>
          <a:xfrm>
            <a:off x="7031534" y="1045589"/>
            <a:ext cx="4550863" cy="42749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註 各學門自由型計畫無須填寫</a:t>
            </a:r>
            <a:r>
              <a:rPr lang="en-US" altLang="zh-TW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KPI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FB2F7295-4AB9-4663-9983-261AAB4EF606}"/>
              </a:ext>
            </a:extLst>
          </p:cNvPr>
          <p:cNvSpPr txBox="1"/>
          <p:nvPr/>
        </p:nvSpPr>
        <p:spPr>
          <a:xfrm>
            <a:off x="800099" y="1473086"/>
            <a:ext cx="10591800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請務必詳實填寫近三年所有研究計畫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(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含國內外、大陸地區及港澳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)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，不限於執行本部計畫者。若涉及國外、大陸地區及港澳，請依各該主管機關相關法令規定辦理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D4484F0-57BF-45CC-9E58-8209F1A6AC02}"/>
              </a:ext>
            </a:extLst>
          </p:cNvPr>
          <p:cNvSpPr txBox="1"/>
          <p:nvPr/>
        </p:nvSpPr>
        <p:spPr>
          <a:xfrm>
            <a:off x="583628" y="6083300"/>
            <a:ext cx="9436672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註：上表計畫補助狀況請務必同步於本部學術研發服務網更新，以利查對</a:t>
            </a: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508C886F-77EB-45DA-8751-5D42D83A40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11</a:t>
            </a:fld>
            <a:endParaRPr lang="zh-TW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腦力激盪簡報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870188_TF03460637.potx" id="{92B23FB3-097E-4224-B32B-2163A87D04FF}" vid="{E462AC03-3B71-4A9D-A494-FA1F0F6632F0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腦力激盪商務簡報</Template>
  <TotalTime>1526</TotalTime>
  <Words>988</Words>
  <Application>Microsoft Office PowerPoint</Application>
  <PresentationFormat>寬螢幕</PresentationFormat>
  <Paragraphs>150</Paragraphs>
  <Slides>11</Slides>
  <Notes>10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22" baseType="lpstr">
      <vt:lpstr>Microsoft JhengHei Light</vt:lpstr>
      <vt:lpstr>細明體</vt:lpstr>
      <vt:lpstr>微軟正黑體</vt:lpstr>
      <vt:lpstr>新細明體</vt:lpstr>
      <vt:lpstr>標楷體</vt:lpstr>
      <vt:lpstr>Arial</vt:lpstr>
      <vt:lpstr>Calibri</vt:lpstr>
      <vt:lpstr>Times New Roman</vt:lpstr>
      <vt:lpstr>Wingdings</vt:lpstr>
      <vt:lpstr>Wingdings 2</vt:lpstr>
      <vt:lpstr>腦力激盪簡報</vt:lpstr>
      <vt:lpstr>110年第2梯次科研創業計畫個案構想書(萌芽案)</vt:lpstr>
      <vt:lpstr>(一)核心技術原創性及技術發展里程碑</vt:lpstr>
      <vt:lpstr>(一)核心技術原創性及技術發展里程碑</vt:lpstr>
      <vt:lpstr>(一)核心技術原創性及技術發展里程碑</vt:lpstr>
      <vt:lpstr>(一)核心技術原創性及技術發展里程碑</vt:lpstr>
      <vt:lpstr>(二)商業發展規劃 </vt:lpstr>
      <vt:lpstr>(二)商業發展規劃 </vt:lpstr>
      <vt:lpstr>(三)創業團隊組成</vt:lpstr>
      <vt:lpstr>(四)自提查核點</vt:lpstr>
      <vt:lpstr>(五)個案經費說明 (除拔尖案外，請勿超過八百萬)</vt:lpstr>
      <vt:lpstr>附件-過去三年計畫補助狀況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107年萌芽計畫主動徵件個案審查會議</dc:title>
  <dc:creator>葉愷芸</dc:creator>
  <cp:lastModifiedBy>wenting</cp:lastModifiedBy>
  <cp:revision>89</cp:revision>
  <cp:lastPrinted>2021-03-25T07:47:47Z</cp:lastPrinted>
  <dcterms:created xsi:type="dcterms:W3CDTF">2018-06-20T05:53:52Z</dcterms:created>
  <dcterms:modified xsi:type="dcterms:W3CDTF">2021-03-31T13:58:50Z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