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99" r:id="rId2"/>
    <p:sldId id="296" r:id="rId3"/>
    <p:sldId id="256" r:id="rId4"/>
    <p:sldId id="257" r:id="rId5"/>
    <p:sldId id="258" r:id="rId6"/>
    <p:sldId id="259" r:id="rId7"/>
    <p:sldId id="260" r:id="rId8"/>
    <p:sldId id="261" r:id="rId9"/>
    <p:sldId id="294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8" r:id="rId24"/>
    <p:sldId id="279" r:id="rId25"/>
    <p:sldId id="295" r:id="rId26"/>
    <p:sldId id="298" r:id="rId27"/>
    <p:sldId id="297" r:id="rId28"/>
  </p:sldIdLst>
  <p:sldSz cx="9144000" cy="6858000" type="screen4x3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590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1CC5F-BD88-45CC-8940-FFF5816CFA0A}" type="datetimeFigureOut">
              <a:rPr lang="zh-TW" altLang="en-US" smtClean="0"/>
              <a:t>2021/3/16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7CABBA-3410-45EF-BF43-D883E3CDC9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9937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7CABBA-3410-45EF-BF43-D883E3CDC9CA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172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380987"/>
            <a:ext cx="9144000" cy="4770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6344411"/>
            <a:ext cx="1869948" cy="4968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03096" y="2333231"/>
            <a:ext cx="6337807" cy="1300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095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216396" y="6095"/>
            <a:ext cx="2927604" cy="10210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219200" y="1027174"/>
            <a:ext cx="7553959" cy="4741545"/>
          </a:xfrm>
          <a:custGeom>
            <a:avLst/>
            <a:gdLst/>
            <a:ahLst/>
            <a:cxnLst/>
            <a:rect l="l" t="t" r="r" b="b"/>
            <a:pathLst>
              <a:path w="7553959" h="4741545">
                <a:moveTo>
                  <a:pt x="24626" y="3839571"/>
                </a:moveTo>
                <a:lnTo>
                  <a:pt x="7883" y="3797956"/>
                </a:lnTo>
                <a:lnTo>
                  <a:pt x="0" y="3755159"/>
                </a:lnTo>
                <a:lnTo>
                  <a:pt x="602" y="3712381"/>
                </a:lnTo>
                <a:lnTo>
                  <a:pt x="9314" y="3670819"/>
                </a:lnTo>
                <a:lnTo>
                  <a:pt x="25763" y="3631675"/>
                </a:lnTo>
                <a:lnTo>
                  <a:pt x="49574" y="3596147"/>
                </a:lnTo>
                <a:lnTo>
                  <a:pt x="80371" y="3565436"/>
                </a:lnTo>
                <a:lnTo>
                  <a:pt x="117780" y="3540740"/>
                </a:lnTo>
                <a:lnTo>
                  <a:pt x="6818935" y="24618"/>
                </a:lnTo>
                <a:lnTo>
                  <a:pt x="6860550" y="7881"/>
                </a:lnTo>
                <a:lnTo>
                  <a:pt x="6903349" y="0"/>
                </a:lnTo>
                <a:lnTo>
                  <a:pt x="6946132" y="601"/>
                </a:lnTo>
                <a:lnTo>
                  <a:pt x="6987702" y="9314"/>
                </a:lnTo>
                <a:lnTo>
                  <a:pt x="7026862" y="25766"/>
                </a:lnTo>
                <a:lnTo>
                  <a:pt x="7062412" y="49585"/>
                </a:lnTo>
                <a:lnTo>
                  <a:pt x="7093155" y="80399"/>
                </a:lnTo>
                <a:lnTo>
                  <a:pt x="7117893" y="117836"/>
                </a:lnTo>
                <a:lnTo>
                  <a:pt x="7529246" y="901807"/>
                </a:lnTo>
                <a:lnTo>
                  <a:pt x="7545978" y="943385"/>
                </a:lnTo>
                <a:lnTo>
                  <a:pt x="7553847" y="986164"/>
                </a:lnTo>
                <a:lnTo>
                  <a:pt x="7553229" y="1028941"/>
                </a:lnTo>
                <a:lnTo>
                  <a:pt x="7544502" y="1070510"/>
                </a:lnTo>
                <a:lnTo>
                  <a:pt x="7528042" y="1109669"/>
                </a:lnTo>
                <a:lnTo>
                  <a:pt x="7504225" y="1145212"/>
                </a:lnTo>
                <a:lnTo>
                  <a:pt x="7473429" y="1175936"/>
                </a:lnTo>
                <a:lnTo>
                  <a:pt x="7436028" y="1200638"/>
                </a:lnTo>
                <a:lnTo>
                  <a:pt x="734746" y="4716671"/>
                </a:lnTo>
                <a:lnTo>
                  <a:pt x="693173" y="4733414"/>
                </a:lnTo>
                <a:lnTo>
                  <a:pt x="650407" y="4741297"/>
                </a:lnTo>
                <a:lnTo>
                  <a:pt x="607648" y="4740694"/>
                </a:lnTo>
                <a:lnTo>
                  <a:pt x="566097" y="4731981"/>
                </a:lnTo>
                <a:lnTo>
                  <a:pt x="526952" y="4715530"/>
                </a:lnTo>
                <a:lnTo>
                  <a:pt x="491416" y="4691718"/>
                </a:lnTo>
                <a:lnTo>
                  <a:pt x="460687" y="4660917"/>
                </a:lnTo>
                <a:lnTo>
                  <a:pt x="435966" y="4623504"/>
                </a:lnTo>
                <a:lnTo>
                  <a:pt x="24626" y="3839571"/>
                </a:lnTo>
                <a:close/>
              </a:path>
            </a:pathLst>
          </a:custGeom>
          <a:ln w="28575">
            <a:solidFill>
              <a:srgbClr val="FF0000">
                <a:alpha val="23000"/>
              </a:srgbClr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39318" y="697992"/>
            <a:ext cx="8736330" cy="58513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9318" y="2498598"/>
            <a:ext cx="7620000" cy="3985260"/>
          </a:xfrm>
          <a:prstGeom prst="rect">
            <a:avLst/>
          </a:prstGeom>
        </p:spPr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64312" y="1575003"/>
            <a:ext cx="3763010" cy="38138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538235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 userDrawn="1"/>
        </p:nvSpPr>
        <p:spPr>
          <a:xfrm>
            <a:off x="0" y="6095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216396" y="6095"/>
            <a:ext cx="2927604" cy="10210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371600" y="1065963"/>
            <a:ext cx="7553959" cy="4741545"/>
          </a:xfrm>
          <a:custGeom>
            <a:avLst/>
            <a:gdLst/>
            <a:ahLst/>
            <a:cxnLst/>
            <a:rect l="l" t="t" r="r" b="b"/>
            <a:pathLst>
              <a:path w="7553959" h="4741545">
                <a:moveTo>
                  <a:pt x="24626" y="3839571"/>
                </a:moveTo>
                <a:lnTo>
                  <a:pt x="7883" y="3797956"/>
                </a:lnTo>
                <a:lnTo>
                  <a:pt x="0" y="3755159"/>
                </a:lnTo>
                <a:lnTo>
                  <a:pt x="602" y="3712381"/>
                </a:lnTo>
                <a:lnTo>
                  <a:pt x="9314" y="3670819"/>
                </a:lnTo>
                <a:lnTo>
                  <a:pt x="25763" y="3631675"/>
                </a:lnTo>
                <a:lnTo>
                  <a:pt x="49574" y="3596147"/>
                </a:lnTo>
                <a:lnTo>
                  <a:pt x="80371" y="3565436"/>
                </a:lnTo>
                <a:lnTo>
                  <a:pt x="117780" y="3540740"/>
                </a:lnTo>
                <a:lnTo>
                  <a:pt x="6818935" y="24618"/>
                </a:lnTo>
                <a:lnTo>
                  <a:pt x="6860550" y="7881"/>
                </a:lnTo>
                <a:lnTo>
                  <a:pt x="6903349" y="0"/>
                </a:lnTo>
                <a:lnTo>
                  <a:pt x="6946132" y="601"/>
                </a:lnTo>
                <a:lnTo>
                  <a:pt x="6987702" y="9314"/>
                </a:lnTo>
                <a:lnTo>
                  <a:pt x="7026862" y="25766"/>
                </a:lnTo>
                <a:lnTo>
                  <a:pt x="7062412" y="49585"/>
                </a:lnTo>
                <a:lnTo>
                  <a:pt x="7093155" y="80399"/>
                </a:lnTo>
                <a:lnTo>
                  <a:pt x="7117893" y="117836"/>
                </a:lnTo>
                <a:lnTo>
                  <a:pt x="7529246" y="901807"/>
                </a:lnTo>
                <a:lnTo>
                  <a:pt x="7545978" y="943385"/>
                </a:lnTo>
                <a:lnTo>
                  <a:pt x="7553847" y="986164"/>
                </a:lnTo>
                <a:lnTo>
                  <a:pt x="7553229" y="1028941"/>
                </a:lnTo>
                <a:lnTo>
                  <a:pt x="7544502" y="1070510"/>
                </a:lnTo>
                <a:lnTo>
                  <a:pt x="7528042" y="1109669"/>
                </a:lnTo>
                <a:lnTo>
                  <a:pt x="7504225" y="1145212"/>
                </a:lnTo>
                <a:lnTo>
                  <a:pt x="7473429" y="1175936"/>
                </a:lnTo>
                <a:lnTo>
                  <a:pt x="7436028" y="1200638"/>
                </a:lnTo>
                <a:lnTo>
                  <a:pt x="734746" y="4716671"/>
                </a:lnTo>
                <a:lnTo>
                  <a:pt x="693173" y="4733414"/>
                </a:lnTo>
                <a:lnTo>
                  <a:pt x="650407" y="4741297"/>
                </a:lnTo>
                <a:lnTo>
                  <a:pt x="607648" y="4740694"/>
                </a:lnTo>
                <a:lnTo>
                  <a:pt x="566097" y="4731981"/>
                </a:lnTo>
                <a:lnTo>
                  <a:pt x="526952" y="4715530"/>
                </a:lnTo>
                <a:lnTo>
                  <a:pt x="491416" y="4691718"/>
                </a:lnTo>
                <a:lnTo>
                  <a:pt x="460687" y="4660917"/>
                </a:lnTo>
                <a:lnTo>
                  <a:pt x="435966" y="4623504"/>
                </a:lnTo>
                <a:lnTo>
                  <a:pt x="24626" y="3839571"/>
                </a:lnTo>
                <a:close/>
              </a:path>
            </a:pathLst>
          </a:custGeom>
          <a:ln w="6350">
            <a:solidFill>
              <a:srgbClr val="FF0000">
                <a:alpha val="26000"/>
              </a:srgbClr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 userDrawn="1"/>
        </p:nvSpPr>
        <p:spPr>
          <a:xfrm>
            <a:off x="845541" y="629410"/>
            <a:ext cx="8736330" cy="5851398"/>
          </a:xfrm>
          <a:prstGeom prst="rect">
            <a:avLst/>
          </a:prstGeom>
          <a:blipFill dpi="0" rotWithShape="1">
            <a:blip r:embed="rId9" cstate="print">
              <a:alphaModFix amt="58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4888" y="899871"/>
            <a:ext cx="791337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Noto Sans CJK JP Medium"/>
                <a:cs typeface="Noto Sans CJK JP Medium"/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099818" y="6398258"/>
            <a:ext cx="168275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Abecedario"/>
                <a:cs typeface="Abecedario"/>
              </a:defRPr>
            </a:lvl1pPr>
          </a:lstStyle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david481126AD@gmail.com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5.png"/><Relationship Id="rId7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5.png"/><Relationship Id="rId7" Type="http://schemas.openxmlformats.org/officeDocument/2006/relationships/image" Target="../media/image2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18" Type="http://schemas.openxmlformats.org/officeDocument/2006/relationships/image" Target="../media/image54.png"/><Relationship Id="rId3" Type="http://schemas.openxmlformats.org/officeDocument/2006/relationships/image" Target="../media/image39.png"/><Relationship Id="rId21" Type="http://schemas.openxmlformats.org/officeDocument/2006/relationships/image" Target="../media/image57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image" Target="../media/image7.png"/><Relationship Id="rId16" Type="http://schemas.openxmlformats.org/officeDocument/2006/relationships/image" Target="../media/image52.png"/><Relationship Id="rId20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19" Type="http://schemas.openxmlformats.org/officeDocument/2006/relationships/image" Target="../media/image55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Relationship Id="rId22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17" Type="http://schemas.openxmlformats.org/officeDocument/2006/relationships/image" Target="../media/image73.png"/><Relationship Id="rId2" Type="http://schemas.openxmlformats.org/officeDocument/2006/relationships/image" Target="../media/image7.pn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TPP(%20&#37291;&#34277;&#37291;&#26448;&#37291;&#25216;)%20-%2020210310%20V3.docx" TargetMode="External"/><Relationship Id="rId2" Type="http://schemas.openxmlformats.org/officeDocument/2006/relationships/hyperlink" Target="TPP(%20&#19968;&#33324;&#29986;&#21697;)%20-%2020210310%20V2.docx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19232_&#20491;&#26696;&#36628;&#23566;&#25512;&#34214;&#34920;1100304.docx" TargetMode="External"/><Relationship Id="rId5" Type="http://schemas.openxmlformats.org/officeDocument/2006/relationships/hyperlink" Target="&#38468;&#20214;&#22235;&#12289;&#25237;&#36039;&#26041;&#35413;&#20272;&#22577;&#21578;.pdf" TargetMode="External"/><Relationship Id="rId4" Type="http://schemas.openxmlformats.org/officeDocument/2006/relationships/hyperlink" Target="19231_&#31185;&#30740;&#21109;&#26989;&#35336;&#30059;&#20491;&#26696;&#27083;&#24819;&#26360;1100304.pptx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70C7BBD3-24D9-4D51-99B5-167F4FD5ED15}"/>
              </a:ext>
            </a:extLst>
          </p:cNvPr>
          <p:cNvSpPr txBox="1">
            <a:spLocks/>
          </p:cNvSpPr>
          <p:nvPr/>
        </p:nvSpPr>
        <p:spPr>
          <a:xfrm>
            <a:off x="484124" y="1447800"/>
            <a:ext cx="8175752" cy="2519279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Noto Sans CJK JP Medium"/>
                <a:ea typeface="+mj-ea"/>
                <a:cs typeface="Noto Sans CJK JP Medium"/>
              </a:defRPr>
            </a:lvl1pPr>
          </a:lstStyle>
          <a:p>
            <a:pPr marL="1290320" marR="5080" indent="-746125" algn="ctr">
              <a:spcBef>
                <a:spcPts val="705"/>
              </a:spcBef>
              <a:tabLst>
                <a:tab pos="1290955" algn="l"/>
              </a:tabLst>
            </a:pPr>
            <a:r>
              <a:rPr lang="zh-TW" altLang="en-US" sz="5400" b="1" kern="0" dirty="0"/>
              <a:t>科研成果創業計畫政策與徵件</a:t>
            </a:r>
            <a:r>
              <a:rPr lang="en-US" altLang="zh-TW" sz="5400" b="1" kern="0" dirty="0"/>
              <a:t>(CFP)</a:t>
            </a:r>
          </a:p>
          <a:p>
            <a:pPr marL="1290320" marR="5080" indent="-746125" algn="ctr">
              <a:spcBef>
                <a:spcPts val="705"/>
              </a:spcBef>
              <a:tabLst>
                <a:tab pos="1290955" algn="l"/>
              </a:tabLst>
            </a:pPr>
            <a:r>
              <a:rPr lang="en-US" altLang="zh-TW" kern="0" dirty="0"/>
              <a:t>(</a:t>
            </a:r>
            <a:r>
              <a:rPr lang="zh-TW" altLang="en-US" kern="0" dirty="0"/>
              <a:t>校內說明會 </a:t>
            </a:r>
            <a:r>
              <a:rPr lang="en-US" altLang="zh-TW" kern="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72943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762000" y="1442025"/>
            <a:ext cx="7931011" cy="4340162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90320" marR="5080" indent="-746125" algn="l">
              <a:lnSpc>
                <a:spcPts val="4750"/>
              </a:lnSpc>
              <a:spcBef>
                <a:spcPts val="705"/>
              </a:spcBef>
              <a:tabLst>
                <a:tab pos="1290955" algn="l"/>
              </a:tabLst>
            </a:pPr>
            <a:br>
              <a:rPr lang="en-US" altLang="zh-TW" spc="-40" dirty="0"/>
            </a:br>
            <a:r>
              <a:rPr lang="en-US" altLang="zh-TW" spc="-40" dirty="0"/>
              <a:t>David</a:t>
            </a:r>
            <a:r>
              <a:rPr lang="zh-TW" altLang="en-US" spc="-40" dirty="0"/>
              <a:t> </a:t>
            </a:r>
            <a:r>
              <a:rPr lang="en-US" altLang="zh-TW" spc="-40" dirty="0"/>
              <a:t>Lin </a:t>
            </a:r>
            <a:r>
              <a:rPr lang="zh-TW" altLang="en-US" spc="-40" dirty="0"/>
              <a:t>林坤進</a:t>
            </a:r>
            <a:br>
              <a:rPr lang="en-US" altLang="zh-TW" spc="-40" dirty="0"/>
            </a:br>
            <a:br>
              <a:rPr lang="en-US" altLang="zh-TW" spc="-40" dirty="0"/>
            </a:br>
            <a:r>
              <a:rPr lang="zh-TW" altLang="en-US" spc="-40" dirty="0"/>
              <a:t>產學中心 資深協理 兼</a:t>
            </a:r>
            <a:br>
              <a:rPr lang="en-US" altLang="zh-TW" spc="-40" dirty="0"/>
            </a:br>
            <a:r>
              <a:rPr lang="zh-TW" altLang="en-US" dirty="0"/>
              <a:t>科技部</a:t>
            </a:r>
            <a:r>
              <a:rPr dirty="0" err="1"/>
              <a:t>科研創業計畫</a:t>
            </a:r>
            <a:r>
              <a:rPr lang="zh-TW" altLang="en-US" dirty="0"/>
              <a:t>經理</a:t>
            </a:r>
            <a:br>
              <a:rPr lang="en-US" altLang="zh-TW" dirty="0"/>
            </a:br>
            <a:r>
              <a:rPr lang="en-US" altLang="zh-TW" sz="2800" dirty="0"/>
              <a:t>email: </a:t>
            </a:r>
            <a:r>
              <a:rPr lang="en-US" altLang="zh-TW" sz="2800" u="sng" dirty="0">
                <a:hlinkClick r:id="rId2"/>
              </a:rPr>
              <a:t>david481126AD@gmail.com</a:t>
            </a:r>
            <a:r>
              <a:rPr sz="2800" u="sng" dirty="0">
                <a:hlinkClick r:id="rId2"/>
              </a:rPr>
              <a:t> </a:t>
            </a:r>
            <a:br>
              <a:rPr lang="en-US" altLang="zh-TW" sz="2800" dirty="0"/>
            </a:br>
            <a:r>
              <a:rPr lang="zh-TW" altLang="en-US" sz="2800" dirty="0"/>
              <a:t>校內分機</a:t>
            </a:r>
            <a:r>
              <a:rPr lang="en-US" altLang="zh-TW" sz="2800" dirty="0"/>
              <a:t>:#35189</a:t>
            </a:r>
            <a:endParaRPr sz="2800" spc="5"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</a:t>
            </a:fld>
            <a:endParaRPr spc="-5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0F078D1-4D16-4BC2-A5FD-367AAAE90E88}"/>
              </a:ext>
            </a:extLst>
          </p:cNvPr>
          <p:cNvSpPr/>
          <p:nvPr/>
        </p:nvSpPr>
        <p:spPr>
          <a:xfrm>
            <a:off x="2944158" y="672584"/>
            <a:ext cx="24211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spc="-40" dirty="0"/>
              <a:t>講師簡介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692869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3"/>
            <a:ext cx="9144000" cy="6858000"/>
            <a:chOff x="0" y="23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23"/>
              <a:ext cx="9144000" cy="685797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216396" y="6096"/>
              <a:ext cx="2927604" cy="10210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272795" y="637031"/>
            <a:ext cx="8736330" cy="5851398"/>
            <a:chOff x="272795" y="637031"/>
            <a:chExt cx="8736330" cy="5851398"/>
          </a:xfrm>
        </p:grpSpPr>
        <p:sp>
          <p:nvSpPr>
            <p:cNvPr id="6" name="object 6"/>
            <p:cNvSpPr/>
            <p:nvPr/>
          </p:nvSpPr>
          <p:spPr>
            <a:xfrm>
              <a:off x="795095" y="1065549"/>
              <a:ext cx="7553959" cy="4741545"/>
            </a:xfrm>
            <a:custGeom>
              <a:avLst/>
              <a:gdLst/>
              <a:ahLst/>
              <a:cxnLst/>
              <a:rect l="l" t="t" r="r" b="b"/>
              <a:pathLst>
                <a:path w="7553959" h="4741545">
                  <a:moveTo>
                    <a:pt x="24626" y="3839571"/>
                  </a:moveTo>
                  <a:lnTo>
                    <a:pt x="7883" y="3797956"/>
                  </a:lnTo>
                  <a:lnTo>
                    <a:pt x="0" y="3755159"/>
                  </a:lnTo>
                  <a:lnTo>
                    <a:pt x="602" y="3712381"/>
                  </a:lnTo>
                  <a:lnTo>
                    <a:pt x="9314" y="3670819"/>
                  </a:lnTo>
                  <a:lnTo>
                    <a:pt x="25763" y="3631675"/>
                  </a:lnTo>
                  <a:lnTo>
                    <a:pt x="49574" y="3596147"/>
                  </a:lnTo>
                  <a:lnTo>
                    <a:pt x="80371" y="3565436"/>
                  </a:lnTo>
                  <a:lnTo>
                    <a:pt x="117780" y="3540740"/>
                  </a:lnTo>
                  <a:lnTo>
                    <a:pt x="6818935" y="24618"/>
                  </a:lnTo>
                  <a:lnTo>
                    <a:pt x="6860550" y="7881"/>
                  </a:lnTo>
                  <a:lnTo>
                    <a:pt x="6903349" y="0"/>
                  </a:lnTo>
                  <a:lnTo>
                    <a:pt x="6946132" y="601"/>
                  </a:lnTo>
                  <a:lnTo>
                    <a:pt x="6987702" y="9314"/>
                  </a:lnTo>
                  <a:lnTo>
                    <a:pt x="7026862" y="25766"/>
                  </a:lnTo>
                  <a:lnTo>
                    <a:pt x="7062412" y="49585"/>
                  </a:lnTo>
                  <a:lnTo>
                    <a:pt x="7093155" y="80399"/>
                  </a:lnTo>
                  <a:lnTo>
                    <a:pt x="7117893" y="117836"/>
                  </a:lnTo>
                  <a:lnTo>
                    <a:pt x="7529246" y="901807"/>
                  </a:lnTo>
                  <a:lnTo>
                    <a:pt x="7545978" y="943385"/>
                  </a:lnTo>
                  <a:lnTo>
                    <a:pt x="7553847" y="986164"/>
                  </a:lnTo>
                  <a:lnTo>
                    <a:pt x="7553229" y="1028941"/>
                  </a:lnTo>
                  <a:lnTo>
                    <a:pt x="7544502" y="1070510"/>
                  </a:lnTo>
                  <a:lnTo>
                    <a:pt x="7528042" y="1109669"/>
                  </a:lnTo>
                  <a:lnTo>
                    <a:pt x="7504225" y="1145212"/>
                  </a:lnTo>
                  <a:lnTo>
                    <a:pt x="7473429" y="1175936"/>
                  </a:lnTo>
                  <a:lnTo>
                    <a:pt x="7436028" y="1200638"/>
                  </a:lnTo>
                  <a:lnTo>
                    <a:pt x="734746" y="4716671"/>
                  </a:lnTo>
                  <a:lnTo>
                    <a:pt x="693173" y="4733414"/>
                  </a:lnTo>
                  <a:lnTo>
                    <a:pt x="650407" y="4741297"/>
                  </a:lnTo>
                  <a:lnTo>
                    <a:pt x="607648" y="4740694"/>
                  </a:lnTo>
                  <a:lnTo>
                    <a:pt x="566097" y="4731981"/>
                  </a:lnTo>
                  <a:lnTo>
                    <a:pt x="526952" y="4715530"/>
                  </a:lnTo>
                  <a:lnTo>
                    <a:pt x="491416" y="4691718"/>
                  </a:lnTo>
                  <a:lnTo>
                    <a:pt x="460687" y="4660917"/>
                  </a:lnTo>
                  <a:lnTo>
                    <a:pt x="435966" y="4623504"/>
                  </a:lnTo>
                  <a:lnTo>
                    <a:pt x="24626" y="3839571"/>
                  </a:lnTo>
                  <a:close/>
                </a:path>
              </a:pathLst>
            </a:custGeom>
            <a:ln w="28575">
              <a:solidFill>
                <a:srgbClr val="FF000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2795" y="637031"/>
              <a:ext cx="8736330" cy="585139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59255" y="1429099"/>
              <a:ext cx="6920992" cy="391159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35583" y="1668526"/>
            <a:ext cx="223901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5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CONTENTS</a:t>
            </a:r>
            <a:endParaRPr sz="320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3</a:t>
            </a:fld>
            <a:endParaRPr spc="-5" dirty="0"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422650" y="1302999"/>
            <a:ext cx="5570220" cy="15849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marR="5080" indent="-515620">
              <a:lnSpc>
                <a:spcPct val="150000"/>
              </a:lnSpc>
              <a:spcBef>
                <a:spcPts val="95"/>
              </a:spcBef>
            </a:pPr>
            <a:r>
              <a:rPr sz="3600" spc="-30" dirty="0"/>
              <a:t>1.</a:t>
            </a:r>
            <a:r>
              <a:rPr sz="3600" spc="80" dirty="0"/>
              <a:t> </a:t>
            </a:r>
            <a:r>
              <a:rPr lang="zh-TW" altLang="en-US" sz="3600" spc="80" dirty="0"/>
              <a:t>科技部</a:t>
            </a:r>
            <a:r>
              <a:rPr sz="3600" b="1" dirty="0" err="1"/>
              <a:t>科研創業計畫</a:t>
            </a:r>
            <a:r>
              <a:rPr sz="3600" dirty="0" err="1"/>
              <a:t>徵案暨配套</a:t>
            </a:r>
            <a:r>
              <a:rPr sz="3600" spc="-5" dirty="0" err="1"/>
              <a:t>輔導機制規劃</a:t>
            </a:r>
            <a:endParaRPr sz="3600" dirty="0"/>
          </a:p>
        </p:txBody>
      </p:sp>
      <p:sp>
        <p:nvSpPr>
          <p:cNvPr id="11" name="object 11"/>
          <p:cNvSpPr txBox="1"/>
          <p:nvPr/>
        </p:nvSpPr>
        <p:spPr>
          <a:xfrm>
            <a:off x="3422650" y="3150997"/>
            <a:ext cx="5570855" cy="3269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marR="5080" indent="-515620">
              <a:lnSpc>
                <a:spcPct val="150100"/>
              </a:lnSpc>
              <a:spcBef>
                <a:spcPts val="95"/>
              </a:spcBef>
              <a:buAutoNum type="arabicPeriod" startAt="2"/>
              <a:tabLst>
                <a:tab pos="528320" algn="l"/>
              </a:tabLst>
            </a:pPr>
            <a:r>
              <a:rPr sz="3600" b="0" dirty="0">
                <a:latin typeface="Noto Sans CJK JP Medium"/>
                <a:cs typeface="Noto Sans CJK JP Medium"/>
              </a:rPr>
              <a:t>經濟部</a:t>
            </a:r>
            <a:r>
              <a:rPr sz="3600" b="1" dirty="0">
                <a:latin typeface="Noto Sans CJK JP Medium"/>
                <a:cs typeface="Noto Sans CJK JP Medium"/>
              </a:rPr>
              <a:t>科研成果價</a:t>
            </a:r>
            <a:r>
              <a:rPr sz="3600" b="1" spc="5" dirty="0">
                <a:latin typeface="Noto Sans CJK JP Medium"/>
                <a:cs typeface="Noto Sans CJK JP Medium"/>
              </a:rPr>
              <a:t>創</a:t>
            </a:r>
            <a:r>
              <a:rPr sz="3600" b="1" dirty="0">
                <a:latin typeface="Noto Sans CJK JP Medium"/>
                <a:cs typeface="Noto Sans CJK JP Medium"/>
              </a:rPr>
              <a:t>計劃</a:t>
            </a:r>
            <a:r>
              <a:rPr sz="3600" b="0" dirty="0">
                <a:latin typeface="Noto Sans CJK JP Medium"/>
                <a:cs typeface="Noto Sans CJK JP Medium"/>
              </a:rPr>
              <a:t>  </a:t>
            </a:r>
            <a:r>
              <a:rPr sz="3600" b="0" spc="-20" dirty="0">
                <a:latin typeface="Noto Sans CJK JP Medium"/>
                <a:cs typeface="Noto Sans CJK JP Medium"/>
              </a:rPr>
              <a:t>(</a:t>
            </a:r>
            <a:r>
              <a:rPr sz="3600" b="0" dirty="0">
                <a:latin typeface="Noto Sans CJK JP Medium"/>
                <a:cs typeface="Noto Sans CJK JP Medium"/>
              </a:rPr>
              <a:t>價創</a:t>
            </a:r>
            <a:r>
              <a:rPr sz="3600" b="0" spc="85" dirty="0">
                <a:latin typeface="Noto Sans CJK JP Medium"/>
                <a:cs typeface="Noto Sans CJK JP Medium"/>
              </a:rPr>
              <a:t> </a:t>
            </a:r>
            <a:r>
              <a:rPr sz="3600" b="0" dirty="0">
                <a:latin typeface="Noto Sans CJK JP Medium"/>
                <a:cs typeface="Noto Sans CJK JP Medium"/>
              </a:rPr>
              <a:t>2.0)</a:t>
            </a:r>
            <a:r>
              <a:rPr sz="3600" b="0" spc="90" dirty="0">
                <a:latin typeface="Noto Sans CJK JP Medium"/>
                <a:cs typeface="Noto Sans CJK JP Medium"/>
              </a:rPr>
              <a:t> </a:t>
            </a:r>
            <a:r>
              <a:rPr sz="3600" b="0" dirty="0">
                <a:latin typeface="Noto Sans CJK JP Medium"/>
                <a:cs typeface="Noto Sans CJK JP Medium"/>
              </a:rPr>
              <a:t>機制</a:t>
            </a:r>
            <a:endParaRPr sz="3600" dirty="0">
              <a:latin typeface="Noto Sans CJK JP Medium"/>
              <a:cs typeface="Noto Sans CJK JP Medium"/>
            </a:endParaRPr>
          </a:p>
          <a:p>
            <a:pPr marL="527685" indent="-515620">
              <a:lnSpc>
                <a:spcPct val="100000"/>
              </a:lnSpc>
              <a:spcBef>
                <a:spcPts val="3770"/>
              </a:spcBef>
              <a:buAutoNum type="arabicPeriod" startAt="2"/>
              <a:tabLst>
                <a:tab pos="528320" algn="l"/>
              </a:tabLst>
            </a:pPr>
            <a:r>
              <a:rPr lang="zh-TW" altLang="en-US" sz="3600" b="0" dirty="0">
                <a:latin typeface="Noto Sans CJK JP Medium"/>
                <a:cs typeface="Noto Sans CJK JP Medium"/>
              </a:rPr>
              <a:t>本校</a:t>
            </a:r>
            <a:r>
              <a:rPr lang="en-US" sz="3600" b="0" dirty="0">
                <a:latin typeface="Noto Sans CJK JP Medium"/>
                <a:cs typeface="Noto Sans CJK JP Medium"/>
              </a:rPr>
              <a:t>”</a:t>
            </a:r>
            <a:r>
              <a:rPr sz="3600" b="0" dirty="0" err="1">
                <a:latin typeface="Noto Sans CJK JP Medium"/>
                <a:cs typeface="Noto Sans CJK JP Medium"/>
              </a:rPr>
              <a:t>教授新創</a:t>
            </a:r>
            <a:r>
              <a:rPr lang="zh-TW" altLang="en-US" sz="3600" b="0" dirty="0">
                <a:latin typeface="Noto Sans CJK JP Medium"/>
                <a:cs typeface="Noto Sans CJK JP Medium"/>
              </a:rPr>
              <a:t>事業</a:t>
            </a:r>
            <a:r>
              <a:rPr lang="en-US" altLang="zh-TW" sz="3600" b="0" dirty="0">
                <a:latin typeface="Noto Sans CJK JP Medium"/>
                <a:cs typeface="Noto Sans CJK JP Medium"/>
              </a:rPr>
              <a:t>"</a:t>
            </a:r>
            <a:r>
              <a:rPr sz="3600" b="0" dirty="0" err="1">
                <a:latin typeface="Noto Sans CJK JP Medium"/>
                <a:cs typeface="Noto Sans CJK JP Medium"/>
              </a:rPr>
              <a:t>服務規劃</a:t>
            </a:r>
            <a:endParaRPr sz="3600" dirty="0">
              <a:latin typeface="Noto Sans CJK JP Medium"/>
              <a:cs typeface="Noto Sans CJK JP Medi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755789" y="2362200"/>
            <a:ext cx="7512304" cy="1321516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90320" marR="5080" indent="-746125">
              <a:lnSpc>
                <a:spcPts val="4750"/>
              </a:lnSpc>
              <a:spcBef>
                <a:spcPts val="705"/>
              </a:spcBef>
              <a:tabLst>
                <a:tab pos="1290955" algn="l"/>
              </a:tabLst>
            </a:pPr>
            <a:r>
              <a:rPr spc="-40" dirty="0"/>
              <a:t>1.	</a:t>
            </a:r>
            <a:r>
              <a:rPr lang="zh-TW" altLang="en-US" dirty="0"/>
              <a:t>科技部</a:t>
            </a:r>
            <a:r>
              <a:rPr dirty="0" err="1"/>
              <a:t>科研創業計畫徵案暨</a:t>
            </a:r>
            <a:r>
              <a:rPr dirty="0"/>
              <a:t> </a:t>
            </a:r>
            <a:r>
              <a:rPr spc="5" dirty="0"/>
              <a:t>配套輔導機制規劃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4</a:t>
            </a:fld>
            <a:endParaRPr spc="-5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B265AF5-C128-423B-82CE-F309D50E87EE}"/>
              </a:ext>
            </a:extLst>
          </p:cNvPr>
          <p:cNvSpPr/>
          <p:nvPr/>
        </p:nvSpPr>
        <p:spPr>
          <a:xfrm>
            <a:off x="2286000" y="3086599"/>
            <a:ext cx="4572000" cy="6848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lang="zh-TW" altLang="en-US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每年</a:t>
            </a:r>
            <a:r>
              <a:rPr lang="en-US" altLang="zh-TW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2</a:t>
            </a:r>
            <a:r>
              <a:rPr lang="zh-TW" altLang="en-US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梯次</a:t>
            </a:r>
            <a:r>
              <a:rPr lang="en-US" altLang="zh-TW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,</a:t>
            </a:r>
          </a:p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lang="zh-TW" altLang="en-US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大約</a:t>
            </a:r>
            <a:r>
              <a:rPr lang="en-US" altLang="zh-TW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3</a:t>
            </a:r>
            <a:r>
              <a:rPr lang="zh-TW" altLang="en-US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月</a:t>
            </a:r>
            <a:r>
              <a:rPr lang="en-US" altLang="zh-TW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&amp;9</a:t>
            </a:r>
            <a:r>
              <a:rPr lang="zh-TW" altLang="en-US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月</a:t>
            </a:r>
            <a:endParaRPr lang="zh-TW" altLang="en-US" dirty="0">
              <a:latin typeface="Noto Sans CJK JP Medium"/>
              <a:cs typeface="Noto Sans CJK JP 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44411"/>
            <a:ext cx="9144000" cy="513715"/>
            <a:chOff x="0" y="6344411"/>
            <a:chExt cx="9144000" cy="513715"/>
          </a:xfrm>
        </p:grpSpPr>
        <p:sp>
          <p:nvSpPr>
            <p:cNvPr id="3" name="object 3"/>
            <p:cNvSpPr/>
            <p:nvPr/>
          </p:nvSpPr>
          <p:spPr>
            <a:xfrm>
              <a:off x="0" y="6380987"/>
              <a:ext cx="9144000" cy="4770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44411"/>
              <a:ext cx="1869948" cy="49682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539495" y="999744"/>
            <a:ext cx="8171688" cy="53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99033" y="1073022"/>
            <a:ext cx="7988300" cy="1527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zh-TW" altLang="en-US" sz="2400" dirty="0">
                <a:latin typeface="UKIJ CJK"/>
              </a:rPr>
              <a:t>科技</a:t>
            </a:r>
            <a:r>
              <a:rPr sz="2400" dirty="0" err="1">
                <a:latin typeface="UKIJ CJK"/>
                <a:cs typeface="UKIJ CJK"/>
              </a:rPr>
              <a:t>部定位為科技新創之最上游，著重於轉化科研成果</a:t>
            </a:r>
            <a:r>
              <a:rPr lang="zh-TW" altLang="en-US" sz="2400" dirty="0">
                <a:latin typeface="UKIJ CJK"/>
                <a:cs typeface="UKIJ CJK"/>
              </a:rPr>
              <a:t>變成</a:t>
            </a:r>
            <a:r>
              <a:rPr sz="2400" b="1" dirty="0" err="1">
                <a:solidFill>
                  <a:schemeClr val="bg1">
                    <a:lumMod val="95000"/>
                  </a:schemeClr>
                </a:solidFill>
                <a:highlight>
                  <a:srgbClr val="800080"/>
                </a:highlight>
                <a:latin typeface="UKIJ CJK"/>
                <a:cs typeface="UKIJ CJK"/>
              </a:rPr>
              <a:t>衍生</a:t>
            </a:r>
            <a:r>
              <a:rPr sz="2400" b="1" spc="-5" dirty="0" err="1">
                <a:solidFill>
                  <a:schemeClr val="bg1">
                    <a:lumMod val="95000"/>
                  </a:schemeClr>
                </a:solidFill>
                <a:highlight>
                  <a:srgbClr val="800080"/>
                </a:highlight>
                <a:latin typeface="UKIJ CJK"/>
                <a:cs typeface="UKIJ CJK"/>
              </a:rPr>
              <a:t>新創</a:t>
            </a:r>
            <a:r>
              <a:rPr sz="2400" spc="-5" dirty="0" err="1">
                <a:latin typeface="UKIJ CJK"/>
                <a:cs typeface="UKIJ CJK"/>
              </a:rPr>
              <a:t>及早期育成</a:t>
            </a:r>
            <a:endParaRPr sz="2400" dirty="0">
              <a:latin typeface="UKIJ CJK"/>
              <a:cs typeface="UKIJ CJK"/>
            </a:endParaRPr>
          </a:p>
          <a:p>
            <a:pPr marL="355600" marR="5080" indent="-342900">
              <a:lnSpc>
                <a:spcPct val="100000"/>
              </a:lnSpc>
              <a:spcBef>
                <a:spcPts val="3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育成之科技新創後續串接經濟部、國發會及金管會等相關 部會新創資源，接棒協力扶植新創成長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517650" y="313690"/>
            <a:ext cx="611568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跨部會新創生態系推動架構</a:t>
            </a:r>
            <a:endParaRPr sz="4000"/>
          </a:p>
        </p:txBody>
      </p:sp>
      <p:sp>
        <p:nvSpPr>
          <p:cNvPr id="8" name="object 8"/>
          <p:cNvSpPr txBox="1"/>
          <p:nvPr/>
        </p:nvSpPr>
        <p:spPr>
          <a:xfrm>
            <a:off x="1895421" y="5593217"/>
            <a:ext cx="2468298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臺灣科技新創基地</a:t>
            </a:r>
            <a:r>
              <a:rPr sz="1600" b="0" spc="5" dirty="0">
                <a:latin typeface="Noto Sans CJK JP Medium"/>
                <a:cs typeface="Noto Sans CJK JP Medium"/>
              </a:rPr>
              <a:t>(T</a:t>
            </a:r>
            <a:r>
              <a:rPr lang="en-US" sz="1600" b="0" spc="5" dirty="0">
                <a:latin typeface="Noto Sans CJK JP Medium"/>
                <a:cs typeface="Noto Sans CJK JP Medium"/>
              </a:rPr>
              <a:t>aiwan </a:t>
            </a:r>
            <a:r>
              <a:rPr sz="1600" b="0" spc="5" dirty="0">
                <a:latin typeface="Noto Sans CJK JP Medium"/>
                <a:cs typeface="Noto Sans CJK JP Medium"/>
              </a:rPr>
              <a:t>T</a:t>
            </a:r>
            <a:r>
              <a:rPr lang="en-US" sz="1600" b="0" spc="5" dirty="0">
                <a:latin typeface="Noto Sans CJK JP Medium"/>
                <a:cs typeface="Noto Sans CJK JP Medium"/>
              </a:rPr>
              <a:t>ech </a:t>
            </a:r>
            <a:r>
              <a:rPr sz="1600" b="0" spc="5" dirty="0">
                <a:latin typeface="Noto Sans CJK JP Medium"/>
                <a:cs typeface="Noto Sans CJK JP Medium"/>
              </a:rPr>
              <a:t>A</a:t>
            </a:r>
            <a:r>
              <a:rPr lang="en-US" sz="1600" b="0" spc="5" dirty="0">
                <a:latin typeface="Noto Sans CJK JP Medium"/>
                <a:cs typeface="Noto Sans CJK JP Medium"/>
              </a:rPr>
              <a:t>rena</a:t>
            </a:r>
            <a:r>
              <a:rPr sz="1600" b="0" spc="5" dirty="0">
                <a:latin typeface="Noto Sans CJK JP Medium"/>
                <a:cs typeface="Noto Sans CJK JP Medium"/>
              </a:rPr>
              <a:t>)</a:t>
            </a:r>
            <a:r>
              <a:rPr lang="en-US" altLang="zh-TW" sz="1600" b="0" spc="5" dirty="0">
                <a:latin typeface="Noto Sans CJK JP Medium"/>
                <a:cs typeface="Noto Sans CJK JP Medium"/>
              </a:rPr>
              <a:t>,</a:t>
            </a:r>
            <a:r>
              <a:rPr lang="zh-TW" altLang="en-US" sz="1600" b="0" spc="5" dirty="0">
                <a:latin typeface="Noto Sans CJK JP Medium"/>
                <a:cs typeface="Noto Sans CJK JP Medium"/>
              </a:rPr>
              <a:t>小巨蛋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50876" y="2645664"/>
            <a:ext cx="8867775" cy="2104390"/>
            <a:chOff x="150876" y="2645664"/>
            <a:chExt cx="8867775" cy="2104390"/>
          </a:xfrm>
        </p:grpSpPr>
        <p:sp>
          <p:nvSpPr>
            <p:cNvPr id="10" name="object 10"/>
            <p:cNvSpPr/>
            <p:nvPr/>
          </p:nvSpPr>
          <p:spPr>
            <a:xfrm>
              <a:off x="150876" y="2645664"/>
              <a:ext cx="8867394" cy="210388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16407" y="3454908"/>
              <a:ext cx="1231900" cy="1080770"/>
            </a:xfrm>
            <a:custGeom>
              <a:avLst/>
              <a:gdLst/>
              <a:ahLst/>
              <a:cxnLst/>
              <a:rect l="l" t="t" r="r" b="b"/>
              <a:pathLst>
                <a:path w="1231900" h="1080770">
                  <a:moveTo>
                    <a:pt x="1051306" y="0"/>
                  </a:moveTo>
                  <a:lnTo>
                    <a:pt x="180086" y="0"/>
                  </a:lnTo>
                  <a:lnTo>
                    <a:pt x="132213" y="6434"/>
                  </a:lnTo>
                  <a:lnTo>
                    <a:pt x="89195" y="24590"/>
                  </a:lnTo>
                  <a:lnTo>
                    <a:pt x="52747" y="52752"/>
                  </a:lnTo>
                  <a:lnTo>
                    <a:pt x="24588" y="89201"/>
                  </a:lnTo>
                  <a:lnTo>
                    <a:pt x="6433" y="132218"/>
                  </a:lnTo>
                  <a:lnTo>
                    <a:pt x="0" y="180085"/>
                  </a:lnTo>
                  <a:lnTo>
                    <a:pt x="0" y="900429"/>
                  </a:lnTo>
                  <a:lnTo>
                    <a:pt x="6433" y="948297"/>
                  </a:lnTo>
                  <a:lnTo>
                    <a:pt x="24588" y="991314"/>
                  </a:lnTo>
                  <a:lnTo>
                    <a:pt x="52747" y="1027763"/>
                  </a:lnTo>
                  <a:lnTo>
                    <a:pt x="89195" y="1055925"/>
                  </a:lnTo>
                  <a:lnTo>
                    <a:pt x="132213" y="1074081"/>
                  </a:lnTo>
                  <a:lnTo>
                    <a:pt x="180086" y="1080515"/>
                  </a:lnTo>
                  <a:lnTo>
                    <a:pt x="1051306" y="1080515"/>
                  </a:lnTo>
                  <a:lnTo>
                    <a:pt x="1099173" y="1074081"/>
                  </a:lnTo>
                  <a:lnTo>
                    <a:pt x="1142190" y="1055925"/>
                  </a:lnTo>
                  <a:lnTo>
                    <a:pt x="1178639" y="1027763"/>
                  </a:lnTo>
                  <a:lnTo>
                    <a:pt x="1206801" y="991314"/>
                  </a:lnTo>
                  <a:lnTo>
                    <a:pt x="1224957" y="948297"/>
                  </a:lnTo>
                  <a:lnTo>
                    <a:pt x="1231392" y="900429"/>
                  </a:lnTo>
                  <a:lnTo>
                    <a:pt x="1231392" y="180085"/>
                  </a:lnTo>
                  <a:lnTo>
                    <a:pt x="1224957" y="132218"/>
                  </a:lnTo>
                  <a:lnTo>
                    <a:pt x="1206801" y="89201"/>
                  </a:lnTo>
                  <a:lnTo>
                    <a:pt x="1178639" y="52752"/>
                  </a:lnTo>
                  <a:lnTo>
                    <a:pt x="1142190" y="24590"/>
                  </a:lnTo>
                  <a:lnTo>
                    <a:pt x="1099173" y="6434"/>
                  </a:lnTo>
                  <a:lnTo>
                    <a:pt x="1051306" y="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16407" y="3454908"/>
              <a:ext cx="1231900" cy="1080770"/>
            </a:xfrm>
            <a:custGeom>
              <a:avLst/>
              <a:gdLst/>
              <a:ahLst/>
              <a:cxnLst/>
              <a:rect l="l" t="t" r="r" b="b"/>
              <a:pathLst>
                <a:path w="1231900" h="1080770">
                  <a:moveTo>
                    <a:pt x="0" y="180085"/>
                  </a:moveTo>
                  <a:lnTo>
                    <a:pt x="6433" y="132218"/>
                  </a:lnTo>
                  <a:lnTo>
                    <a:pt x="24588" y="89201"/>
                  </a:lnTo>
                  <a:lnTo>
                    <a:pt x="52747" y="52752"/>
                  </a:lnTo>
                  <a:lnTo>
                    <a:pt x="89195" y="24590"/>
                  </a:lnTo>
                  <a:lnTo>
                    <a:pt x="132213" y="6434"/>
                  </a:lnTo>
                  <a:lnTo>
                    <a:pt x="180086" y="0"/>
                  </a:lnTo>
                  <a:lnTo>
                    <a:pt x="1051306" y="0"/>
                  </a:lnTo>
                  <a:lnTo>
                    <a:pt x="1099173" y="6434"/>
                  </a:lnTo>
                  <a:lnTo>
                    <a:pt x="1142190" y="24590"/>
                  </a:lnTo>
                  <a:lnTo>
                    <a:pt x="1178639" y="52752"/>
                  </a:lnTo>
                  <a:lnTo>
                    <a:pt x="1206801" y="89201"/>
                  </a:lnTo>
                  <a:lnTo>
                    <a:pt x="1224957" y="132218"/>
                  </a:lnTo>
                  <a:lnTo>
                    <a:pt x="1231392" y="180085"/>
                  </a:lnTo>
                  <a:lnTo>
                    <a:pt x="1231392" y="900429"/>
                  </a:lnTo>
                  <a:lnTo>
                    <a:pt x="1224957" y="948297"/>
                  </a:lnTo>
                  <a:lnTo>
                    <a:pt x="1206801" y="991314"/>
                  </a:lnTo>
                  <a:lnTo>
                    <a:pt x="1178639" y="1027763"/>
                  </a:lnTo>
                  <a:lnTo>
                    <a:pt x="1142190" y="1055925"/>
                  </a:lnTo>
                  <a:lnTo>
                    <a:pt x="1099173" y="1074081"/>
                  </a:lnTo>
                  <a:lnTo>
                    <a:pt x="1051306" y="1080515"/>
                  </a:lnTo>
                  <a:lnTo>
                    <a:pt x="180086" y="1080515"/>
                  </a:lnTo>
                  <a:lnTo>
                    <a:pt x="132213" y="1074081"/>
                  </a:lnTo>
                  <a:lnTo>
                    <a:pt x="89195" y="1055925"/>
                  </a:lnTo>
                  <a:lnTo>
                    <a:pt x="52747" y="1027763"/>
                  </a:lnTo>
                  <a:lnTo>
                    <a:pt x="24588" y="991314"/>
                  </a:lnTo>
                  <a:lnTo>
                    <a:pt x="6433" y="948297"/>
                  </a:lnTo>
                  <a:lnTo>
                    <a:pt x="0" y="900429"/>
                  </a:lnTo>
                  <a:lnTo>
                    <a:pt x="0" y="180085"/>
                  </a:lnTo>
                  <a:close/>
                </a:path>
              </a:pathLst>
            </a:custGeom>
            <a:ln w="12192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16407" y="2662428"/>
              <a:ext cx="1434465" cy="449580"/>
            </a:xfrm>
            <a:custGeom>
              <a:avLst/>
              <a:gdLst/>
              <a:ahLst/>
              <a:cxnLst/>
              <a:rect l="l" t="t" r="r" b="b"/>
              <a:pathLst>
                <a:path w="1434464" h="449580">
                  <a:moveTo>
                    <a:pt x="1209294" y="0"/>
                  </a:moveTo>
                  <a:lnTo>
                    <a:pt x="0" y="0"/>
                  </a:lnTo>
                  <a:lnTo>
                    <a:pt x="224790" y="224790"/>
                  </a:lnTo>
                  <a:lnTo>
                    <a:pt x="0" y="449580"/>
                  </a:lnTo>
                  <a:lnTo>
                    <a:pt x="1209294" y="449580"/>
                  </a:lnTo>
                  <a:lnTo>
                    <a:pt x="1434084" y="224790"/>
                  </a:lnTo>
                  <a:lnTo>
                    <a:pt x="1209294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650492" y="2667000"/>
              <a:ext cx="1874520" cy="449580"/>
            </a:xfrm>
            <a:custGeom>
              <a:avLst/>
              <a:gdLst/>
              <a:ahLst/>
              <a:cxnLst/>
              <a:rect l="l" t="t" r="r" b="b"/>
              <a:pathLst>
                <a:path w="1874520" h="449580">
                  <a:moveTo>
                    <a:pt x="1649730" y="0"/>
                  </a:moveTo>
                  <a:lnTo>
                    <a:pt x="0" y="0"/>
                  </a:lnTo>
                  <a:lnTo>
                    <a:pt x="224790" y="224790"/>
                  </a:lnTo>
                  <a:lnTo>
                    <a:pt x="0" y="449580"/>
                  </a:lnTo>
                  <a:lnTo>
                    <a:pt x="1649730" y="449580"/>
                  </a:lnTo>
                  <a:lnTo>
                    <a:pt x="1874520" y="224790"/>
                  </a:lnTo>
                  <a:lnTo>
                    <a:pt x="1649730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525011" y="2667000"/>
              <a:ext cx="1734820" cy="449580"/>
            </a:xfrm>
            <a:custGeom>
              <a:avLst/>
              <a:gdLst/>
              <a:ahLst/>
              <a:cxnLst/>
              <a:rect l="l" t="t" r="r" b="b"/>
              <a:pathLst>
                <a:path w="1734820" h="449580">
                  <a:moveTo>
                    <a:pt x="1509522" y="0"/>
                  </a:moveTo>
                  <a:lnTo>
                    <a:pt x="0" y="0"/>
                  </a:lnTo>
                  <a:lnTo>
                    <a:pt x="224790" y="224790"/>
                  </a:lnTo>
                  <a:lnTo>
                    <a:pt x="0" y="449580"/>
                  </a:lnTo>
                  <a:lnTo>
                    <a:pt x="1509522" y="449580"/>
                  </a:lnTo>
                  <a:lnTo>
                    <a:pt x="1734312" y="224790"/>
                  </a:lnTo>
                  <a:lnTo>
                    <a:pt x="1509522" y="0"/>
                  </a:lnTo>
                  <a:close/>
                </a:path>
              </a:pathLst>
            </a:custGeom>
            <a:solidFill>
              <a:srgbClr val="A1C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181599" y="2667000"/>
              <a:ext cx="1734820" cy="449580"/>
            </a:xfrm>
            <a:custGeom>
              <a:avLst/>
              <a:gdLst/>
              <a:ahLst/>
              <a:cxnLst/>
              <a:rect l="l" t="t" r="r" b="b"/>
              <a:pathLst>
                <a:path w="1734820" h="449580">
                  <a:moveTo>
                    <a:pt x="1509522" y="0"/>
                  </a:moveTo>
                  <a:lnTo>
                    <a:pt x="0" y="0"/>
                  </a:lnTo>
                  <a:lnTo>
                    <a:pt x="224790" y="224790"/>
                  </a:lnTo>
                  <a:lnTo>
                    <a:pt x="0" y="449580"/>
                  </a:lnTo>
                  <a:lnTo>
                    <a:pt x="1509522" y="449580"/>
                  </a:lnTo>
                  <a:lnTo>
                    <a:pt x="1734312" y="224790"/>
                  </a:lnTo>
                  <a:lnTo>
                    <a:pt x="1509522" y="0"/>
                  </a:lnTo>
                  <a:close/>
                </a:path>
              </a:pathLst>
            </a:custGeom>
            <a:solidFill>
              <a:srgbClr val="23AC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735835" y="3454908"/>
            <a:ext cx="1403985" cy="926536"/>
          </a:xfrm>
          <a:prstGeom prst="rect">
            <a:avLst/>
          </a:prstGeom>
          <a:solidFill>
            <a:srgbClr val="F4B083"/>
          </a:solidFill>
          <a:ln w="12191">
            <a:solidFill>
              <a:srgbClr val="C55A11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800" dirty="0">
              <a:latin typeface="Times New Roman"/>
              <a:cs typeface="Times New Roman"/>
            </a:endParaRPr>
          </a:p>
          <a:p>
            <a:pPr marL="297180">
              <a:lnSpc>
                <a:spcPct val="100000"/>
              </a:lnSpc>
            </a:pPr>
            <a:r>
              <a:rPr sz="1600" b="0" spc="-5" dirty="0" err="1">
                <a:highlight>
                  <a:srgbClr val="C0C0C0"/>
                </a:highlight>
                <a:latin typeface="Noto Sans CJK JP Medium"/>
                <a:cs typeface="Noto Sans CJK JP Medium"/>
              </a:rPr>
              <a:t>科研創業</a:t>
            </a:r>
            <a:endParaRPr lang="en-US" altLang="zh-TW" sz="1600" b="0" spc="-5" dirty="0">
              <a:highlight>
                <a:srgbClr val="C0C0C0"/>
              </a:highlight>
              <a:latin typeface="Noto Sans CJK JP Medium"/>
              <a:cs typeface="Noto Sans CJK JP Medium"/>
            </a:endParaRPr>
          </a:p>
          <a:p>
            <a:pPr marL="297180">
              <a:lnSpc>
                <a:spcPct val="100000"/>
              </a:lnSpc>
            </a:pPr>
            <a:endParaRPr lang="en-US" altLang="zh-TW" sz="1600" spc="-5" dirty="0">
              <a:highlight>
                <a:srgbClr val="C0C0C0"/>
              </a:highlight>
              <a:latin typeface="Noto Sans CJK JP Medium"/>
              <a:cs typeface="Noto Sans CJK JP Medium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915911" y="2662427"/>
            <a:ext cx="2103120" cy="451484"/>
          </a:xfrm>
          <a:custGeom>
            <a:avLst/>
            <a:gdLst/>
            <a:ahLst/>
            <a:cxnLst/>
            <a:rect l="l" t="t" r="r" b="b"/>
            <a:pathLst>
              <a:path w="2103120" h="451485">
                <a:moveTo>
                  <a:pt x="1877568" y="0"/>
                </a:moveTo>
                <a:lnTo>
                  <a:pt x="0" y="0"/>
                </a:lnTo>
                <a:lnTo>
                  <a:pt x="225552" y="225552"/>
                </a:lnTo>
                <a:lnTo>
                  <a:pt x="0" y="451104"/>
                </a:lnTo>
                <a:lnTo>
                  <a:pt x="1877568" y="451104"/>
                </a:lnTo>
                <a:lnTo>
                  <a:pt x="2103120" y="225552"/>
                </a:lnTo>
                <a:lnTo>
                  <a:pt x="1877568" y="0"/>
                </a:lnTo>
                <a:close/>
              </a:path>
            </a:pathLst>
          </a:custGeom>
          <a:solidFill>
            <a:srgbClr val="259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396996" y="3454908"/>
            <a:ext cx="784860" cy="1080770"/>
          </a:xfrm>
          <a:prstGeom prst="rect">
            <a:avLst/>
          </a:prstGeom>
          <a:solidFill>
            <a:srgbClr val="F4B083"/>
          </a:solidFill>
          <a:ln w="12192">
            <a:solidFill>
              <a:srgbClr val="C55A11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1950">
              <a:latin typeface="Times New Roman"/>
              <a:cs typeface="Times New Roman"/>
            </a:endParaRPr>
          </a:p>
          <a:p>
            <a:pPr marL="88265" marR="80010" indent="55880">
              <a:lnSpc>
                <a:spcPct val="100000"/>
              </a:lnSpc>
            </a:pPr>
            <a:r>
              <a:rPr sz="1600" b="0" spc="-5" dirty="0">
                <a:latin typeface="Noto Sans CJK JP Medium"/>
                <a:cs typeface="Noto Sans CJK JP Medium"/>
              </a:rPr>
              <a:t>天使</a:t>
            </a:r>
            <a:r>
              <a:rPr sz="1600" b="0" spc="80" dirty="0">
                <a:latin typeface="Noto Sans CJK JP Medium"/>
                <a:cs typeface="Noto Sans CJK JP Medium"/>
              </a:rPr>
              <a:t>/  </a:t>
            </a:r>
            <a:r>
              <a:rPr sz="1600" b="0" spc="-5" dirty="0">
                <a:latin typeface="Noto Sans CJK JP Medium"/>
                <a:cs typeface="Noto Sans CJK JP Medium"/>
              </a:rPr>
              <a:t>種子輪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01896" y="3454908"/>
            <a:ext cx="859790" cy="1080770"/>
          </a:xfrm>
          <a:prstGeom prst="rect">
            <a:avLst/>
          </a:prstGeom>
          <a:solidFill>
            <a:srgbClr val="E1EFD9"/>
          </a:solidFill>
          <a:ln w="12192">
            <a:solidFill>
              <a:srgbClr val="A9D18E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800">
              <a:latin typeface="Times New Roman"/>
              <a:cs typeface="Times New Roman"/>
            </a:endParaRPr>
          </a:p>
          <a:p>
            <a:pPr marL="255270">
              <a:lnSpc>
                <a:spcPct val="100000"/>
              </a:lnSpc>
            </a:pPr>
            <a:r>
              <a:rPr sz="1600" b="0" spc="150" dirty="0">
                <a:latin typeface="Noto Sans CJK JP Medium"/>
                <a:cs typeface="Noto Sans CJK JP Medium"/>
              </a:rPr>
              <a:t>A</a:t>
            </a:r>
            <a:r>
              <a:rPr sz="1600" b="0" spc="-5" dirty="0">
                <a:latin typeface="Noto Sans CJK JP Medium"/>
                <a:cs typeface="Noto Sans CJK JP Medium"/>
              </a:rPr>
              <a:t>輪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26608" y="3454908"/>
            <a:ext cx="858519" cy="1080770"/>
          </a:xfrm>
          <a:prstGeom prst="rect">
            <a:avLst/>
          </a:prstGeom>
          <a:solidFill>
            <a:srgbClr val="E1EFD9"/>
          </a:solidFill>
          <a:ln w="12192">
            <a:solidFill>
              <a:srgbClr val="A9D18E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800">
              <a:latin typeface="Times New Roman"/>
              <a:cs typeface="Times New Roman"/>
            </a:endParaRPr>
          </a:p>
          <a:p>
            <a:pPr marL="262890">
              <a:lnSpc>
                <a:spcPct val="100000"/>
              </a:lnSpc>
            </a:pPr>
            <a:r>
              <a:rPr sz="1600" b="0" spc="-40" dirty="0">
                <a:latin typeface="Noto Sans CJK JP Medium"/>
                <a:cs typeface="Noto Sans CJK JP Medium"/>
              </a:rPr>
              <a:t>B</a:t>
            </a:r>
            <a:r>
              <a:rPr sz="1600" b="0" spc="-5" dirty="0">
                <a:latin typeface="Noto Sans CJK JP Medium"/>
                <a:cs typeface="Noto Sans CJK JP Medium"/>
              </a:rPr>
              <a:t>輪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751319" y="3454908"/>
            <a:ext cx="858519" cy="1080770"/>
          </a:xfrm>
          <a:custGeom>
            <a:avLst/>
            <a:gdLst/>
            <a:ahLst/>
            <a:cxnLst/>
            <a:rect l="l" t="t" r="r" b="b"/>
            <a:pathLst>
              <a:path w="858520" h="1080770">
                <a:moveTo>
                  <a:pt x="858012" y="0"/>
                </a:moveTo>
                <a:lnTo>
                  <a:pt x="0" y="0"/>
                </a:lnTo>
                <a:lnTo>
                  <a:pt x="0" y="1080515"/>
                </a:lnTo>
                <a:lnTo>
                  <a:pt x="858012" y="1080515"/>
                </a:lnTo>
                <a:lnTo>
                  <a:pt x="858012" y="0"/>
                </a:lnTo>
                <a:close/>
              </a:path>
            </a:pathLst>
          </a:custGeom>
          <a:solidFill>
            <a:srgbClr val="C5D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751319" y="3454908"/>
            <a:ext cx="858519" cy="1080770"/>
          </a:xfrm>
          <a:prstGeom prst="rect">
            <a:avLst/>
          </a:prstGeom>
          <a:ln w="12192">
            <a:solidFill>
              <a:srgbClr val="538235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800">
              <a:latin typeface="Times New Roman"/>
              <a:cs typeface="Times New Roman"/>
            </a:endParaRPr>
          </a:p>
          <a:p>
            <a:pPr marL="259079">
              <a:lnSpc>
                <a:spcPct val="100000"/>
              </a:lnSpc>
            </a:pPr>
            <a:r>
              <a:rPr sz="1600" b="0" spc="30" dirty="0">
                <a:latin typeface="Noto Sans CJK JP Medium"/>
                <a:cs typeface="Noto Sans CJK JP Medium"/>
              </a:rPr>
              <a:t>C</a:t>
            </a:r>
            <a:r>
              <a:rPr sz="1600" b="0" spc="-5" dirty="0">
                <a:latin typeface="Noto Sans CJK JP Medium"/>
                <a:cs typeface="Noto Sans CJK JP Medium"/>
              </a:rPr>
              <a:t>輪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851647" y="3854196"/>
            <a:ext cx="858519" cy="306705"/>
          </a:xfrm>
          <a:prstGeom prst="rect">
            <a:avLst/>
          </a:prstGeom>
          <a:solidFill>
            <a:srgbClr val="A9D18E"/>
          </a:solidFill>
          <a:ln w="12192">
            <a:solidFill>
              <a:srgbClr val="385622"/>
            </a:solidFill>
          </a:ln>
        </p:spPr>
        <p:txBody>
          <a:bodyPr vert="horz" wrap="square" lIns="0" tIns="24765" rIns="0" bIns="0" rtlCol="0">
            <a:spAutoFit/>
          </a:bodyPr>
          <a:lstStyle/>
          <a:p>
            <a:pPr marL="167005">
              <a:lnSpc>
                <a:spcPct val="100000"/>
              </a:lnSpc>
              <a:spcBef>
                <a:spcPts val="195"/>
              </a:spcBef>
            </a:pPr>
            <a:r>
              <a:rPr sz="1600" b="0" spc="220" dirty="0">
                <a:latin typeface="Noto Sans CJK JP Medium"/>
                <a:cs typeface="Noto Sans CJK JP Medium"/>
              </a:rPr>
              <a:t>M&amp;A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851647" y="3471671"/>
            <a:ext cx="858519" cy="306705"/>
          </a:xfrm>
          <a:prstGeom prst="rect">
            <a:avLst/>
          </a:prstGeom>
          <a:solidFill>
            <a:srgbClr val="A9D18E"/>
          </a:solidFill>
          <a:ln w="12192">
            <a:solidFill>
              <a:srgbClr val="385622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174625">
              <a:lnSpc>
                <a:spcPct val="100000"/>
              </a:lnSpc>
              <a:spcBef>
                <a:spcPts val="200"/>
              </a:spcBef>
            </a:pPr>
            <a:r>
              <a:rPr sz="1600" b="0" spc="110" dirty="0">
                <a:latin typeface="Noto Sans CJK JP Medium"/>
                <a:cs typeface="Noto Sans CJK JP Medium"/>
              </a:rPr>
              <a:t>D</a:t>
            </a:r>
            <a:r>
              <a:rPr sz="1600" b="0" spc="-10" dirty="0">
                <a:latin typeface="Noto Sans CJK JP Medium"/>
                <a:cs typeface="Noto Sans CJK JP Medium"/>
              </a:rPr>
              <a:t>輪</a:t>
            </a:r>
            <a:r>
              <a:rPr sz="1600" b="0" spc="280" dirty="0">
                <a:latin typeface="Noto Sans CJK JP Medium"/>
                <a:cs typeface="Noto Sans CJK JP Medium"/>
              </a:rPr>
              <a:t>~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51647" y="4232147"/>
            <a:ext cx="858519" cy="306705"/>
          </a:xfrm>
          <a:prstGeom prst="rect">
            <a:avLst/>
          </a:prstGeom>
          <a:solidFill>
            <a:srgbClr val="A9D18E"/>
          </a:solidFill>
          <a:ln w="12192">
            <a:solidFill>
              <a:srgbClr val="385622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252095">
              <a:lnSpc>
                <a:spcPct val="100000"/>
              </a:lnSpc>
              <a:spcBef>
                <a:spcPts val="200"/>
              </a:spcBef>
            </a:pPr>
            <a:r>
              <a:rPr sz="1600" b="0" spc="15" dirty="0">
                <a:latin typeface="Noto Sans CJK JP Medium"/>
                <a:cs typeface="Noto Sans CJK JP Medium"/>
              </a:rPr>
              <a:t>IPO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29276" y="5758078"/>
            <a:ext cx="164718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林口新創園、沙崙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119487" y="2626676"/>
            <a:ext cx="2641600" cy="7375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89584" marR="5080" indent="-477520">
              <a:lnSpc>
                <a:spcPct val="155900"/>
              </a:lnSpc>
              <a:spcBef>
                <a:spcPts val="100"/>
              </a:spcBef>
              <a:tabLst>
                <a:tab pos="1817370" algn="l"/>
              </a:tabLst>
            </a:pPr>
            <a:r>
              <a:rPr sz="1600" b="1" spc="-5" dirty="0">
                <a:solidFill>
                  <a:srgbClr val="FFFFFF"/>
                </a:solidFill>
                <a:highlight>
                  <a:srgbClr val="800080"/>
                </a:highlight>
                <a:latin typeface="Noto Sans CJK JP Medium"/>
                <a:cs typeface="Noto Sans CJK JP Medium"/>
              </a:rPr>
              <a:t>衍生新創</a:t>
            </a: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	加速育成 </a:t>
            </a:r>
            <a:r>
              <a:rPr sz="1600" b="1" spc="-5" dirty="0">
                <a:highlight>
                  <a:srgbClr val="C0C0C0"/>
                </a:highlight>
                <a:latin typeface="Noto Sans CJK JP Medium"/>
                <a:cs typeface="Noto Sans CJK JP Medium"/>
              </a:rPr>
              <a:t>科技部</a:t>
            </a:r>
            <a:endParaRPr sz="1600" b="1" dirty="0">
              <a:highlight>
                <a:srgbClr val="C0C0C0"/>
              </a:highlight>
              <a:latin typeface="Noto Sans CJK JP Medium"/>
              <a:cs typeface="Noto Sans CJK JP Medium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110988" y="2611526"/>
            <a:ext cx="1356360" cy="741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19430">
              <a:lnSpc>
                <a:spcPct val="157400"/>
              </a:lnSpc>
              <a:spcBef>
                <a:spcPts val="100"/>
              </a:spcBef>
            </a:pPr>
            <a:r>
              <a:rPr sz="1600" b="0" spc="-5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產業</a:t>
            </a:r>
            <a:r>
              <a:rPr lang="zh-TW" altLang="en-US"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鏈</a:t>
            </a: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結 </a:t>
            </a:r>
            <a:r>
              <a:rPr sz="1600" b="0" spc="-5" dirty="0">
                <a:latin typeface="Noto Sans CJK JP Medium"/>
                <a:cs typeface="Noto Sans CJK JP Medium"/>
              </a:rPr>
              <a:t>經濟部</a:t>
            </a:r>
            <a:endParaRPr sz="1600" dirty="0">
              <a:latin typeface="Noto Sans CJK JP Medium"/>
              <a:cs typeface="Noto Sans CJK JP Medium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837044" y="3135883"/>
            <a:ext cx="6337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國發會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549388" y="2747898"/>
            <a:ext cx="1049020" cy="657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資金扶持</a:t>
            </a:r>
            <a:endParaRPr sz="1600">
              <a:latin typeface="Noto Sans CJK JP Medium"/>
              <a:cs typeface="Noto Sans CJK JP Medium"/>
            </a:endParaRPr>
          </a:p>
          <a:p>
            <a:pPr marL="427990">
              <a:lnSpc>
                <a:spcPct val="100000"/>
              </a:lnSpc>
              <a:spcBef>
                <a:spcPts val="1140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金管會</a:t>
            </a:r>
            <a:endParaRPr sz="1600">
              <a:latin typeface="Noto Sans CJK JP Medium"/>
              <a:cs typeface="Noto Sans CJK JP Medium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26109" y="3625469"/>
            <a:ext cx="7475220" cy="2552065"/>
            <a:chOff x="626109" y="3625469"/>
            <a:chExt cx="7475220" cy="2552065"/>
          </a:xfrm>
        </p:grpSpPr>
        <p:sp>
          <p:nvSpPr>
            <p:cNvPr id="33" name="object 33"/>
            <p:cNvSpPr/>
            <p:nvPr/>
          </p:nvSpPr>
          <p:spPr>
            <a:xfrm>
              <a:off x="3137342" y="3885680"/>
              <a:ext cx="260350" cy="260350"/>
            </a:xfrm>
            <a:custGeom>
              <a:avLst/>
              <a:gdLst/>
              <a:ahLst/>
              <a:cxnLst/>
              <a:rect l="l" t="t" r="r" b="b"/>
              <a:pathLst>
                <a:path w="260350" h="260350">
                  <a:moveTo>
                    <a:pt x="145008" y="130059"/>
                  </a:moveTo>
                  <a:lnTo>
                    <a:pt x="14162" y="206386"/>
                  </a:lnTo>
                  <a:lnTo>
                    <a:pt x="5552" y="214006"/>
                  </a:lnTo>
                  <a:lnTo>
                    <a:pt x="716" y="224008"/>
                  </a:lnTo>
                  <a:lnTo>
                    <a:pt x="0" y="235104"/>
                  </a:lnTo>
                  <a:lnTo>
                    <a:pt x="3748" y="246010"/>
                  </a:lnTo>
                  <a:lnTo>
                    <a:pt x="11368" y="254603"/>
                  </a:lnTo>
                  <a:lnTo>
                    <a:pt x="21369" y="259409"/>
                  </a:lnTo>
                  <a:lnTo>
                    <a:pt x="32466" y="260119"/>
                  </a:lnTo>
                  <a:lnTo>
                    <a:pt x="43372" y="256424"/>
                  </a:lnTo>
                  <a:lnTo>
                    <a:pt x="210289" y="159015"/>
                  </a:lnTo>
                  <a:lnTo>
                    <a:pt x="202503" y="159015"/>
                  </a:lnTo>
                  <a:lnTo>
                    <a:pt x="202503" y="155078"/>
                  </a:lnTo>
                  <a:lnTo>
                    <a:pt x="187898" y="155078"/>
                  </a:lnTo>
                  <a:lnTo>
                    <a:pt x="145008" y="130059"/>
                  </a:lnTo>
                  <a:close/>
                </a:path>
                <a:path w="260350" h="260350">
                  <a:moveTo>
                    <a:pt x="95369" y="101103"/>
                  </a:moveTo>
                  <a:lnTo>
                    <a:pt x="2097" y="101103"/>
                  </a:lnTo>
                  <a:lnTo>
                    <a:pt x="2097" y="159015"/>
                  </a:lnTo>
                  <a:lnTo>
                    <a:pt x="95369" y="159015"/>
                  </a:lnTo>
                  <a:lnTo>
                    <a:pt x="145008" y="130059"/>
                  </a:lnTo>
                  <a:lnTo>
                    <a:pt x="95369" y="101103"/>
                  </a:lnTo>
                  <a:close/>
                </a:path>
                <a:path w="260350" h="260350">
                  <a:moveTo>
                    <a:pt x="210289" y="101103"/>
                  </a:moveTo>
                  <a:lnTo>
                    <a:pt x="202503" y="101103"/>
                  </a:lnTo>
                  <a:lnTo>
                    <a:pt x="202503" y="159015"/>
                  </a:lnTo>
                  <a:lnTo>
                    <a:pt x="210289" y="159015"/>
                  </a:lnTo>
                  <a:lnTo>
                    <a:pt x="259907" y="130059"/>
                  </a:lnTo>
                  <a:lnTo>
                    <a:pt x="210289" y="101103"/>
                  </a:lnTo>
                  <a:close/>
                </a:path>
                <a:path w="260350" h="260350">
                  <a:moveTo>
                    <a:pt x="187898" y="105040"/>
                  </a:moveTo>
                  <a:lnTo>
                    <a:pt x="145008" y="130059"/>
                  </a:lnTo>
                  <a:lnTo>
                    <a:pt x="187898" y="155078"/>
                  </a:lnTo>
                  <a:lnTo>
                    <a:pt x="187898" y="105040"/>
                  </a:lnTo>
                  <a:close/>
                </a:path>
                <a:path w="260350" h="260350">
                  <a:moveTo>
                    <a:pt x="202503" y="105040"/>
                  </a:moveTo>
                  <a:lnTo>
                    <a:pt x="187898" y="105040"/>
                  </a:lnTo>
                  <a:lnTo>
                    <a:pt x="187898" y="155078"/>
                  </a:lnTo>
                  <a:lnTo>
                    <a:pt x="202503" y="155078"/>
                  </a:lnTo>
                  <a:lnTo>
                    <a:pt x="202503" y="105040"/>
                  </a:lnTo>
                  <a:close/>
                </a:path>
                <a:path w="260350" h="260350">
                  <a:moveTo>
                    <a:pt x="32466" y="0"/>
                  </a:moveTo>
                  <a:lnTo>
                    <a:pt x="21369" y="710"/>
                  </a:lnTo>
                  <a:lnTo>
                    <a:pt x="11368" y="5516"/>
                  </a:lnTo>
                  <a:lnTo>
                    <a:pt x="3748" y="14108"/>
                  </a:lnTo>
                  <a:lnTo>
                    <a:pt x="0" y="24997"/>
                  </a:lnTo>
                  <a:lnTo>
                    <a:pt x="716" y="36064"/>
                  </a:lnTo>
                  <a:lnTo>
                    <a:pt x="5552" y="46059"/>
                  </a:lnTo>
                  <a:lnTo>
                    <a:pt x="14162" y="53732"/>
                  </a:lnTo>
                  <a:lnTo>
                    <a:pt x="145008" y="130059"/>
                  </a:lnTo>
                  <a:lnTo>
                    <a:pt x="187898" y="105040"/>
                  </a:lnTo>
                  <a:lnTo>
                    <a:pt x="202503" y="105040"/>
                  </a:lnTo>
                  <a:lnTo>
                    <a:pt x="202503" y="101103"/>
                  </a:lnTo>
                  <a:lnTo>
                    <a:pt x="210289" y="101103"/>
                  </a:lnTo>
                  <a:lnTo>
                    <a:pt x="43372" y="3694"/>
                  </a:lnTo>
                  <a:lnTo>
                    <a:pt x="3246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191000" y="3864355"/>
              <a:ext cx="2559685" cy="260350"/>
            </a:xfrm>
            <a:custGeom>
              <a:avLst/>
              <a:gdLst/>
              <a:ahLst/>
              <a:cxnLst/>
              <a:rect l="l" t="t" r="r" b="b"/>
              <a:pathLst>
                <a:path w="2559684" h="260350">
                  <a:moveTo>
                    <a:pt x="320675" y="130048"/>
                  </a:moveTo>
                  <a:lnTo>
                    <a:pt x="271056" y="101092"/>
                  </a:lnTo>
                  <a:lnTo>
                    <a:pt x="104140" y="3683"/>
                  </a:lnTo>
                  <a:lnTo>
                    <a:pt x="93230" y="0"/>
                  </a:lnTo>
                  <a:lnTo>
                    <a:pt x="82130" y="698"/>
                  </a:lnTo>
                  <a:lnTo>
                    <a:pt x="72136" y="5511"/>
                  </a:lnTo>
                  <a:lnTo>
                    <a:pt x="64516" y="14097"/>
                  </a:lnTo>
                  <a:lnTo>
                    <a:pt x="60756" y="24993"/>
                  </a:lnTo>
                  <a:lnTo>
                    <a:pt x="61480" y="36055"/>
                  </a:lnTo>
                  <a:lnTo>
                    <a:pt x="66319" y="46050"/>
                  </a:lnTo>
                  <a:lnTo>
                    <a:pt x="74930" y="53721"/>
                  </a:lnTo>
                  <a:lnTo>
                    <a:pt x="156121" y="101092"/>
                  </a:lnTo>
                  <a:lnTo>
                    <a:pt x="0" y="101092"/>
                  </a:lnTo>
                  <a:lnTo>
                    <a:pt x="0" y="159004"/>
                  </a:lnTo>
                  <a:lnTo>
                    <a:pt x="156121" y="159004"/>
                  </a:lnTo>
                  <a:lnTo>
                    <a:pt x="74930" y="206375"/>
                  </a:lnTo>
                  <a:lnTo>
                    <a:pt x="66319" y="214058"/>
                  </a:lnTo>
                  <a:lnTo>
                    <a:pt x="61480" y="224053"/>
                  </a:lnTo>
                  <a:lnTo>
                    <a:pt x="60756" y="235115"/>
                  </a:lnTo>
                  <a:lnTo>
                    <a:pt x="64516" y="245999"/>
                  </a:lnTo>
                  <a:lnTo>
                    <a:pt x="72136" y="254596"/>
                  </a:lnTo>
                  <a:lnTo>
                    <a:pt x="82130" y="259397"/>
                  </a:lnTo>
                  <a:lnTo>
                    <a:pt x="93230" y="260108"/>
                  </a:lnTo>
                  <a:lnTo>
                    <a:pt x="104140" y="256413"/>
                  </a:lnTo>
                  <a:lnTo>
                    <a:pt x="271056" y="159004"/>
                  </a:lnTo>
                  <a:lnTo>
                    <a:pt x="320675" y="130048"/>
                  </a:lnTo>
                  <a:close/>
                </a:path>
                <a:path w="2559684" h="260350">
                  <a:moveTo>
                    <a:pt x="2559685" y="130048"/>
                  </a:moveTo>
                  <a:lnTo>
                    <a:pt x="2510028" y="101092"/>
                  </a:lnTo>
                  <a:lnTo>
                    <a:pt x="2343023" y="3683"/>
                  </a:lnTo>
                  <a:lnTo>
                    <a:pt x="2332126" y="0"/>
                  </a:lnTo>
                  <a:lnTo>
                    <a:pt x="2321064" y="698"/>
                  </a:lnTo>
                  <a:lnTo>
                    <a:pt x="2311069" y="5511"/>
                  </a:lnTo>
                  <a:lnTo>
                    <a:pt x="2303399" y="14097"/>
                  </a:lnTo>
                  <a:lnTo>
                    <a:pt x="2299703" y="24993"/>
                  </a:lnTo>
                  <a:lnTo>
                    <a:pt x="2300414" y="36055"/>
                  </a:lnTo>
                  <a:lnTo>
                    <a:pt x="2305215" y="46050"/>
                  </a:lnTo>
                  <a:lnTo>
                    <a:pt x="2313813" y="53721"/>
                  </a:lnTo>
                  <a:lnTo>
                    <a:pt x="2395004" y="101092"/>
                  </a:lnTo>
                  <a:lnTo>
                    <a:pt x="2293620" y="101092"/>
                  </a:lnTo>
                  <a:lnTo>
                    <a:pt x="2293620" y="159004"/>
                  </a:lnTo>
                  <a:lnTo>
                    <a:pt x="2395004" y="159004"/>
                  </a:lnTo>
                  <a:lnTo>
                    <a:pt x="2313813" y="206375"/>
                  </a:lnTo>
                  <a:lnTo>
                    <a:pt x="2305215" y="213995"/>
                  </a:lnTo>
                  <a:lnTo>
                    <a:pt x="2300414" y="224002"/>
                  </a:lnTo>
                  <a:lnTo>
                    <a:pt x="2299703" y="235102"/>
                  </a:lnTo>
                  <a:lnTo>
                    <a:pt x="2303399" y="245999"/>
                  </a:lnTo>
                  <a:lnTo>
                    <a:pt x="2311069" y="254596"/>
                  </a:lnTo>
                  <a:lnTo>
                    <a:pt x="2321064" y="259397"/>
                  </a:lnTo>
                  <a:lnTo>
                    <a:pt x="2332126" y="260108"/>
                  </a:lnTo>
                  <a:lnTo>
                    <a:pt x="2343023" y="256413"/>
                  </a:lnTo>
                  <a:lnTo>
                    <a:pt x="2510028" y="159004"/>
                  </a:lnTo>
                  <a:lnTo>
                    <a:pt x="2559685" y="130048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573645" y="3625468"/>
              <a:ext cx="278130" cy="760095"/>
            </a:xfrm>
            <a:custGeom>
              <a:avLst/>
              <a:gdLst/>
              <a:ahLst/>
              <a:cxnLst/>
              <a:rect l="l" t="t" r="r" b="b"/>
              <a:pathLst>
                <a:path w="278129" h="760095">
                  <a:moveTo>
                    <a:pt x="278130" y="759714"/>
                  </a:moveTo>
                  <a:lnTo>
                    <a:pt x="272707" y="741045"/>
                  </a:lnTo>
                  <a:lnTo>
                    <a:pt x="208280" y="518795"/>
                  </a:lnTo>
                  <a:lnTo>
                    <a:pt x="202958" y="508622"/>
                  </a:lnTo>
                  <a:lnTo>
                    <a:pt x="194462" y="501523"/>
                  </a:lnTo>
                  <a:lnTo>
                    <a:pt x="183908" y="498157"/>
                  </a:lnTo>
                  <a:lnTo>
                    <a:pt x="172466" y="499110"/>
                  </a:lnTo>
                  <a:lnTo>
                    <a:pt x="162255" y="504431"/>
                  </a:lnTo>
                  <a:lnTo>
                    <a:pt x="155130" y="512927"/>
                  </a:lnTo>
                  <a:lnTo>
                    <a:pt x="151701" y="523481"/>
                  </a:lnTo>
                  <a:lnTo>
                    <a:pt x="152654" y="534924"/>
                  </a:lnTo>
                  <a:lnTo>
                    <a:pt x="178854" y="625322"/>
                  </a:lnTo>
                  <a:lnTo>
                    <a:pt x="55626" y="508000"/>
                  </a:lnTo>
                  <a:lnTo>
                    <a:pt x="15748" y="549910"/>
                  </a:lnTo>
                  <a:lnTo>
                    <a:pt x="138963" y="667207"/>
                  </a:lnTo>
                  <a:lnTo>
                    <a:pt x="47498" y="645541"/>
                  </a:lnTo>
                  <a:lnTo>
                    <a:pt x="12573" y="667004"/>
                  </a:lnTo>
                  <a:lnTo>
                    <a:pt x="12192" y="678535"/>
                  </a:lnTo>
                  <a:lnTo>
                    <a:pt x="16103" y="688949"/>
                  </a:lnTo>
                  <a:lnTo>
                    <a:pt x="23622" y="697115"/>
                  </a:lnTo>
                  <a:lnTo>
                    <a:pt x="34036" y="701929"/>
                  </a:lnTo>
                  <a:lnTo>
                    <a:pt x="278130" y="759714"/>
                  </a:lnTo>
                  <a:close/>
                </a:path>
                <a:path w="278129" h="760095">
                  <a:moveTo>
                    <a:pt x="278130" y="381381"/>
                  </a:moveTo>
                  <a:lnTo>
                    <a:pt x="65786" y="248031"/>
                  </a:lnTo>
                  <a:lnTo>
                    <a:pt x="54991" y="243967"/>
                  </a:lnTo>
                  <a:lnTo>
                    <a:pt x="43878" y="244322"/>
                  </a:lnTo>
                  <a:lnTo>
                    <a:pt x="33705" y="248818"/>
                  </a:lnTo>
                  <a:lnTo>
                    <a:pt x="25781" y="257175"/>
                  </a:lnTo>
                  <a:lnTo>
                    <a:pt x="21704" y="267944"/>
                  </a:lnTo>
                  <a:lnTo>
                    <a:pt x="22059" y="279019"/>
                  </a:lnTo>
                  <a:lnTo>
                    <a:pt x="26555" y="289153"/>
                  </a:lnTo>
                  <a:lnTo>
                    <a:pt x="34925" y="297053"/>
                  </a:lnTo>
                  <a:lnTo>
                    <a:pt x="114630" y="347078"/>
                  </a:lnTo>
                  <a:lnTo>
                    <a:pt x="36576" y="344551"/>
                  </a:lnTo>
                  <a:lnTo>
                    <a:pt x="34798" y="402463"/>
                  </a:lnTo>
                  <a:lnTo>
                    <a:pt x="112712" y="404990"/>
                  </a:lnTo>
                  <a:lnTo>
                    <a:pt x="29972" y="449707"/>
                  </a:lnTo>
                  <a:lnTo>
                    <a:pt x="21170" y="457073"/>
                  </a:lnTo>
                  <a:lnTo>
                    <a:pt x="16027" y="466902"/>
                  </a:lnTo>
                  <a:lnTo>
                    <a:pt x="14922" y="477951"/>
                  </a:lnTo>
                  <a:lnTo>
                    <a:pt x="18288" y="488950"/>
                  </a:lnTo>
                  <a:lnTo>
                    <a:pt x="25641" y="497801"/>
                  </a:lnTo>
                  <a:lnTo>
                    <a:pt x="35471" y="502945"/>
                  </a:lnTo>
                  <a:lnTo>
                    <a:pt x="46520" y="504012"/>
                  </a:lnTo>
                  <a:lnTo>
                    <a:pt x="57531" y="500634"/>
                  </a:lnTo>
                  <a:lnTo>
                    <a:pt x="228079" y="408432"/>
                  </a:lnTo>
                  <a:lnTo>
                    <a:pt x="278130" y="381381"/>
                  </a:lnTo>
                  <a:close/>
                </a:path>
                <a:path w="278129" h="760095">
                  <a:moveTo>
                    <a:pt x="278130" y="0"/>
                  </a:moveTo>
                  <a:lnTo>
                    <a:pt x="27559" y="11811"/>
                  </a:lnTo>
                  <a:lnTo>
                    <a:pt x="0" y="42037"/>
                  </a:lnTo>
                  <a:lnTo>
                    <a:pt x="2806" y="53213"/>
                  </a:lnTo>
                  <a:lnTo>
                    <a:pt x="9461" y="62103"/>
                  </a:lnTo>
                  <a:lnTo>
                    <a:pt x="18961" y="67868"/>
                  </a:lnTo>
                  <a:lnTo>
                    <a:pt x="30353" y="69596"/>
                  </a:lnTo>
                  <a:lnTo>
                    <a:pt x="124294" y="65201"/>
                  </a:lnTo>
                  <a:lnTo>
                    <a:pt x="19939" y="132842"/>
                  </a:lnTo>
                  <a:lnTo>
                    <a:pt x="51435" y="181356"/>
                  </a:lnTo>
                  <a:lnTo>
                    <a:pt x="155740" y="113817"/>
                  </a:lnTo>
                  <a:lnTo>
                    <a:pt x="113284" y="197739"/>
                  </a:lnTo>
                  <a:lnTo>
                    <a:pt x="110286" y="208876"/>
                  </a:lnTo>
                  <a:lnTo>
                    <a:pt x="111696" y="219887"/>
                  </a:lnTo>
                  <a:lnTo>
                    <a:pt x="117094" y="229552"/>
                  </a:lnTo>
                  <a:lnTo>
                    <a:pt x="126111" y="236601"/>
                  </a:lnTo>
                  <a:lnTo>
                    <a:pt x="137172" y="239674"/>
                  </a:lnTo>
                  <a:lnTo>
                    <a:pt x="148209" y="238302"/>
                  </a:lnTo>
                  <a:lnTo>
                    <a:pt x="157899" y="232905"/>
                  </a:lnTo>
                  <a:lnTo>
                    <a:pt x="164973" y="223901"/>
                  </a:lnTo>
                  <a:lnTo>
                    <a:pt x="274599" y="6985"/>
                  </a:lnTo>
                  <a:lnTo>
                    <a:pt x="278130" y="0"/>
                  </a:lnTo>
                  <a:close/>
                </a:path>
              </a:pathLst>
            </a:custGeom>
            <a:solidFill>
              <a:srgbClr val="A9D1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585715" y="5628132"/>
              <a:ext cx="2733040" cy="520065"/>
            </a:xfrm>
            <a:custGeom>
              <a:avLst/>
              <a:gdLst/>
              <a:ahLst/>
              <a:cxnLst/>
              <a:rect l="l" t="t" r="r" b="b"/>
              <a:pathLst>
                <a:path w="2733040" h="520064">
                  <a:moveTo>
                    <a:pt x="0" y="86614"/>
                  </a:moveTo>
                  <a:lnTo>
                    <a:pt x="6800" y="52897"/>
                  </a:lnTo>
                  <a:lnTo>
                    <a:pt x="25352" y="25366"/>
                  </a:lnTo>
                  <a:lnTo>
                    <a:pt x="52881" y="6805"/>
                  </a:lnTo>
                  <a:lnTo>
                    <a:pt x="86614" y="0"/>
                  </a:lnTo>
                  <a:lnTo>
                    <a:pt x="2645918" y="0"/>
                  </a:lnTo>
                  <a:lnTo>
                    <a:pt x="2679650" y="6805"/>
                  </a:lnTo>
                  <a:lnTo>
                    <a:pt x="2707179" y="25366"/>
                  </a:lnTo>
                  <a:lnTo>
                    <a:pt x="2725731" y="52897"/>
                  </a:lnTo>
                  <a:lnTo>
                    <a:pt x="2732532" y="86614"/>
                  </a:lnTo>
                  <a:lnTo>
                    <a:pt x="2732532" y="433070"/>
                  </a:lnTo>
                  <a:lnTo>
                    <a:pt x="2725731" y="466780"/>
                  </a:lnTo>
                  <a:lnTo>
                    <a:pt x="2707179" y="494312"/>
                  </a:lnTo>
                  <a:lnTo>
                    <a:pt x="2679650" y="512876"/>
                  </a:lnTo>
                  <a:lnTo>
                    <a:pt x="2645918" y="519684"/>
                  </a:lnTo>
                  <a:lnTo>
                    <a:pt x="86614" y="519684"/>
                  </a:lnTo>
                  <a:lnTo>
                    <a:pt x="52881" y="512876"/>
                  </a:lnTo>
                  <a:lnTo>
                    <a:pt x="25352" y="494312"/>
                  </a:lnTo>
                  <a:lnTo>
                    <a:pt x="6800" y="466780"/>
                  </a:lnTo>
                  <a:lnTo>
                    <a:pt x="0" y="433070"/>
                  </a:lnTo>
                  <a:lnTo>
                    <a:pt x="0" y="86614"/>
                  </a:lnTo>
                  <a:close/>
                </a:path>
              </a:pathLst>
            </a:custGeom>
            <a:ln w="57911">
              <a:solidFill>
                <a:srgbClr val="7B7B7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55319" y="6147816"/>
              <a:ext cx="7416800" cy="0"/>
            </a:xfrm>
            <a:custGeom>
              <a:avLst/>
              <a:gdLst/>
              <a:ahLst/>
              <a:cxnLst/>
              <a:rect l="l" t="t" r="r" b="b"/>
              <a:pathLst>
                <a:path w="7416800">
                  <a:moveTo>
                    <a:pt x="0" y="0"/>
                  </a:moveTo>
                  <a:lnTo>
                    <a:pt x="7416800" y="0"/>
                  </a:lnTo>
                </a:path>
              </a:pathLst>
            </a:custGeom>
            <a:ln w="57912">
              <a:solidFill>
                <a:srgbClr val="76707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703275" y="5589523"/>
            <a:ext cx="836294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solidFill>
                  <a:srgbClr val="585858"/>
                </a:solidFill>
                <a:latin typeface="Noto Sans CJK JP Medium"/>
                <a:cs typeface="Noto Sans CJK JP Medium"/>
              </a:rPr>
              <a:t>創業環境</a:t>
            </a:r>
            <a:endParaRPr sz="1600">
              <a:latin typeface="Noto Sans CJK JP Medium"/>
              <a:cs typeface="Noto Sans CJK JP Medium"/>
            </a:endParaRPr>
          </a:p>
          <a:p>
            <a:pPr marL="12700">
              <a:lnSpc>
                <a:spcPct val="100000"/>
              </a:lnSpc>
            </a:pPr>
            <a:r>
              <a:rPr sz="1600" b="0" spc="-10" dirty="0">
                <a:solidFill>
                  <a:srgbClr val="585858"/>
                </a:solidFill>
                <a:latin typeface="Noto Sans CJK JP Medium"/>
                <a:cs typeface="Noto Sans CJK JP Medium"/>
              </a:rPr>
              <a:t>基礎建設</a:t>
            </a:r>
            <a:endParaRPr sz="1600">
              <a:latin typeface="Noto Sans CJK JP Medium"/>
              <a:cs typeface="Noto Sans CJK JP Medium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1447800" y="3864343"/>
            <a:ext cx="4180204" cy="2313305"/>
            <a:chOff x="1447800" y="3864343"/>
            <a:chExt cx="4180204" cy="2313305"/>
          </a:xfrm>
        </p:grpSpPr>
        <p:sp>
          <p:nvSpPr>
            <p:cNvPr id="40" name="object 40"/>
            <p:cNvSpPr/>
            <p:nvPr/>
          </p:nvSpPr>
          <p:spPr>
            <a:xfrm>
              <a:off x="1447800" y="3864343"/>
              <a:ext cx="288290" cy="260350"/>
            </a:xfrm>
            <a:custGeom>
              <a:avLst/>
              <a:gdLst/>
              <a:ahLst/>
              <a:cxnLst/>
              <a:rect l="l" t="t" r="r" b="b"/>
              <a:pathLst>
                <a:path w="288289" h="260350">
                  <a:moveTo>
                    <a:pt x="173264" y="130059"/>
                  </a:moveTo>
                  <a:lnTo>
                    <a:pt x="42418" y="206386"/>
                  </a:lnTo>
                  <a:lnTo>
                    <a:pt x="33807" y="214006"/>
                  </a:lnTo>
                  <a:lnTo>
                    <a:pt x="28971" y="224008"/>
                  </a:lnTo>
                  <a:lnTo>
                    <a:pt x="28255" y="235104"/>
                  </a:lnTo>
                  <a:lnTo>
                    <a:pt x="32004" y="246010"/>
                  </a:lnTo>
                  <a:lnTo>
                    <a:pt x="39622" y="254603"/>
                  </a:lnTo>
                  <a:lnTo>
                    <a:pt x="49609" y="259409"/>
                  </a:lnTo>
                  <a:lnTo>
                    <a:pt x="60668" y="260119"/>
                  </a:lnTo>
                  <a:lnTo>
                    <a:pt x="71501" y="256424"/>
                  </a:lnTo>
                  <a:lnTo>
                    <a:pt x="238515" y="159015"/>
                  </a:lnTo>
                  <a:lnTo>
                    <a:pt x="230759" y="159015"/>
                  </a:lnTo>
                  <a:lnTo>
                    <a:pt x="230759" y="155078"/>
                  </a:lnTo>
                  <a:lnTo>
                    <a:pt x="216154" y="155078"/>
                  </a:lnTo>
                  <a:lnTo>
                    <a:pt x="173264" y="130059"/>
                  </a:lnTo>
                  <a:close/>
                </a:path>
                <a:path w="288289" h="260350">
                  <a:moveTo>
                    <a:pt x="123625" y="101103"/>
                  </a:moveTo>
                  <a:lnTo>
                    <a:pt x="0" y="101103"/>
                  </a:lnTo>
                  <a:lnTo>
                    <a:pt x="0" y="159015"/>
                  </a:lnTo>
                  <a:lnTo>
                    <a:pt x="123625" y="159015"/>
                  </a:lnTo>
                  <a:lnTo>
                    <a:pt x="173264" y="130059"/>
                  </a:lnTo>
                  <a:lnTo>
                    <a:pt x="123625" y="101103"/>
                  </a:lnTo>
                  <a:close/>
                </a:path>
                <a:path w="288289" h="260350">
                  <a:moveTo>
                    <a:pt x="238515" y="101103"/>
                  </a:moveTo>
                  <a:lnTo>
                    <a:pt x="230759" y="101103"/>
                  </a:lnTo>
                  <a:lnTo>
                    <a:pt x="230759" y="159015"/>
                  </a:lnTo>
                  <a:lnTo>
                    <a:pt x="238515" y="159015"/>
                  </a:lnTo>
                  <a:lnTo>
                    <a:pt x="288163" y="130059"/>
                  </a:lnTo>
                  <a:lnTo>
                    <a:pt x="238515" y="101103"/>
                  </a:lnTo>
                  <a:close/>
                </a:path>
                <a:path w="288289" h="260350">
                  <a:moveTo>
                    <a:pt x="216154" y="105040"/>
                  </a:moveTo>
                  <a:lnTo>
                    <a:pt x="173264" y="130059"/>
                  </a:lnTo>
                  <a:lnTo>
                    <a:pt x="216154" y="155078"/>
                  </a:lnTo>
                  <a:lnTo>
                    <a:pt x="216154" y="105040"/>
                  </a:lnTo>
                  <a:close/>
                </a:path>
                <a:path w="288289" h="260350">
                  <a:moveTo>
                    <a:pt x="230759" y="105040"/>
                  </a:moveTo>
                  <a:lnTo>
                    <a:pt x="216154" y="105040"/>
                  </a:lnTo>
                  <a:lnTo>
                    <a:pt x="216154" y="155078"/>
                  </a:lnTo>
                  <a:lnTo>
                    <a:pt x="230759" y="155078"/>
                  </a:lnTo>
                  <a:lnTo>
                    <a:pt x="230759" y="105040"/>
                  </a:lnTo>
                  <a:close/>
                </a:path>
                <a:path w="288289" h="260350">
                  <a:moveTo>
                    <a:pt x="60668" y="0"/>
                  </a:moveTo>
                  <a:lnTo>
                    <a:pt x="49609" y="710"/>
                  </a:lnTo>
                  <a:lnTo>
                    <a:pt x="39622" y="5516"/>
                  </a:lnTo>
                  <a:lnTo>
                    <a:pt x="32004" y="14108"/>
                  </a:lnTo>
                  <a:lnTo>
                    <a:pt x="28255" y="24997"/>
                  </a:lnTo>
                  <a:lnTo>
                    <a:pt x="28971" y="36064"/>
                  </a:lnTo>
                  <a:lnTo>
                    <a:pt x="33807" y="46059"/>
                  </a:lnTo>
                  <a:lnTo>
                    <a:pt x="42418" y="53732"/>
                  </a:lnTo>
                  <a:lnTo>
                    <a:pt x="173264" y="130059"/>
                  </a:lnTo>
                  <a:lnTo>
                    <a:pt x="216154" y="105040"/>
                  </a:lnTo>
                  <a:lnTo>
                    <a:pt x="230759" y="105040"/>
                  </a:lnTo>
                  <a:lnTo>
                    <a:pt x="230759" y="101103"/>
                  </a:lnTo>
                  <a:lnTo>
                    <a:pt x="238515" y="101103"/>
                  </a:lnTo>
                  <a:lnTo>
                    <a:pt x="71501" y="3694"/>
                  </a:lnTo>
                  <a:lnTo>
                    <a:pt x="60668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361432" y="3864343"/>
              <a:ext cx="266065" cy="260350"/>
            </a:xfrm>
            <a:custGeom>
              <a:avLst/>
              <a:gdLst/>
              <a:ahLst/>
              <a:cxnLst/>
              <a:rect l="l" t="t" r="r" b="b"/>
              <a:pathLst>
                <a:path w="266064" h="260350">
                  <a:moveTo>
                    <a:pt x="151039" y="130059"/>
                  </a:moveTo>
                  <a:lnTo>
                    <a:pt x="20193" y="206386"/>
                  </a:lnTo>
                  <a:lnTo>
                    <a:pt x="11654" y="214006"/>
                  </a:lnTo>
                  <a:lnTo>
                    <a:pt x="6842" y="224008"/>
                  </a:lnTo>
                  <a:lnTo>
                    <a:pt x="6101" y="235104"/>
                  </a:lnTo>
                  <a:lnTo>
                    <a:pt x="9779" y="246010"/>
                  </a:lnTo>
                  <a:lnTo>
                    <a:pt x="17452" y="254603"/>
                  </a:lnTo>
                  <a:lnTo>
                    <a:pt x="27447" y="259409"/>
                  </a:lnTo>
                  <a:lnTo>
                    <a:pt x="38514" y="260119"/>
                  </a:lnTo>
                  <a:lnTo>
                    <a:pt x="49403" y="256424"/>
                  </a:lnTo>
                  <a:lnTo>
                    <a:pt x="216417" y="159015"/>
                  </a:lnTo>
                  <a:lnTo>
                    <a:pt x="208534" y="159015"/>
                  </a:lnTo>
                  <a:lnTo>
                    <a:pt x="208534" y="155078"/>
                  </a:lnTo>
                  <a:lnTo>
                    <a:pt x="193929" y="155078"/>
                  </a:lnTo>
                  <a:lnTo>
                    <a:pt x="151039" y="130059"/>
                  </a:lnTo>
                  <a:close/>
                </a:path>
                <a:path w="266064" h="260350">
                  <a:moveTo>
                    <a:pt x="101400" y="101103"/>
                  </a:moveTo>
                  <a:lnTo>
                    <a:pt x="0" y="101103"/>
                  </a:lnTo>
                  <a:lnTo>
                    <a:pt x="0" y="159015"/>
                  </a:lnTo>
                  <a:lnTo>
                    <a:pt x="101400" y="159015"/>
                  </a:lnTo>
                  <a:lnTo>
                    <a:pt x="151039" y="130059"/>
                  </a:lnTo>
                  <a:lnTo>
                    <a:pt x="101400" y="101103"/>
                  </a:lnTo>
                  <a:close/>
                </a:path>
                <a:path w="266064" h="260350">
                  <a:moveTo>
                    <a:pt x="216417" y="101103"/>
                  </a:moveTo>
                  <a:lnTo>
                    <a:pt x="208534" y="101103"/>
                  </a:lnTo>
                  <a:lnTo>
                    <a:pt x="208534" y="159015"/>
                  </a:lnTo>
                  <a:lnTo>
                    <a:pt x="216417" y="159015"/>
                  </a:lnTo>
                  <a:lnTo>
                    <a:pt x="266065" y="130059"/>
                  </a:lnTo>
                  <a:lnTo>
                    <a:pt x="216417" y="101103"/>
                  </a:lnTo>
                  <a:close/>
                </a:path>
                <a:path w="266064" h="260350">
                  <a:moveTo>
                    <a:pt x="193929" y="105040"/>
                  </a:moveTo>
                  <a:lnTo>
                    <a:pt x="151039" y="130059"/>
                  </a:lnTo>
                  <a:lnTo>
                    <a:pt x="193929" y="155078"/>
                  </a:lnTo>
                  <a:lnTo>
                    <a:pt x="193929" y="105040"/>
                  </a:lnTo>
                  <a:close/>
                </a:path>
                <a:path w="266064" h="260350">
                  <a:moveTo>
                    <a:pt x="208534" y="105040"/>
                  </a:moveTo>
                  <a:lnTo>
                    <a:pt x="193929" y="105040"/>
                  </a:lnTo>
                  <a:lnTo>
                    <a:pt x="193929" y="155078"/>
                  </a:lnTo>
                  <a:lnTo>
                    <a:pt x="208534" y="155078"/>
                  </a:lnTo>
                  <a:lnTo>
                    <a:pt x="208534" y="105040"/>
                  </a:lnTo>
                  <a:close/>
                </a:path>
                <a:path w="266064" h="260350">
                  <a:moveTo>
                    <a:pt x="38514" y="0"/>
                  </a:moveTo>
                  <a:lnTo>
                    <a:pt x="27447" y="710"/>
                  </a:lnTo>
                  <a:lnTo>
                    <a:pt x="17452" y="5516"/>
                  </a:lnTo>
                  <a:lnTo>
                    <a:pt x="9779" y="14108"/>
                  </a:lnTo>
                  <a:lnTo>
                    <a:pt x="6101" y="24997"/>
                  </a:lnTo>
                  <a:lnTo>
                    <a:pt x="6842" y="36064"/>
                  </a:lnTo>
                  <a:lnTo>
                    <a:pt x="11654" y="46059"/>
                  </a:lnTo>
                  <a:lnTo>
                    <a:pt x="20193" y="53732"/>
                  </a:lnTo>
                  <a:lnTo>
                    <a:pt x="151039" y="130059"/>
                  </a:lnTo>
                  <a:lnTo>
                    <a:pt x="193929" y="105040"/>
                  </a:lnTo>
                  <a:lnTo>
                    <a:pt x="208534" y="105040"/>
                  </a:lnTo>
                  <a:lnTo>
                    <a:pt x="208534" y="101103"/>
                  </a:lnTo>
                  <a:lnTo>
                    <a:pt x="216417" y="101103"/>
                  </a:lnTo>
                  <a:lnTo>
                    <a:pt x="49403" y="3694"/>
                  </a:lnTo>
                  <a:lnTo>
                    <a:pt x="38514" y="0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664208" y="5622035"/>
              <a:ext cx="2786380" cy="525780"/>
            </a:xfrm>
            <a:custGeom>
              <a:avLst/>
              <a:gdLst/>
              <a:ahLst/>
              <a:cxnLst/>
              <a:rect l="l" t="t" r="r" b="b"/>
              <a:pathLst>
                <a:path w="2786379" h="525779">
                  <a:moveTo>
                    <a:pt x="0" y="87629"/>
                  </a:moveTo>
                  <a:lnTo>
                    <a:pt x="6887" y="53519"/>
                  </a:lnTo>
                  <a:lnTo>
                    <a:pt x="25669" y="25665"/>
                  </a:lnTo>
                  <a:lnTo>
                    <a:pt x="53524" y="6885"/>
                  </a:lnTo>
                  <a:lnTo>
                    <a:pt x="87630" y="0"/>
                  </a:lnTo>
                  <a:lnTo>
                    <a:pt x="2698242" y="0"/>
                  </a:lnTo>
                  <a:lnTo>
                    <a:pt x="2732347" y="6885"/>
                  </a:lnTo>
                  <a:lnTo>
                    <a:pt x="2760202" y="25665"/>
                  </a:lnTo>
                  <a:lnTo>
                    <a:pt x="2778984" y="53519"/>
                  </a:lnTo>
                  <a:lnTo>
                    <a:pt x="2785872" y="87629"/>
                  </a:lnTo>
                  <a:lnTo>
                    <a:pt x="2785872" y="438149"/>
                  </a:lnTo>
                  <a:lnTo>
                    <a:pt x="2778984" y="472260"/>
                  </a:lnTo>
                  <a:lnTo>
                    <a:pt x="2760202" y="500114"/>
                  </a:lnTo>
                  <a:lnTo>
                    <a:pt x="2732347" y="518894"/>
                  </a:lnTo>
                  <a:lnTo>
                    <a:pt x="2698242" y="525779"/>
                  </a:lnTo>
                  <a:lnTo>
                    <a:pt x="87630" y="525779"/>
                  </a:lnTo>
                  <a:lnTo>
                    <a:pt x="53524" y="518894"/>
                  </a:lnTo>
                  <a:lnTo>
                    <a:pt x="25669" y="500114"/>
                  </a:lnTo>
                  <a:lnTo>
                    <a:pt x="6887" y="472260"/>
                  </a:lnTo>
                  <a:lnTo>
                    <a:pt x="0" y="438149"/>
                  </a:lnTo>
                  <a:lnTo>
                    <a:pt x="0" y="87629"/>
                  </a:lnTo>
                  <a:close/>
                </a:path>
              </a:pathLst>
            </a:custGeom>
            <a:ln w="57912">
              <a:solidFill>
                <a:srgbClr val="7B7B7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418591" y="3555963"/>
            <a:ext cx="836294" cy="776605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sz="1600" b="0" spc="-10" dirty="0">
                <a:latin typeface="Noto Sans CJK JP Medium"/>
                <a:cs typeface="Noto Sans CJK JP Medium"/>
              </a:rPr>
              <a:t>基礎研究</a:t>
            </a:r>
            <a:endParaRPr sz="1600">
              <a:latin typeface="Noto Sans CJK JP Medium"/>
              <a:cs typeface="Noto Sans CJK JP Medium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產學合作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69849" y="2606319"/>
            <a:ext cx="1332865" cy="794385"/>
          </a:xfrm>
          <a:prstGeom prst="rect">
            <a:avLst/>
          </a:prstGeom>
        </p:spPr>
        <p:txBody>
          <a:bodyPr vert="horz" wrap="square" lIns="0" tIns="1530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5"/>
              </a:spcBef>
            </a:pP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學研機構</a:t>
            </a:r>
            <a:endParaRPr sz="1600">
              <a:latin typeface="Noto Sans CJK JP Medium"/>
              <a:cs typeface="Noto Sans CJK JP Medium"/>
            </a:endParaRPr>
          </a:p>
          <a:p>
            <a:pPr algn="ctr">
              <a:lnSpc>
                <a:spcPct val="100000"/>
              </a:lnSpc>
              <a:spcBef>
                <a:spcPts val="1110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教育部</a:t>
            </a:r>
            <a:r>
              <a:rPr sz="1600" b="0" spc="80" dirty="0">
                <a:latin typeface="Noto Sans CJK JP Medium"/>
                <a:cs typeface="Noto Sans CJK JP Medium"/>
              </a:rPr>
              <a:t>/</a:t>
            </a:r>
            <a:r>
              <a:rPr sz="1600" b="0" spc="-5" dirty="0">
                <a:latin typeface="Noto Sans CJK JP Medium"/>
                <a:cs typeface="Noto Sans CJK JP Medium"/>
              </a:rPr>
              <a:t>科技部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085079" y="4776342"/>
            <a:ext cx="1849755" cy="6978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企業創投、創投資金 台杉資本、台矽基金</a:t>
            </a:r>
            <a:endParaRPr sz="1600">
              <a:latin typeface="Noto Sans CJK JP Medium"/>
              <a:cs typeface="Noto Sans CJK JP Medium"/>
            </a:endParaRPr>
          </a:p>
          <a:p>
            <a:pPr marL="1905" algn="ctr">
              <a:lnSpc>
                <a:spcPct val="100000"/>
              </a:lnSpc>
              <a:spcBef>
                <a:spcPts val="15"/>
              </a:spcBef>
            </a:pPr>
            <a:r>
              <a:rPr sz="1200" b="0" spc="-1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(</a:t>
            </a:r>
            <a:r>
              <a:rPr sz="12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國發基金、經濟部</a:t>
            </a:r>
            <a:r>
              <a:rPr sz="12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)</a:t>
            </a:r>
            <a:endParaRPr sz="1200">
              <a:latin typeface="Noto Sans CJK JP Medium"/>
              <a:cs typeface="Noto Sans CJK JP Medium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4832603" y="4750308"/>
            <a:ext cx="2376170" cy="775970"/>
          </a:xfrm>
          <a:custGeom>
            <a:avLst/>
            <a:gdLst/>
            <a:ahLst/>
            <a:cxnLst/>
            <a:rect l="l" t="t" r="r" b="b"/>
            <a:pathLst>
              <a:path w="2376170" h="775970">
                <a:moveTo>
                  <a:pt x="0" y="129286"/>
                </a:moveTo>
                <a:lnTo>
                  <a:pt x="10163" y="78974"/>
                </a:lnTo>
                <a:lnTo>
                  <a:pt x="37877" y="37877"/>
                </a:lnTo>
                <a:lnTo>
                  <a:pt x="78974" y="10163"/>
                </a:lnTo>
                <a:lnTo>
                  <a:pt x="129286" y="0"/>
                </a:lnTo>
                <a:lnTo>
                  <a:pt x="2246630" y="0"/>
                </a:lnTo>
                <a:lnTo>
                  <a:pt x="2296941" y="10163"/>
                </a:lnTo>
                <a:lnTo>
                  <a:pt x="2338038" y="37877"/>
                </a:lnTo>
                <a:lnTo>
                  <a:pt x="2365752" y="78974"/>
                </a:lnTo>
                <a:lnTo>
                  <a:pt x="2375916" y="129286"/>
                </a:lnTo>
                <a:lnTo>
                  <a:pt x="2375916" y="646430"/>
                </a:lnTo>
                <a:lnTo>
                  <a:pt x="2365752" y="696741"/>
                </a:lnTo>
                <a:lnTo>
                  <a:pt x="2338038" y="737838"/>
                </a:lnTo>
                <a:lnTo>
                  <a:pt x="2296941" y="765552"/>
                </a:lnTo>
                <a:lnTo>
                  <a:pt x="2246630" y="775716"/>
                </a:lnTo>
                <a:lnTo>
                  <a:pt x="129286" y="775716"/>
                </a:lnTo>
                <a:lnTo>
                  <a:pt x="78974" y="765552"/>
                </a:lnTo>
                <a:lnTo>
                  <a:pt x="37877" y="737838"/>
                </a:lnTo>
                <a:lnTo>
                  <a:pt x="10163" y="696741"/>
                </a:lnTo>
                <a:lnTo>
                  <a:pt x="0" y="646430"/>
                </a:lnTo>
                <a:lnTo>
                  <a:pt x="0" y="129286"/>
                </a:lnTo>
                <a:close/>
              </a:path>
            </a:pathLst>
          </a:custGeom>
          <a:ln w="57912">
            <a:solidFill>
              <a:srgbClr val="9BBA5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7542656" y="4785486"/>
            <a:ext cx="1242060" cy="6978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併購、創新板 戰略新板</a:t>
            </a:r>
            <a:endParaRPr sz="1600">
              <a:latin typeface="Noto Sans CJK JP Medium"/>
              <a:cs typeface="Noto Sans CJK JP Medium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200" b="0" spc="-1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(</a:t>
            </a:r>
            <a:r>
              <a:rPr sz="12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經濟部、金管會</a:t>
            </a:r>
            <a:r>
              <a:rPr sz="12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)</a:t>
            </a:r>
            <a:endParaRPr sz="1200">
              <a:latin typeface="Noto Sans CJK JP Medium"/>
              <a:cs typeface="Noto Sans CJK JP Medium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7386828" y="4732020"/>
            <a:ext cx="1550035" cy="794385"/>
          </a:xfrm>
          <a:custGeom>
            <a:avLst/>
            <a:gdLst/>
            <a:ahLst/>
            <a:cxnLst/>
            <a:rect l="l" t="t" r="r" b="b"/>
            <a:pathLst>
              <a:path w="1550034" h="794385">
                <a:moveTo>
                  <a:pt x="0" y="132333"/>
                </a:moveTo>
                <a:lnTo>
                  <a:pt x="6752" y="90529"/>
                </a:lnTo>
                <a:lnTo>
                  <a:pt x="25550" y="54205"/>
                </a:lnTo>
                <a:lnTo>
                  <a:pt x="54205" y="25550"/>
                </a:lnTo>
                <a:lnTo>
                  <a:pt x="90529" y="6752"/>
                </a:lnTo>
                <a:lnTo>
                  <a:pt x="132334" y="0"/>
                </a:lnTo>
                <a:lnTo>
                  <a:pt x="1417574" y="0"/>
                </a:lnTo>
                <a:lnTo>
                  <a:pt x="1459378" y="6752"/>
                </a:lnTo>
                <a:lnTo>
                  <a:pt x="1495702" y="25550"/>
                </a:lnTo>
                <a:lnTo>
                  <a:pt x="1524357" y="54205"/>
                </a:lnTo>
                <a:lnTo>
                  <a:pt x="1543155" y="90529"/>
                </a:lnTo>
                <a:lnTo>
                  <a:pt x="1549908" y="132333"/>
                </a:lnTo>
                <a:lnTo>
                  <a:pt x="1549908" y="661669"/>
                </a:lnTo>
                <a:lnTo>
                  <a:pt x="1543155" y="703474"/>
                </a:lnTo>
                <a:lnTo>
                  <a:pt x="1524357" y="739798"/>
                </a:lnTo>
                <a:lnTo>
                  <a:pt x="1495702" y="768453"/>
                </a:lnTo>
                <a:lnTo>
                  <a:pt x="1459378" y="787251"/>
                </a:lnTo>
                <a:lnTo>
                  <a:pt x="1417574" y="794003"/>
                </a:lnTo>
                <a:lnTo>
                  <a:pt x="132334" y="794003"/>
                </a:lnTo>
                <a:lnTo>
                  <a:pt x="90529" y="787251"/>
                </a:lnTo>
                <a:lnTo>
                  <a:pt x="54205" y="768453"/>
                </a:lnTo>
                <a:lnTo>
                  <a:pt x="25550" y="739798"/>
                </a:lnTo>
                <a:lnTo>
                  <a:pt x="6752" y="703474"/>
                </a:lnTo>
                <a:lnTo>
                  <a:pt x="0" y="661669"/>
                </a:lnTo>
                <a:lnTo>
                  <a:pt x="0" y="132333"/>
                </a:lnTo>
                <a:close/>
              </a:path>
            </a:pathLst>
          </a:custGeom>
          <a:ln w="57911">
            <a:solidFill>
              <a:srgbClr val="9BBA5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3496436" y="4885690"/>
            <a:ext cx="836294" cy="454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天使投資</a:t>
            </a:r>
            <a:endParaRPr sz="1600">
              <a:latin typeface="Noto Sans CJK JP Medium"/>
              <a:cs typeface="Noto Sans CJK JP Medium"/>
            </a:endParaRPr>
          </a:p>
          <a:p>
            <a:pPr marL="59690">
              <a:lnSpc>
                <a:spcPct val="100000"/>
              </a:lnSpc>
              <a:spcBef>
                <a:spcPts val="15"/>
              </a:spcBef>
            </a:pPr>
            <a:r>
              <a:rPr sz="1200" b="0" spc="-1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(</a:t>
            </a:r>
            <a:r>
              <a:rPr sz="12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國發基金</a:t>
            </a:r>
            <a:r>
              <a:rPr sz="12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)</a:t>
            </a:r>
            <a:endParaRPr sz="1200">
              <a:latin typeface="Noto Sans CJK JP Medium"/>
              <a:cs typeface="Noto Sans CJK JP Medium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3139439" y="4732020"/>
            <a:ext cx="1548765" cy="775970"/>
          </a:xfrm>
          <a:custGeom>
            <a:avLst/>
            <a:gdLst/>
            <a:ahLst/>
            <a:cxnLst/>
            <a:rect l="l" t="t" r="r" b="b"/>
            <a:pathLst>
              <a:path w="1548764" h="775970">
                <a:moveTo>
                  <a:pt x="0" y="129285"/>
                </a:moveTo>
                <a:lnTo>
                  <a:pt x="10163" y="78974"/>
                </a:lnTo>
                <a:lnTo>
                  <a:pt x="37877" y="37877"/>
                </a:lnTo>
                <a:lnTo>
                  <a:pt x="78974" y="10163"/>
                </a:lnTo>
                <a:lnTo>
                  <a:pt x="129286" y="0"/>
                </a:lnTo>
                <a:lnTo>
                  <a:pt x="1419098" y="0"/>
                </a:lnTo>
                <a:lnTo>
                  <a:pt x="1469409" y="10163"/>
                </a:lnTo>
                <a:lnTo>
                  <a:pt x="1510506" y="37877"/>
                </a:lnTo>
                <a:lnTo>
                  <a:pt x="1538220" y="78974"/>
                </a:lnTo>
                <a:lnTo>
                  <a:pt x="1548384" y="129285"/>
                </a:lnTo>
                <a:lnTo>
                  <a:pt x="1548384" y="646429"/>
                </a:lnTo>
                <a:lnTo>
                  <a:pt x="1538220" y="696741"/>
                </a:lnTo>
                <a:lnTo>
                  <a:pt x="1510506" y="737838"/>
                </a:lnTo>
                <a:lnTo>
                  <a:pt x="1469409" y="765552"/>
                </a:lnTo>
                <a:lnTo>
                  <a:pt x="1419098" y="775715"/>
                </a:lnTo>
                <a:lnTo>
                  <a:pt x="129286" y="775715"/>
                </a:lnTo>
                <a:lnTo>
                  <a:pt x="78974" y="765552"/>
                </a:lnTo>
                <a:lnTo>
                  <a:pt x="37877" y="737838"/>
                </a:lnTo>
                <a:lnTo>
                  <a:pt x="10163" y="696741"/>
                </a:lnTo>
                <a:lnTo>
                  <a:pt x="0" y="646429"/>
                </a:lnTo>
                <a:lnTo>
                  <a:pt x="0" y="129285"/>
                </a:lnTo>
                <a:close/>
              </a:path>
            </a:pathLst>
          </a:custGeom>
          <a:ln w="57912">
            <a:solidFill>
              <a:srgbClr val="9BBA5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1784350" y="4870830"/>
            <a:ext cx="836294" cy="454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科研補助</a:t>
            </a:r>
            <a:endParaRPr sz="1600">
              <a:latin typeface="Noto Sans CJK JP Medium"/>
              <a:cs typeface="Noto Sans CJK JP Medium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200" b="0" spc="-1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(</a:t>
            </a:r>
            <a:r>
              <a:rPr sz="12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科技部</a:t>
            </a:r>
            <a:r>
              <a:rPr sz="12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)</a:t>
            </a:r>
            <a:endParaRPr sz="1200">
              <a:latin typeface="Noto Sans CJK JP Medium"/>
              <a:cs typeface="Noto Sans CJK JP Medium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952500" y="4680203"/>
            <a:ext cx="2132330" cy="847725"/>
            <a:chOff x="952500" y="4680203"/>
            <a:chExt cx="2132330" cy="847725"/>
          </a:xfrm>
        </p:grpSpPr>
        <p:sp>
          <p:nvSpPr>
            <p:cNvPr id="53" name="object 53"/>
            <p:cNvSpPr/>
            <p:nvPr/>
          </p:nvSpPr>
          <p:spPr>
            <a:xfrm>
              <a:off x="1379219" y="4724399"/>
              <a:ext cx="1676400" cy="774700"/>
            </a:xfrm>
            <a:custGeom>
              <a:avLst/>
              <a:gdLst/>
              <a:ahLst/>
              <a:cxnLst/>
              <a:rect l="l" t="t" r="r" b="b"/>
              <a:pathLst>
                <a:path w="1676400" h="774700">
                  <a:moveTo>
                    <a:pt x="0" y="129031"/>
                  </a:moveTo>
                  <a:lnTo>
                    <a:pt x="10142" y="78813"/>
                  </a:lnTo>
                  <a:lnTo>
                    <a:pt x="37798" y="37798"/>
                  </a:lnTo>
                  <a:lnTo>
                    <a:pt x="78813" y="10142"/>
                  </a:lnTo>
                  <a:lnTo>
                    <a:pt x="129032" y="0"/>
                  </a:lnTo>
                  <a:lnTo>
                    <a:pt x="1547368" y="0"/>
                  </a:lnTo>
                  <a:lnTo>
                    <a:pt x="1597586" y="10142"/>
                  </a:lnTo>
                  <a:lnTo>
                    <a:pt x="1638601" y="37798"/>
                  </a:lnTo>
                  <a:lnTo>
                    <a:pt x="1666257" y="78813"/>
                  </a:lnTo>
                  <a:lnTo>
                    <a:pt x="1676400" y="129031"/>
                  </a:lnTo>
                  <a:lnTo>
                    <a:pt x="1676400" y="645160"/>
                  </a:lnTo>
                  <a:lnTo>
                    <a:pt x="1666257" y="695378"/>
                  </a:lnTo>
                  <a:lnTo>
                    <a:pt x="1638601" y="736393"/>
                  </a:lnTo>
                  <a:lnTo>
                    <a:pt x="1597586" y="764049"/>
                  </a:lnTo>
                  <a:lnTo>
                    <a:pt x="1547368" y="774191"/>
                  </a:lnTo>
                  <a:lnTo>
                    <a:pt x="129032" y="774191"/>
                  </a:lnTo>
                  <a:lnTo>
                    <a:pt x="78813" y="764049"/>
                  </a:lnTo>
                  <a:lnTo>
                    <a:pt x="37798" y="736393"/>
                  </a:lnTo>
                  <a:lnTo>
                    <a:pt x="10142" y="695378"/>
                  </a:lnTo>
                  <a:lnTo>
                    <a:pt x="0" y="645160"/>
                  </a:lnTo>
                  <a:lnTo>
                    <a:pt x="0" y="129031"/>
                  </a:lnTo>
                  <a:close/>
                </a:path>
              </a:pathLst>
            </a:custGeom>
            <a:ln w="57912">
              <a:solidFill>
                <a:srgbClr val="9BBA58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952500" y="4680203"/>
              <a:ext cx="783336" cy="77724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5</a:t>
            </a:fld>
            <a:endParaRPr spc="-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44411"/>
            <a:ext cx="9144000" cy="513715"/>
            <a:chOff x="0" y="6344411"/>
            <a:chExt cx="9144000" cy="513715"/>
          </a:xfrm>
        </p:grpSpPr>
        <p:sp>
          <p:nvSpPr>
            <p:cNvPr id="3" name="object 3"/>
            <p:cNvSpPr/>
            <p:nvPr/>
          </p:nvSpPr>
          <p:spPr>
            <a:xfrm>
              <a:off x="0" y="6380987"/>
              <a:ext cx="9144000" cy="4770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44411"/>
              <a:ext cx="1869948" cy="49682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539495" y="999744"/>
            <a:ext cx="8171688" cy="53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63141" y="260349"/>
            <a:ext cx="66230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 err="1"/>
              <a:t>跨部會科研創業銜接機制</a:t>
            </a:r>
            <a:endParaRPr sz="4000" dirty="0"/>
          </a:p>
        </p:txBody>
      </p:sp>
      <p:grpSp>
        <p:nvGrpSpPr>
          <p:cNvPr id="7" name="object 7"/>
          <p:cNvGrpSpPr/>
          <p:nvPr/>
        </p:nvGrpSpPr>
        <p:grpSpPr>
          <a:xfrm>
            <a:off x="377939" y="1231215"/>
            <a:ext cx="2292350" cy="633095"/>
            <a:chOff x="377939" y="1231215"/>
            <a:chExt cx="2292350" cy="633095"/>
          </a:xfrm>
        </p:grpSpPr>
        <p:sp>
          <p:nvSpPr>
            <p:cNvPr id="8" name="object 8"/>
            <p:cNvSpPr/>
            <p:nvPr/>
          </p:nvSpPr>
          <p:spPr>
            <a:xfrm>
              <a:off x="377939" y="1231215"/>
              <a:ext cx="2292120" cy="576386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66928" y="1249654"/>
              <a:ext cx="1912620" cy="61419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0530" y="1264158"/>
              <a:ext cx="2192020" cy="475615"/>
            </a:xfrm>
            <a:custGeom>
              <a:avLst/>
              <a:gdLst/>
              <a:ahLst/>
              <a:cxnLst/>
              <a:rect l="l" t="t" r="r" b="b"/>
              <a:pathLst>
                <a:path w="2192020" h="475614">
                  <a:moveTo>
                    <a:pt x="2112264" y="0"/>
                  </a:moveTo>
                  <a:lnTo>
                    <a:pt x="79248" y="0"/>
                  </a:lnTo>
                  <a:lnTo>
                    <a:pt x="48402" y="6221"/>
                  </a:lnTo>
                  <a:lnTo>
                    <a:pt x="23212" y="23193"/>
                  </a:lnTo>
                  <a:lnTo>
                    <a:pt x="6228" y="48381"/>
                  </a:lnTo>
                  <a:lnTo>
                    <a:pt x="0" y="79248"/>
                  </a:lnTo>
                  <a:lnTo>
                    <a:pt x="0" y="396240"/>
                  </a:lnTo>
                  <a:lnTo>
                    <a:pt x="6228" y="427106"/>
                  </a:lnTo>
                  <a:lnTo>
                    <a:pt x="23212" y="452294"/>
                  </a:lnTo>
                  <a:lnTo>
                    <a:pt x="48402" y="469266"/>
                  </a:lnTo>
                  <a:lnTo>
                    <a:pt x="79248" y="475488"/>
                  </a:lnTo>
                  <a:lnTo>
                    <a:pt x="2112264" y="475488"/>
                  </a:lnTo>
                  <a:lnTo>
                    <a:pt x="2143130" y="469266"/>
                  </a:lnTo>
                  <a:lnTo>
                    <a:pt x="2168318" y="452294"/>
                  </a:lnTo>
                  <a:lnTo>
                    <a:pt x="2185290" y="427106"/>
                  </a:lnTo>
                  <a:lnTo>
                    <a:pt x="2191512" y="396240"/>
                  </a:lnTo>
                  <a:lnTo>
                    <a:pt x="2191512" y="79248"/>
                  </a:lnTo>
                  <a:lnTo>
                    <a:pt x="2185290" y="48381"/>
                  </a:lnTo>
                  <a:lnTo>
                    <a:pt x="2168318" y="23193"/>
                  </a:lnTo>
                  <a:lnTo>
                    <a:pt x="2143130" y="6221"/>
                  </a:lnTo>
                  <a:lnTo>
                    <a:pt x="2112264" y="0"/>
                  </a:lnTo>
                  <a:close/>
                </a:path>
              </a:pathLst>
            </a:custGeom>
            <a:solidFill>
              <a:srgbClr val="F795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30530" y="1264158"/>
              <a:ext cx="2192020" cy="475615"/>
            </a:xfrm>
            <a:custGeom>
              <a:avLst/>
              <a:gdLst/>
              <a:ahLst/>
              <a:cxnLst/>
              <a:rect l="l" t="t" r="r" b="b"/>
              <a:pathLst>
                <a:path w="2192020" h="475614">
                  <a:moveTo>
                    <a:pt x="0" y="79248"/>
                  </a:moveTo>
                  <a:lnTo>
                    <a:pt x="6228" y="48381"/>
                  </a:lnTo>
                  <a:lnTo>
                    <a:pt x="23212" y="23193"/>
                  </a:lnTo>
                  <a:lnTo>
                    <a:pt x="48402" y="6221"/>
                  </a:lnTo>
                  <a:lnTo>
                    <a:pt x="79248" y="0"/>
                  </a:lnTo>
                  <a:lnTo>
                    <a:pt x="2112264" y="0"/>
                  </a:lnTo>
                  <a:lnTo>
                    <a:pt x="2143130" y="6221"/>
                  </a:lnTo>
                  <a:lnTo>
                    <a:pt x="2168318" y="23193"/>
                  </a:lnTo>
                  <a:lnTo>
                    <a:pt x="2185290" y="48381"/>
                  </a:lnTo>
                  <a:lnTo>
                    <a:pt x="2191512" y="79248"/>
                  </a:lnTo>
                  <a:lnTo>
                    <a:pt x="2191512" y="396240"/>
                  </a:lnTo>
                  <a:lnTo>
                    <a:pt x="2185290" y="427106"/>
                  </a:lnTo>
                  <a:lnTo>
                    <a:pt x="2168318" y="452294"/>
                  </a:lnTo>
                  <a:lnTo>
                    <a:pt x="2143130" y="469266"/>
                  </a:lnTo>
                  <a:lnTo>
                    <a:pt x="2112264" y="475488"/>
                  </a:lnTo>
                  <a:lnTo>
                    <a:pt x="79248" y="475488"/>
                  </a:lnTo>
                  <a:lnTo>
                    <a:pt x="48402" y="469266"/>
                  </a:lnTo>
                  <a:lnTo>
                    <a:pt x="23212" y="452294"/>
                  </a:lnTo>
                  <a:lnTo>
                    <a:pt x="6228" y="427106"/>
                  </a:lnTo>
                  <a:lnTo>
                    <a:pt x="0" y="396240"/>
                  </a:lnTo>
                  <a:lnTo>
                    <a:pt x="0" y="79248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606551" y="1937004"/>
            <a:ext cx="7931150" cy="1324610"/>
          </a:xfrm>
          <a:custGeom>
            <a:avLst/>
            <a:gdLst/>
            <a:ahLst/>
            <a:cxnLst/>
            <a:rect l="l" t="t" r="r" b="b"/>
            <a:pathLst>
              <a:path w="7931150" h="1324610">
                <a:moveTo>
                  <a:pt x="7930896" y="0"/>
                </a:moveTo>
                <a:lnTo>
                  <a:pt x="0" y="0"/>
                </a:lnTo>
                <a:lnTo>
                  <a:pt x="0" y="1324356"/>
                </a:lnTo>
                <a:lnTo>
                  <a:pt x="7930896" y="1324356"/>
                </a:lnTo>
                <a:lnTo>
                  <a:pt x="7930896" y="0"/>
                </a:lnTo>
                <a:close/>
              </a:path>
            </a:pathLst>
          </a:custGeom>
          <a:solidFill>
            <a:srgbClr val="FCEA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31951" y="1316372"/>
            <a:ext cx="7905750" cy="194732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5565">
              <a:lnSpc>
                <a:spcPct val="100000"/>
              </a:lnSpc>
              <a:spcBef>
                <a:spcPts val="105"/>
              </a:spcBef>
            </a:pPr>
            <a:r>
              <a:rPr sz="2000" b="0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政策調整說明</a:t>
            </a:r>
            <a:endParaRPr lang="en-US" sz="2000" b="0" dirty="0">
              <a:solidFill>
                <a:srgbClr val="FFFFFF"/>
              </a:solidFill>
              <a:latin typeface="Noto Sans CJK JP Medium"/>
              <a:cs typeface="Noto Sans CJK JP Medium"/>
            </a:endParaRPr>
          </a:p>
          <a:p>
            <a:pPr marL="75565">
              <a:lnSpc>
                <a:spcPct val="100000"/>
              </a:lnSpc>
              <a:spcBef>
                <a:spcPts val="105"/>
              </a:spcBef>
            </a:pPr>
            <a:endParaRPr sz="900" dirty="0"/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00" dirty="0">
              <a:latin typeface="Noto Sans CJK JP Medium"/>
              <a:cs typeface="Noto Sans CJK JP Medium"/>
            </a:endParaRPr>
          </a:p>
          <a:p>
            <a:pPr marL="354965" marR="170815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UKIJ CJK"/>
                <a:cs typeface="UKIJ CJK"/>
              </a:rPr>
              <a:t>價創計畫已達成階段性</a:t>
            </a:r>
            <a:r>
              <a:rPr sz="2000" spc="-15" dirty="0">
                <a:latin typeface="UKIJ CJK"/>
                <a:cs typeface="UKIJ CJK"/>
              </a:rPr>
              <a:t>目</a:t>
            </a:r>
            <a:r>
              <a:rPr sz="2000" dirty="0">
                <a:latin typeface="UKIJ CJK"/>
                <a:cs typeface="UKIJ CJK"/>
              </a:rPr>
              <a:t>標，</a:t>
            </a:r>
            <a:r>
              <a:rPr sz="2000" spc="-15" dirty="0">
                <a:latin typeface="UKIJ CJK"/>
                <a:cs typeface="UKIJ CJK"/>
              </a:rPr>
              <a:t>協</a:t>
            </a:r>
            <a:r>
              <a:rPr sz="2000" dirty="0">
                <a:latin typeface="UKIJ CJK"/>
                <a:cs typeface="UKIJ CJK"/>
              </a:rPr>
              <a:t>助各</a:t>
            </a:r>
            <a:r>
              <a:rPr sz="2000" spc="-15" dirty="0">
                <a:latin typeface="UKIJ CJK"/>
                <a:cs typeface="UKIJ CJK"/>
              </a:rPr>
              <a:t>校</a:t>
            </a:r>
            <a:r>
              <a:rPr sz="2000" dirty="0">
                <a:latin typeface="UKIJ CJK"/>
                <a:cs typeface="UKIJ CJK"/>
              </a:rPr>
              <a:t>建立</a:t>
            </a:r>
            <a:r>
              <a:rPr sz="2000" spc="-15" dirty="0">
                <a:latin typeface="UKIJ CJK"/>
                <a:cs typeface="UKIJ CJK"/>
              </a:rPr>
              <a:t>完</a:t>
            </a:r>
            <a:r>
              <a:rPr sz="2000" dirty="0">
                <a:latin typeface="UKIJ CJK"/>
                <a:cs typeface="UKIJ CJK"/>
              </a:rPr>
              <a:t>善技</a:t>
            </a:r>
            <a:r>
              <a:rPr sz="2000" spc="-15" dirty="0">
                <a:latin typeface="UKIJ CJK"/>
                <a:cs typeface="UKIJ CJK"/>
              </a:rPr>
              <a:t>術</a:t>
            </a:r>
            <a:r>
              <a:rPr sz="2000" dirty="0">
                <a:latin typeface="UKIJ CJK"/>
                <a:cs typeface="UKIJ CJK"/>
              </a:rPr>
              <a:t>作價</a:t>
            </a:r>
            <a:r>
              <a:rPr sz="2000" spc="-15" dirty="0">
                <a:latin typeface="UKIJ CJK"/>
                <a:cs typeface="UKIJ CJK"/>
              </a:rPr>
              <a:t>衍</a:t>
            </a:r>
            <a:r>
              <a:rPr sz="2000" dirty="0">
                <a:latin typeface="UKIJ CJK"/>
                <a:cs typeface="UKIJ CJK"/>
              </a:rPr>
              <a:t>生新創 機制，未來應強化扶植</a:t>
            </a:r>
            <a:r>
              <a:rPr sz="2000" spc="-15" dirty="0">
                <a:latin typeface="UKIJ CJK"/>
                <a:cs typeface="UKIJ CJK"/>
              </a:rPr>
              <a:t>潛</a:t>
            </a:r>
            <a:r>
              <a:rPr sz="2000" dirty="0">
                <a:latin typeface="UKIJ CJK"/>
                <a:cs typeface="UKIJ CJK"/>
              </a:rPr>
              <a:t>力個</a:t>
            </a:r>
            <a:r>
              <a:rPr sz="2000" spc="-15" dirty="0">
                <a:latin typeface="UKIJ CJK"/>
                <a:cs typeface="UKIJ CJK"/>
              </a:rPr>
              <a:t>案</a:t>
            </a:r>
            <a:r>
              <a:rPr sz="2000" dirty="0">
                <a:latin typeface="UKIJ CJK"/>
                <a:cs typeface="UKIJ CJK"/>
              </a:rPr>
              <a:t>成長</a:t>
            </a:r>
            <a:r>
              <a:rPr sz="2000" spc="-15" dirty="0">
                <a:latin typeface="UKIJ CJK"/>
                <a:cs typeface="UKIJ CJK"/>
              </a:rPr>
              <a:t>力</a:t>
            </a:r>
            <a:r>
              <a:rPr sz="2000" dirty="0">
                <a:latin typeface="UKIJ CJK"/>
                <a:cs typeface="UKIJ CJK"/>
              </a:rPr>
              <a:t>道</a:t>
            </a:r>
          </a:p>
          <a:p>
            <a:pPr marL="354965" marR="50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UKIJ CJK"/>
                <a:cs typeface="UKIJ CJK"/>
              </a:rPr>
              <a:t>為更有</a:t>
            </a:r>
            <a:r>
              <a:rPr sz="2000" spc="-15" dirty="0">
                <a:latin typeface="UKIJ CJK"/>
                <a:cs typeface="UKIJ CJK"/>
              </a:rPr>
              <a:t>效</a:t>
            </a:r>
            <a:r>
              <a:rPr sz="2000" dirty="0">
                <a:latin typeface="UKIJ CJK"/>
                <a:cs typeface="UKIJ CJK"/>
              </a:rPr>
              <a:t>率</a:t>
            </a:r>
            <a:r>
              <a:rPr sz="2000" spc="-15" dirty="0">
                <a:latin typeface="UKIJ CJK"/>
                <a:cs typeface="UKIJ CJK"/>
              </a:rPr>
              <a:t>地</a:t>
            </a:r>
            <a:r>
              <a:rPr sz="2000" dirty="0">
                <a:latin typeface="UKIJ CJK"/>
                <a:cs typeface="UKIJ CJK"/>
              </a:rPr>
              <a:t>新創公</a:t>
            </a:r>
            <a:r>
              <a:rPr sz="2000" spc="-15" dirty="0">
                <a:latin typeface="UKIJ CJK"/>
                <a:cs typeface="UKIJ CJK"/>
              </a:rPr>
              <a:t>司</a:t>
            </a:r>
            <a:r>
              <a:rPr sz="2000" dirty="0">
                <a:latin typeface="UKIJ CJK"/>
                <a:cs typeface="UKIJ CJK"/>
              </a:rPr>
              <a:t>成</a:t>
            </a:r>
            <a:r>
              <a:rPr sz="2000" spc="-15" dirty="0">
                <a:latin typeface="UKIJ CJK"/>
                <a:cs typeface="UKIJ CJK"/>
              </a:rPr>
              <a:t>長</a:t>
            </a:r>
            <a:r>
              <a:rPr sz="2000" dirty="0">
                <a:latin typeface="UKIJ CJK"/>
                <a:cs typeface="UKIJ CJK"/>
              </a:rPr>
              <a:t>，未來</a:t>
            </a:r>
            <a:r>
              <a:rPr sz="2000" spc="-15" dirty="0">
                <a:latin typeface="UKIJ CJK"/>
                <a:cs typeface="UKIJ CJK"/>
              </a:rPr>
              <a:t>具</a:t>
            </a:r>
            <a:r>
              <a:rPr sz="2000" dirty="0">
                <a:latin typeface="UKIJ CJK"/>
                <a:cs typeface="UKIJ CJK"/>
              </a:rPr>
              <a:t>高</a:t>
            </a:r>
            <a:r>
              <a:rPr sz="2000" spc="-15" dirty="0">
                <a:latin typeface="UKIJ CJK"/>
                <a:cs typeface="UKIJ CJK"/>
              </a:rPr>
              <a:t>成</a:t>
            </a:r>
            <a:r>
              <a:rPr sz="2000" dirty="0">
                <a:latin typeface="UKIJ CJK"/>
                <a:cs typeface="UKIJ CJK"/>
              </a:rPr>
              <a:t>長潛力</a:t>
            </a:r>
            <a:r>
              <a:rPr sz="2000" spc="-15" dirty="0">
                <a:latin typeface="UKIJ CJK"/>
                <a:cs typeface="UKIJ CJK"/>
              </a:rPr>
              <a:t>之</a:t>
            </a:r>
            <a:r>
              <a:rPr sz="2000" dirty="0">
                <a:latin typeface="UKIJ CJK"/>
                <a:cs typeface="UKIJ CJK"/>
              </a:rPr>
              <a:t>新</a:t>
            </a:r>
            <a:r>
              <a:rPr sz="2000" spc="-5" dirty="0">
                <a:latin typeface="UKIJ CJK"/>
                <a:cs typeface="UKIJ CJK"/>
              </a:rPr>
              <a:t>創</a:t>
            </a:r>
            <a:r>
              <a:rPr sz="2000" dirty="0">
                <a:latin typeface="Arial"/>
                <a:cs typeface="Arial"/>
              </a:rPr>
              <a:t>(</a:t>
            </a:r>
            <a:r>
              <a:rPr sz="2000" dirty="0">
                <a:latin typeface="UKIJ CJK"/>
                <a:cs typeface="UKIJ CJK"/>
              </a:rPr>
              <a:t>價</a:t>
            </a:r>
            <a:r>
              <a:rPr sz="2000" spc="-15" dirty="0">
                <a:latin typeface="UKIJ CJK"/>
                <a:cs typeface="UKIJ CJK"/>
              </a:rPr>
              <a:t>創</a:t>
            </a:r>
            <a:r>
              <a:rPr sz="2000" dirty="0">
                <a:latin typeface="UKIJ CJK"/>
                <a:cs typeface="UKIJ CJK"/>
              </a:rPr>
              <a:t>個</a:t>
            </a:r>
            <a:r>
              <a:rPr sz="2000" spc="-10" dirty="0">
                <a:latin typeface="UKIJ CJK"/>
                <a:cs typeface="UKIJ CJK"/>
              </a:rPr>
              <a:t>案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dirty="0">
                <a:latin typeface="UKIJ CJK"/>
                <a:cs typeface="UKIJ CJK"/>
              </a:rPr>
              <a:t>，  將由經濟部規劃相關補</a:t>
            </a:r>
            <a:r>
              <a:rPr sz="2000" spc="-15" dirty="0">
                <a:latin typeface="UKIJ CJK"/>
                <a:cs typeface="UKIJ CJK"/>
              </a:rPr>
              <a:t>助</a:t>
            </a:r>
            <a:r>
              <a:rPr sz="2000" dirty="0">
                <a:latin typeface="UKIJ CJK"/>
                <a:cs typeface="UKIJ CJK"/>
              </a:rPr>
              <a:t>資源</a:t>
            </a:r>
            <a:r>
              <a:rPr sz="2000" spc="-15" dirty="0">
                <a:latin typeface="UKIJ CJK"/>
                <a:cs typeface="UKIJ CJK"/>
              </a:rPr>
              <a:t>承</a:t>
            </a:r>
            <a:r>
              <a:rPr sz="2000" dirty="0">
                <a:latin typeface="UKIJ CJK"/>
                <a:cs typeface="UKIJ CJK"/>
              </a:rPr>
              <a:t>接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1956774" y="3456359"/>
            <a:ext cx="1675130" cy="620395"/>
            <a:chOff x="1956774" y="3456359"/>
            <a:chExt cx="1675130" cy="620395"/>
          </a:xfrm>
        </p:grpSpPr>
        <p:sp>
          <p:nvSpPr>
            <p:cNvPr id="15" name="object 15"/>
            <p:cNvSpPr/>
            <p:nvPr/>
          </p:nvSpPr>
          <p:spPr>
            <a:xfrm>
              <a:off x="1956774" y="3456359"/>
              <a:ext cx="1674957" cy="55335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217419" y="3462502"/>
              <a:ext cx="1149095" cy="61419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009393" y="3489198"/>
              <a:ext cx="1574800" cy="452755"/>
            </a:xfrm>
            <a:custGeom>
              <a:avLst/>
              <a:gdLst/>
              <a:ahLst/>
              <a:cxnLst/>
              <a:rect l="l" t="t" r="r" b="b"/>
              <a:pathLst>
                <a:path w="1574800" h="452754">
                  <a:moveTo>
                    <a:pt x="1498854" y="0"/>
                  </a:moveTo>
                  <a:lnTo>
                    <a:pt x="75438" y="0"/>
                  </a:lnTo>
                  <a:lnTo>
                    <a:pt x="46077" y="5929"/>
                  </a:lnTo>
                  <a:lnTo>
                    <a:pt x="22097" y="22097"/>
                  </a:lnTo>
                  <a:lnTo>
                    <a:pt x="5929" y="46077"/>
                  </a:lnTo>
                  <a:lnTo>
                    <a:pt x="0" y="75437"/>
                  </a:lnTo>
                  <a:lnTo>
                    <a:pt x="0" y="377190"/>
                  </a:lnTo>
                  <a:lnTo>
                    <a:pt x="5929" y="406550"/>
                  </a:lnTo>
                  <a:lnTo>
                    <a:pt x="22098" y="430529"/>
                  </a:lnTo>
                  <a:lnTo>
                    <a:pt x="46077" y="446698"/>
                  </a:lnTo>
                  <a:lnTo>
                    <a:pt x="75438" y="452628"/>
                  </a:lnTo>
                  <a:lnTo>
                    <a:pt x="1498854" y="452628"/>
                  </a:lnTo>
                  <a:lnTo>
                    <a:pt x="1528214" y="446698"/>
                  </a:lnTo>
                  <a:lnTo>
                    <a:pt x="1552194" y="430529"/>
                  </a:lnTo>
                  <a:lnTo>
                    <a:pt x="1568362" y="406550"/>
                  </a:lnTo>
                  <a:lnTo>
                    <a:pt x="1574292" y="377190"/>
                  </a:lnTo>
                  <a:lnTo>
                    <a:pt x="1574292" y="75437"/>
                  </a:lnTo>
                  <a:lnTo>
                    <a:pt x="1568362" y="46077"/>
                  </a:lnTo>
                  <a:lnTo>
                    <a:pt x="1552194" y="22097"/>
                  </a:lnTo>
                  <a:lnTo>
                    <a:pt x="1528214" y="5929"/>
                  </a:lnTo>
                  <a:lnTo>
                    <a:pt x="1498854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009393" y="3489198"/>
              <a:ext cx="1574800" cy="452755"/>
            </a:xfrm>
            <a:custGeom>
              <a:avLst/>
              <a:gdLst/>
              <a:ahLst/>
              <a:cxnLst/>
              <a:rect l="l" t="t" r="r" b="b"/>
              <a:pathLst>
                <a:path w="1574800" h="452754">
                  <a:moveTo>
                    <a:pt x="0" y="75437"/>
                  </a:moveTo>
                  <a:lnTo>
                    <a:pt x="5929" y="46077"/>
                  </a:lnTo>
                  <a:lnTo>
                    <a:pt x="22097" y="22097"/>
                  </a:lnTo>
                  <a:lnTo>
                    <a:pt x="46077" y="5929"/>
                  </a:lnTo>
                  <a:lnTo>
                    <a:pt x="75438" y="0"/>
                  </a:lnTo>
                  <a:lnTo>
                    <a:pt x="1498854" y="0"/>
                  </a:lnTo>
                  <a:lnTo>
                    <a:pt x="1528214" y="5929"/>
                  </a:lnTo>
                  <a:lnTo>
                    <a:pt x="1552194" y="22097"/>
                  </a:lnTo>
                  <a:lnTo>
                    <a:pt x="1568362" y="46077"/>
                  </a:lnTo>
                  <a:lnTo>
                    <a:pt x="1574292" y="75437"/>
                  </a:lnTo>
                  <a:lnTo>
                    <a:pt x="1574292" y="377190"/>
                  </a:lnTo>
                  <a:lnTo>
                    <a:pt x="1568362" y="406550"/>
                  </a:lnTo>
                  <a:lnTo>
                    <a:pt x="1552194" y="430529"/>
                  </a:lnTo>
                  <a:lnTo>
                    <a:pt x="1528214" y="446698"/>
                  </a:lnTo>
                  <a:lnTo>
                    <a:pt x="1498854" y="452628"/>
                  </a:lnTo>
                  <a:lnTo>
                    <a:pt x="75438" y="452628"/>
                  </a:lnTo>
                  <a:lnTo>
                    <a:pt x="46077" y="446698"/>
                  </a:lnTo>
                  <a:lnTo>
                    <a:pt x="22098" y="430529"/>
                  </a:lnTo>
                  <a:lnTo>
                    <a:pt x="5929" y="406550"/>
                  </a:lnTo>
                  <a:lnTo>
                    <a:pt x="0" y="377190"/>
                  </a:lnTo>
                  <a:lnTo>
                    <a:pt x="0" y="75437"/>
                  </a:lnTo>
                  <a:close/>
                </a:path>
              </a:pathLst>
            </a:custGeom>
            <a:ln w="380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210157" y="3542157"/>
            <a:ext cx="3284220" cy="142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06045" algn="ctr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科技部</a:t>
            </a:r>
            <a:endParaRPr sz="2000">
              <a:latin typeface="Noto Sans CJK JP Medium"/>
              <a:cs typeface="Noto Sans CJK JP Medium"/>
            </a:endParaRPr>
          </a:p>
          <a:p>
            <a:pPr marL="299085" indent="-287020">
              <a:lnSpc>
                <a:spcPct val="100000"/>
              </a:lnSpc>
              <a:spcBef>
                <a:spcPts val="214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UKIJ CJK"/>
                <a:cs typeface="UKIJ CJK"/>
              </a:rPr>
              <a:t>發掘學界具創業潛力技術</a:t>
            </a:r>
            <a:endParaRPr sz="1800">
              <a:latin typeface="UKIJ CJK"/>
              <a:cs typeface="UKIJ CJK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UKIJ CJK"/>
                <a:cs typeface="UKIJ CJK"/>
              </a:rPr>
              <a:t>完善學校技術作價程序</a:t>
            </a:r>
            <a:endParaRPr sz="1800">
              <a:latin typeface="UKIJ CJK"/>
              <a:cs typeface="UKIJ CJK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UKIJ CJK"/>
                <a:cs typeface="UKIJ CJK"/>
              </a:rPr>
              <a:t>結合新創加速器育成早期個案</a:t>
            </a:r>
            <a:endParaRPr sz="1800">
              <a:latin typeface="UKIJ CJK"/>
              <a:cs typeface="UKIJ CJK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596087" y="3465503"/>
            <a:ext cx="1675130" cy="620395"/>
            <a:chOff x="5596087" y="3465503"/>
            <a:chExt cx="1675130" cy="620395"/>
          </a:xfrm>
        </p:grpSpPr>
        <p:sp>
          <p:nvSpPr>
            <p:cNvPr id="21" name="object 21"/>
            <p:cNvSpPr/>
            <p:nvPr/>
          </p:nvSpPr>
          <p:spPr>
            <a:xfrm>
              <a:off x="5596087" y="3465503"/>
              <a:ext cx="1674957" cy="55335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858256" y="3471646"/>
              <a:ext cx="1149083" cy="61419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648706" y="3498342"/>
              <a:ext cx="1574800" cy="452755"/>
            </a:xfrm>
            <a:custGeom>
              <a:avLst/>
              <a:gdLst/>
              <a:ahLst/>
              <a:cxnLst/>
              <a:rect l="l" t="t" r="r" b="b"/>
              <a:pathLst>
                <a:path w="1574800" h="452754">
                  <a:moveTo>
                    <a:pt x="1498854" y="0"/>
                  </a:moveTo>
                  <a:lnTo>
                    <a:pt x="75438" y="0"/>
                  </a:lnTo>
                  <a:lnTo>
                    <a:pt x="46077" y="5929"/>
                  </a:lnTo>
                  <a:lnTo>
                    <a:pt x="22097" y="22097"/>
                  </a:lnTo>
                  <a:lnTo>
                    <a:pt x="5929" y="46077"/>
                  </a:lnTo>
                  <a:lnTo>
                    <a:pt x="0" y="75437"/>
                  </a:lnTo>
                  <a:lnTo>
                    <a:pt x="0" y="377190"/>
                  </a:lnTo>
                  <a:lnTo>
                    <a:pt x="5929" y="406550"/>
                  </a:lnTo>
                  <a:lnTo>
                    <a:pt x="22098" y="430529"/>
                  </a:lnTo>
                  <a:lnTo>
                    <a:pt x="46077" y="446698"/>
                  </a:lnTo>
                  <a:lnTo>
                    <a:pt x="75438" y="452628"/>
                  </a:lnTo>
                  <a:lnTo>
                    <a:pt x="1498854" y="452628"/>
                  </a:lnTo>
                  <a:lnTo>
                    <a:pt x="1528214" y="446698"/>
                  </a:lnTo>
                  <a:lnTo>
                    <a:pt x="1552194" y="430529"/>
                  </a:lnTo>
                  <a:lnTo>
                    <a:pt x="1568362" y="406550"/>
                  </a:lnTo>
                  <a:lnTo>
                    <a:pt x="1574292" y="377190"/>
                  </a:lnTo>
                  <a:lnTo>
                    <a:pt x="1574292" y="75437"/>
                  </a:lnTo>
                  <a:lnTo>
                    <a:pt x="1568362" y="46077"/>
                  </a:lnTo>
                  <a:lnTo>
                    <a:pt x="1552194" y="22097"/>
                  </a:lnTo>
                  <a:lnTo>
                    <a:pt x="1528214" y="5929"/>
                  </a:lnTo>
                  <a:lnTo>
                    <a:pt x="1498854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648706" y="3498342"/>
              <a:ext cx="1574800" cy="452755"/>
            </a:xfrm>
            <a:custGeom>
              <a:avLst/>
              <a:gdLst/>
              <a:ahLst/>
              <a:cxnLst/>
              <a:rect l="l" t="t" r="r" b="b"/>
              <a:pathLst>
                <a:path w="1574800" h="452754">
                  <a:moveTo>
                    <a:pt x="0" y="75437"/>
                  </a:moveTo>
                  <a:lnTo>
                    <a:pt x="5929" y="46077"/>
                  </a:lnTo>
                  <a:lnTo>
                    <a:pt x="22097" y="22097"/>
                  </a:lnTo>
                  <a:lnTo>
                    <a:pt x="46077" y="5929"/>
                  </a:lnTo>
                  <a:lnTo>
                    <a:pt x="75438" y="0"/>
                  </a:lnTo>
                  <a:lnTo>
                    <a:pt x="1498854" y="0"/>
                  </a:lnTo>
                  <a:lnTo>
                    <a:pt x="1528214" y="5929"/>
                  </a:lnTo>
                  <a:lnTo>
                    <a:pt x="1552194" y="22097"/>
                  </a:lnTo>
                  <a:lnTo>
                    <a:pt x="1568362" y="46077"/>
                  </a:lnTo>
                  <a:lnTo>
                    <a:pt x="1574292" y="75437"/>
                  </a:lnTo>
                  <a:lnTo>
                    <a:pt x="1574292" y="377190"/>
                  </a:lnTo>
                  <a:lnTo>
                    <a:pt x="1568362" y="406550"/>
                  </a:lnTo>
                  <a:lnTo>
                    <a:pt x="1552194" y="430529"/>
                  </a:lnTo>
                  <a:lnTo>
                    <a:pt x="1528214" y="446698"/>
                  </a:lnTo>
                  <a:lnTo>
                    <a:pt x="1498854" y="452628"/>
                  </a:lnTo>
                  <a:lnTo>
                    <a:pt x="75438" y="452628"/>
                  </a:lnTo>
                  <a:lnTo>
                    <a:pt x="46077" y="446698"/>
                  </a:lnTo>
                  <a:lnTo>
                    <a:pt x="22098" y="430529"/>
                  </a:lnTo>
                  <a:lnTo>
                    <a:pt x="5929" y="406550"/>
                  </a:lnTo>
                  <a:lnTo>
                    <a:pt x="0" y="377190"/>
                  </a:lnTo>
                  <a:lnTo>
                    <a:pt x="0" y="75437"/>
                  </a:lnTo>
                  <a:close/>
                </a:path>
              </a:pathLst>
            </a:custGeom>
            <a:ln w="380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846446" y="3551682"/>
            <a:ext cx="3284220" cy="1416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96520" algn="ctr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經濟部</a:t>
            </a:r>
            <a:endParaRPr sz="2000">
              <a:latin typeface="Noto Sans CJK JP Medium"/>
              <a:cs typeface="Noto Sans CJK JP Medium"/>
            </a:endParaRPr>
          </a:p>
          <a:p>
            <a:pPr marL="299085" indent="-287020">
              <a:lnSpc>
                <a:spcPct val="100000"/>
              </a:lnSpc>
              <a:spcBef>
                <a:spcPts val="206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UKIJ CJK"/>
                <a:cs typeface="UKIJ CJK"/>
              </a:rPr>
              <a:t>新創研發補助</a:t>
            </a:r>
            <a:r>
              <a:rPr sz="1800" dirty="0">
                <a:latin typeface="Arial"/>
                <a:cs typeface="Arial"/>
              </a:rPr>
              <a:t>(</a:t>
            </a:r>
            <a:r>
              <a:rPr sz="1800" dirty="0">
                <a:latin typeface="UKIJ CJK"/>
                <a:cs typeface="UKIJ CJK"/>
              </a:rPr>
              <a:t>科專計</a:t>
            </a:r>
            <a:r>
              <a:rPr sz="1800" spc="-10" dirty="0">
                <a:latin typeface="UKIJ CJK"/>
                <a:cs typeface="UKIJ CJK"/>
              </a:rPr>
              <a:t>畫</a:t>
            </a:r>
            <a:r>
              <a:rPr sz="1800" dirty="0"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UKIJ CJK"/>
                <a:cs typeface="UKIJ CJK"/>
              </a:rPr>
              <a:t>新創投資租稅誘因</a:t>
            </a:r>
            <a:r>
              <a:rPr sz="1800" dirty="0">
                <a:latin typeface="Arial"/>
                <a:cs typeface="Arial"/>
              </a:rPr>
              <a:t>(</a:t>
            </a:r>
            <a:r>
              <a:rPr sz="1800" dirty="0">
                <a:latin typeface="UKIJ CJK"/>
                <a:cs typeface="UKIJ CJK"/>
              </a:rPr>
              <a:t>產創條例</a:t>
            </a:r>
            <a:r>
              <a:rPr sz="1800" dirty="0"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UKIJ CJK"/>
                <a:cs typeface="UKIJ CJK"/>
              </a:rPr>
              <a:t>串接大企業資源協助新創成長</a:t>
            </a:r>
            <a:endParaRPr sz="1800">
              <a:latin typeface="UKIJ CJK"/>
              <a:cs typeface="UKIJ CJK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47166" y="3992117"/>
            <a:ext cx="2546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b="0" dirty="0">
                <a:latin typeface="Noto Sans CJK JP Medium"/>
                <a:cs typeface="Noto Sans CJK JP Medium"/>
              </a:rPr>
              <a:t>政 策 工 具</a:t>
            </a:r>
            <a:endParaRPr sz="1800">
              <a:latin typeface="Noto Sans CJK JP Medium"/>
              <a:cs typeface="Noto Sans CJK JP Medium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2535574" y="5000114"/>
            <a:ext cx="514350" cy="442595"/>
            <a:chOff x="2535574" y="5000114"/>
            <a:chExt cx="514350" cy="442595"/>
          </a:xfrm>
        </p:grpSpPr>
        <p:sp>
          <p:nvSpPr>
            <p:cNvPr id="28" name="object 28"/>
            <p:cNvSpPr/>
            <p:nvPr/>
          </p:nvSpPr>
          <p:spPr>
            <a:xfrm>
              <a:off x="2535574" y="5000114"/>
              <a:ext cx="514336" cy="44232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563367" y="5015483"/>
              <a:ext cx="463295" cy="37795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563367" y="5015483"/>
              <a:ext cx="463550" cy="378460"/>
            </a:xfrm>
            <a:custGeom>
              <a:avLst/>
              <a:gdLst/>
              <a:ahLst/>
              <a:cxnLst/>
              <a:rect l="l" t="t" r="r" b="b"/>
              <a:pathLst>
                <a:path w="463550" h="378460">
                  <a:moveTo>
                    <a:pt x="0" y="188975"/>
                  </a:moveTo>
                  <a:lnTo>
                    <a:pt x="115823" y="188975"/>
                  </a:lnTo>
                  <a:lnTo>
                    <a:pt x="115823" y="0"/>
                  </a:lnTo>
                  <a:lnTo>
                    <a:pt x="347472" y="0"/>
                  </a:lnTo>
                  <a:lnTo>
                    <a:pt x="347472" y="188975"/>
                  </a:lnTo>
                  <a:lnTo>
                    <a:pt x="463295" y="188975"/>
                  </a:lnTo>
                  <a:lnTo>
                    <a:pt x="231647" y="377952"/>
                  </a:lnTo>
                  <a:lnTo>
                    <a:pt x="0" y="188975"/>
                  </a:lnTo>
                  <a:close/>
                </a:path>
              </a:pathLst>
            </a:custGeom>
            <a:ln w="9143">
              <a:solidFill>
                <a:srgbClr val="97B85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6176338" y="5000114"/>
            <a:ext cx="513080" cy="442595"/>
            <a:chOff x="6176338" y="5000114"/>
            <a:chExt cx="513080" cy="442595"/>
          </a:xfrm>
        </p:grpSpPr>
        <p:sp>
          <p:nvSpPr>
            <p:cNvPr id="32" name="object 32"/>
            <p:cNvSpPr/>
            <p:nvPr/>
          </p:nvSpPr>
          <p:spPr>
            <a:xfrm>
              <a:off x="6176338" y="5000114"/>
              <a:ext cx="512969" cy="44232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204204" y="5015483"/>
              <a:ext cx="461772" cy="377951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204204" y="5015483"/>
              <a:ext cx="462280" cy="378460"/>
            </a:xfrm>
            <a:custGeom>
              <a:avLst/>
              <a:gdLst/>
              <a:ahLst/>
              <a:cxnLst/>
              <a:rect l="l" t="t" r="r" b="b"/>
              <a:pathLst>
                <a:path w="462279" h="378460">
                  <a:moveTo>
                    <a:pt x="0" y="188975"/>
                  </a:moveTo>
                  <a:lnTo>
                    <a:pt x="115443" y="188975"/>
                  </a:lnTo>
                  <a:lnTo>
                    <a:pt x="115443" y="0"/>
                  </a:lnTo>
                  <a:lnTo>
                    <a:pt x="346329" y="0"/>
                  </a:lnTo>
                  <a:lnTo>
                    <a:pt x="346329" y="188975"/>
                  </a:lnTo>
                  <a:lnTo>
                    <a:pt x="461772" y="188975"/>
                  </a:lnTo>
                  <a:lnTo>
                    <a:pt x="230886" y="377952"/>
                  </a:lnTo>
                  <a:lnTo>
                    <a:pt x="0" y="188975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1567027" y="5430010"/>
            <a:ext cx="2570480" cy="6412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TW" altLang="en-US" sz="20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科研成果產業化</a:t>
            </a:r>
            <a:endParaRPr lang="en-US" altLang="zh-TW" sz="2000" b="0" dirty="0">
              <a:solidFill>
                <a:srgbClr val="FF0000"/>
              </a:solidFill>
              <a:latin typeface="Noto Sans CJK JP Medium"/>
              <a:cs typeface="Noto Sans CJK JP Medium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孵化</a:t>
            </a:r>
            <a:r>
              <a:rPr lang="en-US" altLang="zh-TW" sz="20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/</a:t>
            </a:r>
            <a:r>
              <a:rPr lang="zh-TW" altLang="en-US" sz="20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育成</a:t>
            </a:r>
            <a:r>
              <a:rPr sz="20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早期新創</a:t>
            </a:r>
            <a:endParaRPr sz="2000" dirty="0">
              <a:latin typeface="Noto Sans CJK JP Medium"/>
              <a:cs typeface="Noto Sans CJK JP Medium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6</a:t>
            </a:fld>
            <a:endParaRPr spc="-5" dirty="0"/>
          </a:p>
        </p:txBody>
      </p:sp>
      <p:sp>
        <p:nvSpPr>
          <p:cNvPr id="36" name="object 36"/>
          <p:cNvSpPr txBox="1"/>
          <p:nvPr/>
        </p:nvSpPr>
        <p:spPr>
          <a:xfrm>
            <a:off x="5033009" y="5494121"/>
            <a:ext cx="282511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0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完善</a:t>
            </a:r>
            <a:r>
              <a:rPr lang="zh-TW" altLang="en-US" sz="20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的</a:t>
            </a:r>
            <a:r>
              <a:rPr sz="20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政策工具</a:t>
            </a:r>
            <a:endParaRPr sz="2000" dirty="0">
              <a:latin typeface="Noto Sans CJK JP Medium"/>
              <a:cs typeface="Noto Sans CJK JP Medium"/>
            </a:endParaRPr>
          </a:p>
          <a:p>
            <a:pPr algn="ctr">
              <a:lnSpc>
                <a:spcPct val="100000"/>
              </a:lnSpc>
            </a:pPr>
            <a:r>
              <a:rPr sz="20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有效扶植潛力新創</a:t>
            </a:r>
            <a:endParaRPr sz="2000" dirty="0">
              <a:latin typeface="Noto Sans CJK JP Medium"/>
              <a:cs typeface="Noto Sans CJK JP Medi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44411"/>
            <a:ext cx="9144000" cy="513715"/>
            <a:chOff x="0" y="6344411"/>
            <a:chExt cx="9144000" cy="513715"/>
          </a:xfrm>
        </p:grpSpPr>
        <p:sp>
          <p:nvSpPr>
            <p:cNvPr id="3" name="object 3"/>
            <p:cNvSpPr/>
            <p:nvPr/>
          </p:nvSpPr>
          <p:spPr>
            <a:xfrm>
              <a:off x="0" y="6380987"/>
              <a:ext cx="9144000" cy="4770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44411"/>
              <a:ext cx="1869948" cy="49682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539495" y="999744"/>
            <a:ext cx="8171688" cy="53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548576" y="2157920"/>
            <a:ext cx="5480685" cy="4089400"/>
            <a:chOff x="548576" y="2157920"/>
            <a:chExt cx="5480685" cy="4089400"/>
          </a:xfrm>
        </p:grpSpPr>
        <p:sp>
          <p:nvSpPr>
            <p:cNvPr id="7" name="object 7"/>
            <p:cNvSpPr/>
            <p:nvPr/>
          </p:nvSpPr>
          <p:spPr>
            <a:xfrm>
              <a:off x="2606802" y="2170937"/>
              <a:ext cx="1363980" cy="1015365"/>
            </a:xfrm>
            <a:custGeom>
              <a:avLst/>
              <a:gdLst/>
              <a:ahLst/>
              <a:cxnLst/>
              <a:rect l="l" t="t" r="r" b="b"/>
              <a:pathLst>
                <a:path w="1363979" h="1015364">
                  <a:moveTo>
                    <a:pt x="682879" y="0"/>
                  </a:moveTo>
                  <a:lnTo>
                    <a:pt x="681101" y="0"/>
                  </a:lnTo>
                  <a:lnTo>
                    <a:pt x="0" y="1014984"/>
                  </a:lnTo>
                  <a:lnTo>
                    <a:pt x="1363980" y="1014984"/>
                  </a:lnTo>
                  <a:lnTo>
                    <a:pt x="682879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606802" y="2170937"/>
              <a:ext cx="1363980" cy="1015365"/>
            </a:xfrm>
            <a:custGeom>
              <a:avLst/>
              <a:gdLst/>
              <a:ahLst/>
              <a:cxnLst/>
              <a:rect l="l" t="t" r="r" b="b"/>
              <a:pathLst>
                <a:path w="1363979" h="1015364">
                  <a:moveTo>
                    <a:pt x="0" y="1014984"/>
                  </a:moveTo>
                  <a:lnTo>
                    <a:pt x="681101" y="0"/>
                  </a:lnTo>
                  <a:lnTo>
                    <a:pt x="682879" y="0"/>
                  </a:lnTo>
                  <a:lnTo>
                    <a:pt x="1363980" y="1014984"/>
                  </a:lnTo>
                  <a:lnTo>
                    <a:pt x="0" y="1014984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25574" y="3185921"/>
              <a:ext cx="2726690" cy="1016635"/>
            </a:xfrm>
            <a:custGeom>
              <a:avLst/>
              <a:gdLst/>
              <a:ahLst/>
              <a:cxnLst/>
              <a:rect l="l" t="t" r="r" b="b"/>
              <a:pathLst>
                <a:path w="2726690" h="1016635">
                  <a:moveTo>
                    <a:pt x="2044319" y="0"/>
                  </a:moveTo>
                  <a:lnTo>
                    <a:pt x="682117" y="0"/>
                  </a:lnTo>
                  <a:lnTo>
                    <a:pt x="0" y="1016507"/>
                  </a:lnTo>
                  <a:lnTo>
                    <a:pt x="2726436" y="1016507"/>
                  </a:lnTo>
                  <a:lnTo>
                    <a:pt x="2044319" y="0"/>
                  </a:lnTo>
                  <a:close/>
                </a:path>
              </a:pathLst>
            </a:custGeom>
            <a:solidFill>
              <a:srgbClr val="46D7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925574" y="3185921"/>
              <a:ext cx="2726690" cy="1016635"/>
            </a:xfrm>
            <a:custGeom>
              <a:avLst/>
              <a:gdLst/>
              <a:ahLst/>
              <a:cxnLst/>
              <a:rect l="l" t="t" r="r" b="b"/>
              <a:pathLst>
                <a:path w="2726690" h="1016635">
                  <a:moveTo>
                    <a:pt x="0" y="1016507"/>
                  </a:moveTo>
                  <a:lnTo>
                    <a:pt x="682117" y="0"/>
                  </a:lnTo>
                  <a:lnTo>
                    <a:pt x="2044319" y="0"/>
                  </a:lnTo>
                  <a:lnTo>
                    <a:pt x="2726436" y="1016507"/>
                  </a:lnTo>
                  <a:lnTo>
                    <a:pt x="0" y="1016507"/>
                  </a:lnTo>
                  <a:close/>
                </a:path>
              </a:pathLst>
            </a:custGeom>
            <a:ln w="2590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242822" y="4202429"/>
              <a:ext cx="4090670" cy="1016635"/>
            </a:xfrm>
            <a:custGeom>
              <a:avLst/>
              <a:gdLst/>
              <a:ahLst/>
              <a:cxnLst/>
              <a:rect l="l" t="t" r="r" b="b"/>
              <a:pathLst>
                <a:path w="4090670" h="1016635">
                  <a:moveTo>
                    <a:pt x="3408299" y="0"/>
                  </a:moveTo>
                  <a:lnTo>
                    <a:pt x="682117" y="0"/>
                  </a:lnTo>
                  <a:lnTo>
                    <a:pt x="0" y="1016508"/>
                  </a:lnTo>
                  <a:lnTo>
                    <a:pt x="4090416" y="1016508"/>
                  </a:lnTo>
                  <a:lnTo>
                    <a:pt x="3408299" y="0"/>
                  </a:lnTo>
                  <a:close/>
                </a:path>
              </a:pathLst>
            </a:custGeom>
            <a:solidFill>
              <a:srgbClr val="ACE9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242822" y="4202429"/>
              <a:ext cx="4090670" cy="1016635"/>
            </a:xfrm>
            <a:custGeom>
              <a:avLst/>
              <a:gdLst/>
              <a:ahLst/>
              <a:cxnLst/>
              <a:rect l="l" t="t" r="r" b="b"/>
              <a:pathLst>
                <a:path w="4090670" h="1016635">
                  <a:moveTo>
                    <a:pt x="0" y="1016508"/>
                  </a:moveTo>
                  <a:lnTo>
                    <a:pt x="682117" y="0"/>
                  </a:lnTo>
                  <a:lnTo>
                    <a:pt x="3408299" y="0"/>
                  </a:lnTo>
                  <a:lnTo>
                    <a:pt x="4090416" y="1016508"/>
                  </a:lnTo>
                  <a:lnTo>
                    <a:pt x="0" y="1016508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61593" y="5218937"/>
              <a:ext cx="5454650" cy="1015365"/>
            </a:xfrm>
            <a:custGeom>
              <a:avLst/>
              <a:gdLst/>
              <a:ahLst/>
              <a:cxnLst/>
              <a:rect l="l" t="t" r="r" b="b"/>
              <a:pathLst>
                <a:path w="5454650" h="1015364">
                  <a:moveTo>
                    <a:pt x="4773295" y="0"/>
                  </a:moveTo>
                  <a:lnTo>
                    <a:pt x="681050" y="0"/>
                  </a:lnTo>
                  <a:lnTo>
                    <a:pt x="0" y="1014984"/>
                  </a:lnTo>
                  <a:lnTo>
                    <a:pt x="5454396" y="1014984"/>
                  </a:lnTo>
                  <a:lnTo>
                    <a:pt x="4773295" y="0"/>
                  </a:lnTo>
                  <a:close/>
                </a:path>
              </a:pathLst>
            </a:custGeom>
            <a:solidFill>
              <a:srgbClr val="F795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61593" y="5218937"/>
              <a:ext cx="5454650" cy="1015365"/>
            </a:xfrm>
            <a:custGeom>
              <a:avLst/>
              <a:gdLst/>
              <a:ahLst/>
              <a:cxnLst/>
              <a:rect l="l" t="t" r="r" b="b"/>
              <a:pathLst>
                <a:path w="5454650" h="1015364">
                  <a:moveTo>
                    <a:pt x="0" y="1014984"/>
                  </a:moveTo>
                  <a:lnTo>
                    <a:pt x="681050" y="0"/>
                  </a:lnTo>
                  <a:lnTo>
                    <a:pt x="4773295" y="0"/>
                  </a:lnTo>
                  <a:lnTo>
                    <a:pt x="5454396" y="1014984"/>
                  </a:lnTo>
                  <a:lnTo>
                    <a:pt x="0" y="1014984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133092" y="4326712"/>
            <a:ext cx="2463800" cy="1773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0" spc="-5" dirty="0">
                <a:latin typeface="Noto Sans CJK JP Medium"/>
                <a:cs typeface="Noto Sans CJK JP Medium"/>
              </a:rPr>
              <a:t>選拔潛力個案</a:t>
            </a:r>
            <a:endParaRPr sz="2400">
              <a:latin typeface="Noto Sans CJK JP Medium"/>
              <a:cs typeface="Noto Sans CJK JP Medium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0" dirty="0">
                <a:latin typeface="Noto Sans CJK JP Medium"/>
                <a:cs typeface="Noto Sans CJK JP Medium"/>
              </a:rPr>
              <a:t>完成商業化原型機</a:t>
            </a:r>
            <a:endParaRPr sz="2400">
              <a:latin typeface="Noto Sans CJK JP Medium"/>
              <a:cs typeface="Noto Sans CJK JP Medium"/>
            </a:endParaRPr>
          </a:p>
          <a:p>
            <a:pPr marL="545465" marR="386080" indent="-304800">
              <a:lnSpc>
                <a:spcPct val="100000"/>
              </a:lnSpc>
              <a:spcBef>
                <a:spcPts val="2240"/>
              </a:spcBef>
            </a:pPr>
            <a:r>
              <a:rPr sz="2400" b="0" dirty="0">
                <a:latin typeface="Noto Sans CJK JP Medium"/>
                <a:cs typeface="Noto Sans CJK JP Medium"/>
              </a:rPr>
              <a:t>各校探勘育成 潛力案源</a:t>
            </a:r>
            <a:endParaRPr sz="2400">
              <a:latin typeface="Noto Sans CJK JP Medium"/>
              <a:cs typeface="Noto Sans CJK JP Medium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260972" y="5381650"/>
            <a:ext cx="257048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UKIJ CJK"/>
                <a:cs typeface="UKIJ CJK"/>
              </a:rPr>
              <a:t>各校專責人力每年探勘 至少</a:t>
            </a:r>
            <a:r>
              <a:rPr sz="2000" dirty="0">
                <a:solidFill>
                  <a:srgbClr val="FF0000"/>
                </a:solidFill>
                <a:latin typeface="Arial"/>
                <a:cs typeface="Arial"/>
              </a:rPr>
              <a:t>100</a:t>
            </a:r>
            <a:r>
              <a:rPr sz="2000" dirty="0">
                <a:solidFill>
                  <a:srgbClr val="FF0000"/>
                </a:solidFill>
                <a:latin typeface="UKIJ CJK"/>
                <a:cs typeface="UKIJ CJK"/>
              </a:rPr>
              <a:t>案</a:t>
            </a:r>
            <a:r>
              <a:rPr sz="2000" dirty="0">
                <a:latin typeface="UKIJ CJK"/>
                <a:cs typeface="UKIJ CJK"/>
              </a:rPr>
              <a:t>潛力技術</a:t>
            </a:r>
            <a:endParaRPr sz="2000">
              <a:latin typeface="UKIJ CJK"/>
              <a:cs typeface="UKIJ CJK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59577" y="4359909"/>
            <a:ext cx="327342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UKIJ CJK"/>
                <a:cs typeface="UKIJ CJK"/>
              </a:rPr>
              <a:t>每年</a:t>
            </a:r>
            <a:r>
              <a:rPr sz="2000" dirty="0">
                <a:latin typeface="Arial"/>
                <a:cs typeface="Arial"/>
              </a:rPr>
              <a:t>2</a:t>
            </a:r>
            <a:r>
              <a:rPr sz="2000" dirty="0">
                <a:latin typeface="UKIJ CJK"/>
                <a:cs typeface="UKIJ CJK"/>
              </a:rPr>
              <a:t>梯次預估</a:t>
            </a:r>
            <a:r>
              <a:rPr sz="2000" dirty="0">
                <a:solidFill>
                  <a:srgbClr val="FF0000"/>
                </a:solidFill>
                <a:latin typeface="UKIJ CJK"/>
                <a:cs typeface="UKIJ CJK"/>
              </a:rPr>
              <a:t>補助</a:t>
            </a:r>
            <a:r>
              <a:rPr sz="2000" spc="-10" dirty="0">
                <a:solidFill>
                  <a:srgbClr val="FF0000"/>
                </a:solidFill>
                <a:latin typeface="Arial"/>
                <a:cs typeface="Arial"/>
              </a:rPr>
              <a:t>30</a:t>
            </a:r>
            <a:r>
              <a:rPr sz="2000" dirty="0">
                <a:solidFill>
                  <a:srgbClr val="FF0000"/>
                </a:solidFill>
                <a:latin typeface="UKIJ CJK"/>
                <a:cs typeface="UKIJ CJK"/>
              </a:rPr>
              <a:t>案</a:t>
            </a:r>
            <a:r>
              <a:rPr sz="1800" dirty="0">
                <a:latin typeface="Arial"/>
                <a:cs typeface="Arial"/>
              </a:rPr>
              <a:t>(</a:t>
            </a:r>
            <a:r>
              <a:rPr sz="1800" dirty="0">
                <a:latin typeface="UKIJ CJK"/>
                <a:cs typeface="UKIJ CJK"/>
              </a:rPr>
              <a:t>規模</a:t>
            </a:r>
            <a:endParaRPr sz="1800">
              <a:latin typeface="UKIJ CJK"/>
              <a:cs typeface="UKIJ CJK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300</a:t>
            </a:r>
            <a:r>
              <a:rPr sz="1800" dirty="0">
                <a:latin typeface="UKIJ CJK"/>
                <a:cs typeface="UKIJ CJK"/>
              </a:rPr>
              <a:t>萬</a:t>
            </a:r>
            <a:r>
              <a:rPr sz="1800" spc="-5" dirty="0">
                <a:latin typeface="Arial"/>
                <a:cs typeface="Arial"/>
              </a:rPr>
              <a:t>~800</a:t>
            </a:r>
            <a:r>
              <a:rPr sz="1800" dirty="0">
                <a:latin typeface="UKIJ CJK"/>
                <a:cs typeface="UKIJ CJK"/>
              </a:rPr>
              <a:t>萬</a:t>
            </a:r>
            <a:r>
              <a:rPr sz="1800" dirty="0">
                <a:latin typeface="Arial"/>
                <a:cs typeface="Arial"/>
              </a:rPr>
              <a:t>)</a:t>
            </a:r>
            <a:r>
              <a:rPr sz="2000" dirty="0">
                <a:latin typeface="UKIJ CJK"/>
                <a:cs typeface="UKIJ CJK"/>
              </a:rPr>
              <a:t>，孵化衍生新創</a:t>
            </a:r>
            <a:endParaRPr sz="2000">
              <a:latin typeface="UKIJ CJK"/>
              <a:cs typeface="UKIJ CJK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62499" y="2419553"/>
            <a:ext cx="307530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zh-TW" altLang="en-US" sz="2000" dirty="0">
                <a:latin typeface="UKIJ CJK"/>
                <a:cs typeface="UKIJ CJK"/>
              </a:rPr>
              <a:t>科技</a:t>
            </a:r>
            <a:r>
              <a:rPr sz="2000" dirty="0" err="1">
                <a:latin typeface="UKIJ CJK"/>
                <a:cs typeface="UKIJ CJK"/>
              </a:rPr>
              <a:t>部孵</a:t>
            </a:r>
            <a:r>
              <a:rPr sz="2000" spc="-15" dirty="0" err="1">
                <a:latin typeface="UKIJ CJK"/>
                <a:cs typeface="UKIJ CJK"/>
              </a:rPr>
              <a:t>化衍</a:t>
            </a:r>
            <a:r>
              <a:rPr sz="2000" dirty="0" err="1">
                <a:latin typeface="UKIJ CJK"/>
                <a:cs typeface="UKIJ CJK"/>
              </a:rPr>
              <a:t>生新創</a:t>
            </a:r>
            <a:r>
              <a:rPr sz="2000" spc="-15" dirty="0" err="1">
                <a:latin typeface="UKIJ CJK"/>
                <a:cs typeface="UKIJ CJK"/>
              </a:rPr>
              <a:t>公</a:t>
            </a:r>
            <a:r>
              <a:rPr sz="2000" dirty="0" err="1">
                <a:latin typeface="UKIJ CJK"/>
                <a:cs typeface="UKIJ CJK"/>
              </a:rPr>
              <a:t>司</a:t>
            </a:r>
            <a:r>
              <a:rPr sz="2000" dirty="0">
                <a:latin typeface="UKIJ CJK"/>
                <a:cs typeface="UKIJ CJK"/>
              </a:rPr>
              <a:t>， </a:t>
            </a:r>
            <a:r>
              <a:rPr sz="2000" dirty="0" err="1">
                <a:latin typeface="UKIJ CJK"/>
                <a:cs typeface="UKIJ CJK"/>
              </a:rPr>
              <a:t>經濟部接棒育成</a:t>
            </a:r>
            <a:r>
              <a:rPr lang="zh-TW" altLang="en-US" sz="2000" dirty="0">
                <a:latin typeface="UKIJ CJK"/>
                <a:cs typeface="UKIJ CJK"/>
              </a:rPr>
              <a:t>茁壯</a:t>
            </a:r>
            <a:endParaRPr sz="2000" dirty="0">
              <a:latin typeface="UKIJ CJK"/>
              <a:cs typeface="UKIJ CJK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296027" y="3395217"/>
            <a:ext cx="370840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UKIJ CJK"/>
                <a:cs typeface="UKIJ CJK"/>
              </a:rPr>
              <a:t>第</a:t>
            </a:r>
            <a:r>
              <a:rPr sz="2000" dirty="0">
                <a:latin typeface="Arial"/>
                <a:cs typeface="Arial"/>
              </a:rPr>
              <a:t>1</a:t>
            </a:r>
            <a:r>
              <a:rPr sz="2000" dirty="0">
                <a:latin typeface="UKIJ CJK"/>
                <a:cs typeface="UKIJ CJK"/>
              </a:rPr>
              <a:t>年補助個案中遴選</a:t>
            </a:r>
            <a:r>
              <a:rPr sz="2000" spc="-5" dirty="0">
                <a:solidFill>
                  <a:srgbClr val="FF0000"/>
                </a:solidFill>
                <a:latin typeface="Arial"/>
                <a:cs typeface="Arial"/>
              </a:rPr>
              <a:t>1~5</a:t>
            </a:r>
            <a:r>
              <a:rPr sz="2000" dirty="0">
                <a:solidFill>
                  <a:srgbClr val="FF0000"/>
                </a:solidFill>
                <a:latin typeface="UKIJ CJK"/>
                <a:cs typeface="UKIJ CJK"/>
              </a:rPr>
              <a:t>案</a:t>
            </a:r>
            <a:r>
              <a:rPr sz="2000" spc="-15" dirty="0">
                <a:latin typeface="UKIJ CJK"/>
                <a:cs typeface="UKIJ CJK"/>
              </a:rPr>
              <a:t>重點 </a:t>
            </a:r>
            <a:r>
              <a:rPr sz="2000" dirty="0">
                <a:latin typeface="UKIJ CJK"/>
                <a:cs typeface="UKIJ CJK"/>
              </a:rPr>
              <a:t>加速，第</a:t>
            </a:r>
            <a:r>
              <a:rPr sz="2000" dirty="0">
                <a:latin typeface="Arial"/>
                <a:cs typeface="Arial"/>
              </a:rPr>
              <a:t>2</a:t>
            </a:r>
            <a:r>
              <a:rPr sz="2000" dirty="0">
                <a:latin typeface="UKIJ CJK"/>
                <a:cs typeface="UKIJ CJK"/>
              </a:rPr>
              <a:t>年加碼補助</a:t>
            </a:r>
            <a:r>
              <a:rPr sz="1600" spc="-10" dirty="0">
                <a:latin typeface="Arial"/>
                <a:cs typeface="Arial"/>
              </a:rPr>
              <a:t>(</a:t>
            </a:r>
            <a:r>
              <a:rPr sz="1600" spc="-5" dirty="0">
                <a:latin typeface="UKIJ CJK"/>
                <a:cs typeface="UKIJ CJK"/>
              </a:rPr>
              <a:t>最高</a:t>
            </a:r>
            <a:r>
              <a:rPr sz="1600" spc="-5" dirty="0">
                <a:latin typeface="Arial"/>
                <a:cs typeface="Arial"/>
              </a:rPr>
              <a:t>1,500</a:t>
            </a:r>
            <a:r>
              <a:rPr sz="1600" spc="-5" dirty="0">
                <a:latin typeface="UKIJ CJK"/>
                <a:cs typeface="UKIJ CJK"/>
              </a:rPr>
              <a:t>萬</a:t>
            </a:r>
            <a:r>
              <a:rPr sz="1600" spc="-5" dirty="0">
                <a:latin typeface="Arial"/>
                <a:cs typeface="Arial"/>
              </a:rPr>
              <a:t>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59176" y="2419553"/>
            <a:ext cx="1549400" cy="16859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0099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跨部會</a:t>
            </a:r>
            <a:endParaRPr sz="2000">
              <a:latin typeface="Noto Sans CJK JP Medium"/>
              <a:cs typeface="Noto Sans CJK JP Medium"/>
            </a:endParaRPr>
          </a:p>
          <a:p>
            <a:pPr marL="427355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銜接</a:t>
            </a:r>
            <a:endParaRPr sz="2000">
              <a:latin typeface="Noto Sans CJK JP Medium"/>
              <a:cs typeface="Noto Sans CJK JP Medium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150">
              <a:latin typeface="Noto Sans CJK JP Medium"/>
              <a:cs typeface="Noto Sans CJK JP Medium"/>
            </a:endParaRPr>
          </a:p>
          <a:p>
            <a:pPr marL="165100" marR="5080" indent="-152400">
              <a:lnSpc>
                <a:spcPct val="100000"/>
              </a:lnSpc>
            </a:pPr>
            <a:r>
              <a:rPr sz="2400" b="0" dirty="0">
                <a:latin typeface="Noto Sans CJK JP Medium"/>
                <a:cs typeface="Noto Sans CJK JP Medium"/>
              </a:rPr>
              <a:t>高成長潛力 </a:t>
            </a:r>
            <a:r>
              <a:rPr sz="2400" b="0" spc="-5" dirty="0">
                <a:latin typeface="Noto Sans CJK JP Medium"/>
                <a:cs typeface="Noto Sans CJK JP Medium"/>
              </a:rPr>
              <a:t>個案加值</a:t>
            </a:r>
            <a:endParaRPr sz="2400">
              <a:latin typeface="Noto Sans CJK JP Medium"/>
              <a:cs typeface="Noto Sans CJK JP Medium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014501" y="2680677"/>
            <a:ext cx="3627754" cy="3101340"/>
            <a:chOff x="1014501" y="2680677"/>
            <a:chExt cx="3627754" cy="3101340"/>
          </a:xfrm>
        </p:grpSpPr>
        <p:sp>
          <p:nvSpPr>
            <p:cNvPr id="22" name="object 22"/>
            <p:cNvSpPr/>
            <p:nvPr/>
          </p:nvSpPr>
          <p:spPr>
            <a:xfrm>
              <a:off x="1094701" y="4859400"/>
              <a:ext cx="655320" cy="300355"/>
            </a:xfrm>
            <a:custGeom>
              <a:avLst/>
              <a:gdLst/>
              <a:ahLst/>
              <a:cxnLst/>
              <a:rect l="l" t="t" r="r" b="b"/>
              <a:pathLst>
                <a:path w="655319" h="300354">
                  <a:moveTo>
                    <a:pt x="618909" y="0"/>
                  </a:moveTo>
                  <a:lnTo>
                    <a:pt x="586905" y="45846"/>
                  </a:lnTo>
                  <a:lnTo>
                    <a:pt x="538665" y="30860"/>
                  </a:lnTo>
                  <a:lnTo>
                    <a:pt x="489860" y="21498"/>
                  </a:lnTo>
                  <a:lnTo>
                    <a:pt x="440914" y="17631"/>
                  </a:lnTo>
                  <a:lnTo>
                    <a:pt x="392252" y="19125"/>
                  </a:lnTo>
                  <a:lnTo>
                    <a:pt x="344297" y="25849"/>
                  </a:lnTo>
                  <a:lnTo>
                    <a:pt x="297473" y="37671"/>
                  </a:lnTo>
                  <a:lnTo>
                    <a:pt x="252206" y="54459"/>
                  </a:lnTo>
                  <a:lnTo>
                    <a:pt x="208919" y="76082"/>
                  </a:lnTo>
                  <a:lnTo>
                    <a:pt x="168036" y="102407"/>
                  </a:lnTo>
                  <a:lnTo>
                    <a:pt x="129982" y="133303"/>
                  </a:lnTo>
                  <a:lnTo>
                    <a:pt x="95182" y="168638"/>
                  </a:lnTo>
                  <a:lnTo>
                    <a:pt x="64058" y="208279"/>
                  </a:lnTo>
                  <a:lnTo>
                    <a:pt x="0" y="299973"/>
                  </a:lnTo>
                  <a:lnTo>
                    <a:pt x="31126" y="260361"/>
                  </a:lnTo>
                  <a:lnTo>
                    <a:pt x="65931" y="225051"/>
                  </a:lnTo>
                  <a:lnTo>
                    <a:pt x="103989" y="194175"/>
                  </a:lnTo>
                  <a:lnTo>
                    <a:pt x="144874" y="167865"/>
                  </a:lnTo>
                  <a:lnTo>
                    <a:pt x="188162" y="146255"/>
                  </a:lnTo>
                  <a:lnTo>
                    <a:pt x="233429" y="129476"/>
                  </a:lnTo>
                  <a:lnTo>
                    <a:pt x="280248" y="117661"/>
                  </a:lnTo>
                  <a:lnTo>
                    <a:pt x="328196" y="110941"/>
                  </a:lnTo>
                  <a:lnTo>
                    <a:pt x="376847" y="109450"/>
                  </a:lnTo>
                  <a:lnTo>
                    <a:pt x="425776" y="113319"/>
                  </a:lnTo>
                  <a:lnTo>
                    <a:pt x="474558" y="122681"/>
                  </a:lnTo>
                  <a:lnTo>
                    <a:pt x="522770" y="137667"/>
                  </a:lnTo>
                  <a:lnTo>
                    <a:pt x="490766" y="183514"/>
                  </a:lnTo>
                  <a:lnTo>
                    <a:pt x="654723" y="144144"/>
                  </a:lnTo>
                  <a:lnTo>
                    <a:pt x="61890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14501" y="5115560"/>
              <a:ext cx="255904" cy="666750"/>
            </a:xfrm>
            <a:custGeom>
              <a:avLst/>
              <a:gdLst/>
              <a:ahLst/>
              <a:cxnLst/>
              <a:rect l="l" t="t" r="r" b="b"/>
              <a:pathLst>
                <a:path w="255905" h="666750">
                  <a:moveTo>
                    <a:pt x="115125" y="0"/>
                  </a:moveTo>
                  <a:lnTo>
                    <a:pt x="88408" y="32486"/>
                  </a:lnTo>
                  <a:lnTo>
                    <a:pt x="54494" y="85231"/>
                  </a:lnTo>
                  <a:lnTo>
                    <a:pt x="33814" y="128305"/>
                  </a:lnTo>
                  <a:lnTo>
                    <a:pt x="18092" y="172655"/>
                  </a:lnTo>
                  <a:lnTo>
                    <a:pt x="7261" y="217903"/>
                  </a:lnTo>
                  <a:lnTo>
                    <a:pt x="1253" y="263669"/>
                  </a:lnTo>
                  <a:lnTo>
                    <a:pt x="0" y="309573"/>
                  </a:lnTo>
                  <a:lnTo>
                    <a:pt x="3433" y="355236"/>
                  </a:lnTo>
                  <a:lnTo>
                    <a:pt x="11486" y="400277"/>
                  </a:lnTo>
                  <a:lnTo>
                    <a:pt x="24090" y="444319"/>
                  </a:lnTo>
                  <a:lnTo>
                    <a:pt x="41177" y="486981"/>
                  </a:lnTo>
                  <a:lnTo>
                    <a:pt x="62680" y="527883"/>
                  </a:lnTo>
                  <a:lnTo>
                    <a:pt x="88531" y="566646"/>
                  </a:lnTo>
                  <a:lnTo>
                    <a:pt x="118662" y="602890"/>
                  </a:lnTo>
                  <a:lnTo>
                    <a:pt x="153004" y="636236"/>
                  </a:lnTo>
                  <a:lnTo>
                    <a:pt x="191490" y="666305"/>
                  </a:lnTo>
                  <a:lnTo>
                    <a:pt x="255498" y="574560"/>
                  </a:lnTo>
                  <a:lnTo>
                    <a:pt x="217811" y="545150"/>
                  </a:lnTo>
                  <a:lnTo>
                    <a:pt x="184027" y="512518"/>
                  </a:lnTo>
                  <a:lnTo>
                    <a:pt x="154236" y="477022"/>
                  </a:lnTo>
                  <a:lnTo>
                    <a:pt x="128524" y="439021"/>
                  </a:lnTo>
                  <a:lnTo>
                    <a:pt x="106980" y="398872"/>
                  </a:lnTo>
                  <a:lnTo>
                    <a:pt x="89691" y="356933"/>
                  </a:lnTo>
                  <a:lnTo>
                    <a:pt x="76746" y="313564"/>
                  </a:lnTo>
                  <a:lnTo>
                    <a:pt x="68232" y="269122"/>
                  </a:lnTo>
                  <a:lnTo>
                    <a:pt x="64237" y="223965"/>
                  </a:lnTo>
                  <a:lnTo>
                    <a:pt x="64849" y="178452"/>
                  </a:lnTo>
                  <a:lnTo>
                    <a:pt x="70156" y="132941"/>
                  </a:lnTo>
                  <a:lnTo>
                    <a:pt x="80246" y="87789"/>
                  </a:lnTo>
                  <a:lnTo>
                    <a:pt x="95207" y="43356"/>
                  </a:lnTo>
                  <a:lnTo>
                    <a:pt x="115125" y="0"/>
                  </a:lnTo>
                  <a:close/>
                </a:path>
              </a:pathLst>
            </a:custGeom>
            <a:solidFill>
              <a:srgbClr val="CD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3480816" y="2680677"/>
              <a:ext cx="1161300" cy="19511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3488" y="2700527"/>
              <a:ext cx="1080135" cy="114300"/>
            </a:xfrm>
            <a:custGeom>
              <a:avLst/>
              <a:gdLst/>
              <a:ahLst/>
              <a:cxnLst/>
              <a:rect l="l" t="t" r="r" b="b"/>
              <a:pathLst>
                <a:path w="1080135" h="114300">
                  <a:moveTo>
                    <a:pt x="57150" y="0"/>
                  </a:moveTo>
                  <a:lnTo>
                    <a:pt x="34879" y="4482"/>
                  </a:lnTo>
                  <a:lnTo>
                    <a:pt x="16716" y="16716"/>
                  </a:lnTo>
                  <a:lnTo>
                    <a:pt x="4482" y="34879"/>
                  </a:lnTo>
                  <a:lnTo>
                    <a:pt x="0" y="57150"/>
                  </a:lnTo>
                  <a:lnTo>
                    <a:pt x="4482" y="79420"/>
                  </a:lnTo>
                  <a:lnTo>
                    <a:pt x="16716" y="97583"/>
                  </a:lnTo>
                  <a:lnTo>
                    <a:pt x="34879" y="109817"/>
                  </a:lnTo>
                  <a:lnTo>
                    <a:pt x="57150" y="114300"/>
                  </a:lnTo>
                  <a:lnTo>
                    <a:pt x="79420" y="109817"/>
                  </a:lnTo>
                  <a:lnTo>
                    <a:pt x="97583" y="97583"/>
                  </a:lnTo>
                  <a:lnTo>
                    <a:pt x="109817" y="79420"/>
                  </a:lnTo>
                  <a:lnTo>
                    <a:pt x="110465" y="76200"/>
                  </a:lnTo>
                  <a:lnTo>
                    <a:pt x="57150" y="76200"/>
                  </a:lnTo>
                  <a:lnTo>
                    <a:pt x="57150" y="38100"/>
                  </a:lnTo>
                  <a:lnTo>
                    <a:pt x="110465" y="38100"/>
                  </a:lnTo>
                  <a:lnTo>
                    <a:pt x="109817" y="34879"/>
                  </a:lnTo>
                  <a:lnTo>
                    <a:pt x="97583" y="16716"/>
                  </a:lnTo>
                  <a:lnTo>
                    <a:pt x="79420" y="4482"/>
                  </a:lnTo>
                  <a:lnTo>
                    <a:pt x="57150" y="0"/>
                  </a:lnTo>
                  <a:close/>
                </a:path>
                <a:path w="1080135" h="114300">
                  <a:moveTo>
                    <a:pt x="1022858" y="0"/>
                  </a:moveTo>
                  <a:lnTo>
                    <a:pt x="1000640" y="4482"/>
                  </a:lnTo>
                  <a:lnTo>
                    <a:pt x="982472" y="16716"/>
                  </a:lnTo>
                  <a:lnTo>
                    <a:pt x="970208" y="34879"/>
                  </a:lnTo>
                  <a:lnTo>
                    <a:pt x="965708" y="57150"/>
                  </a:lnTo>
                  <a:lnTo>
                    <a:pt x="970208" y="79420"/>
                  </a:lnTo>
                  <a:lnTo>
                    <a:pt x="982472" y="97583"/>
                  </a:lnTo>
                  <a:lnTo>
                    <a:pt x="1000640" y="109817"/>
                  </a:lnTo>
                  <a:lnTo>
                    <a:pt x="1022858" y="114300"/>
                  </a:lnTo>
                  <a:lnTo>
                    <a:pt x="1045128" y="109817"/>
                  </a:lnTo>
                  <a:lnTo>
                    <a:pt x="1063291" y="97583"/>
                  </a:lnTo>
                  <a:lnTo>
                    <a:pt x="1075525" y="79420"/>
                  </a:lnTo>
                  <a:lnTo>
                    <a:pt x="1076173" y="76200"/>
                  </a:lnTo>
                  <a:lnTo>
                    <a:pt x="1022858" y="76200"/>
                  </a:lnTo>
                  <a:lnTo>
                    <a:pt x="1022858" y="38100"/>
                  </a:lnTo>
                  <a:lnTo>
                    <a:pt x="1076173" y="38100"/>
                  </a:lnTo>
                  <a:lnTo>
                    <a:pt x="1075525" y="34879"/>
                  </a:lnTo>
                  <a:lnTo>
                    <a:pt x="1063291" y="16716"/>
                  </a:lnTo>
                  <a:lnTo>
                    <a:pt x="1045128" y="4482"/>
                  </a:lnTo>
                  <a:lnTo>
                    <a:pt x="1022858" y="0"/>
                  </a:lnTo>
                  <a:close/>
                </a:path>
                <a:path w="1080135" h="114300">
                  <a:moveTo>
                    <a:pt x="110465" y="38100"/>
                  </a:moveTo>
                  <a:lnTo>
                    <a:pt x="57150" y="38100"/>
                  </a:lnTo>
                  <a:lnTo>
                    <a:pt x="57150" y="76200"/>
                  </a:lnTo>
                  <a:lnTo>
                    <a:pt x="110465" y="76200"/>
                  </a:lnTo>
                  <a:lnTo>
                    <a:pt x="114300" y="57150"/>
                  </a:lnTo>
                  <a:lnTo>
                    <a:pt x="110465" y="38100"/>
                  </a:lnTo>
                  <a:close/>
                </a:path>
                <a:path w="1080135" h="114300">
                  <a:moveTo>
                    <a:pt x="969557" y="38100"/>
                  </a:moveTo>
                  <a:lnTo>
                    <a:pt x="110465" y="38100"/>
                  </a:lnTo>
                  <a:lnTo>
                    <a:pt x="114300" y="57150"/>
                  </a:lnTo>
                  <a:lnTo>
                    <a:pt x="110465" y="76200"/>
                  </a:lnTo>
                  <a:lnTo>
                    <a:pt x="969557" y="76200"/>
                  </a:lnTo>
                  <a:lnTo>
                    <a:pt x="965708" y="57150"/>
                  </a:lnTo>
                  <a:lnTo>
                    <a:pt x="969557" y="38100"/>
                  </a:lnTo>
                  <a:close/>
                </a:path>
                <a:path w="1080135" h="114300">
                  <a:moveTo>
                    <a:pt x="1076173" y="38100"/>
                  </a:moveTo>
                  <a:lnTo>
                    <a:pt x="1022858" y="38100"/>
                  </a:lnTo>
                  <a:lnTo>
                    <a:pt x="1022858" y="76200"/>
                  </a:lnTo>
                  <a:lnTo>
                    <a:pt x="1076173" y="76200"/>
                  </a:lnTo>
                  <a:lnTo>
                    <a:pt x="1080008" y="57150"/>
                  </a:lnTo>
                  <a:lnTo>
                    <a:pt x="1076173" y="381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75310" y="1068704"/>
            <a:ext cx="8407400" cy="13188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200" b="1" spc="-5" dirty="0">
                <a:latin typeface="UKIJ CJK"/>
                <a:cs typeface="UKIJ CJK"/>
              </a:rPr>
              <a:t>參考萌芽計畫</a:t>
            </a:r>
            <a:r>
              <a:rPr sz="2200" spc="-5" dirty="0">
                <a:latin typeface="UKIJ CJK"/>
                <a:cs typeface="UKIJ CJK"/>
              </a:rPr>
              <a:t>推動作法，階段式育</a:t>
            </a:r>
            <a:r>
              <a:rPr sz="2200" spc="5" dirty="0">
                <a:latin typeface="UKIJ CJK"/>
                <a:cs typeface="UKIJ CJK"/>
              </a:rPr>
              <a:t>成</a:t>
            </a:r>
            <a:r>
              <a:rPr sz="2200" spc="-5" dirty="0">
                <a:latin typeface="UKIJ CJK"/>
                <a:cs typeface="UKIJ CJK"/>
              </a:rPr>
              <a:t>學界</a:t>
            </a:r>
            <a:r>
              <a:rPr sz="2200" spc="5" dirty="0">
                <a:latin typeface="UKIJ CJK"/>
                <a:cs typeface="UKIJ CJK"/>
              </a:rPr>
              <a:t>潛</a:t>
            </a:r>
            <a:r>
              <a:rPr sz="2200" spc="-5" dirty="0">
                <a:latin typeface="UKIJ CJK"/>
                <a:cs typeface="UKIJ CJK"/>
              </a:rPr>
              <a:t>力新</a:t>
            </a:r>
            <a:r>
              <a:rPr sz="2200" spc="5" dirty="0">
                <a:latin typeface="UKIJ CJK"/>
                <a:cs typeface="UKIJ CJK"/>
              </a:rPr>
              <a:t>創</a:t>
            </a:r>
            <a:r>
              <a:rPr sz="2200" spc="-5" dirty="0">
                <a:latin typeface="UKIJ CJK"/>
                <a:cs typeface="UKIJ CJK"/>
              </a:rPr>
              <a:t>案源</a:t>
            </a:r>
            <a:r>
              <a:rPr sz="2200" spc="5" dirty="0">
                <a:latin typeface="UKIJ CJK"/>
                <a:cs typeface="UKIJ CJK"/>
              </a:rPr>
              <a:t>，</a:t>
            </a:r>
            <a:r>
              <a:rPr sz="2200" spc="-5" dirty="0">
                <a:latin typeface="UKIJ CJK"/>
                <a:cs typeface="UKIJ CJK"/>
              </a:rPr>
              <a:t>成立</a:t>
            </a:r>
            <a:r>
              <a:rPr sz="2200" spc="5" dirty="0">
                <a:latin typeface="UKIJ CJK"/>
                <a:cs typeface="UKIJ CJK"/>
              </a:rPr>
              <a:t>衍</a:t>
            </a:r>
            <a:r>
              <a:rPr sz="2200" spc="-5" dirty="0">
                <a:latin typeface="UKIJ CJK"/>
                <a:cs typeface="UKIJ CJK"/>
              </a:rPr>
              <a:t>生新 創公</a:t>
            </a:r>
            <a:r>
              <a:rPr sz="2200" spc="-10" dirty="0">
                <a:latin typeface="UKIJ CJK"/>
                <a:cs typeface="UKIJ CJK"/>
              </a:rPr>
              <a:t>司</a:t>
            </a:r>
            <a:r>
              <a:rPr sz="2200" spc="-5" dirty="0">
                <a:latin typeface="Arial"/>
                <a:cs typeface="Arial"/>
              </a:rPr>
              <a:t>(</a:t>
            </a:r>
            <a:r>
              <a:rPr sz="2200" spc="-5" dirty="0">
                <a:latin typeface="UKIJ CJK"/>
                <a:cs typeface="UKIJ CJK"/>
              </a:rPr>
              <a:t>前</a:t>
            </a:r>
            <a:r>
              <a:rPr sz="2200" spc="-5" dirty="0">
                <a:latin typeface="Arial"/>
                <a:cs typeface="Arial"/>
              </a:rPr>
              <a:t>)</a:t>
            </a:r>
            <a:r>
              <a:rPr lang="en-US" altLang="zh-TW" sz="2200" spc="-5" dirty="0">
                <a:latin typeface="Arial"/>
                <a:cs typeface="Arial"/>
              </a:rPr>
              <a:t>,</a:t>
            </a:r>
            <a:r>
              <a:rPr sz="2200" spc="-5" dirty="0" err="1">
                <a:latin typeface="UKIJ CJK"/>
                <a:cs typeface="UKIJ CJK"/>
              </a:rPr>
              <a:t>後銜接經濟部接棒</a:t>
            </a:r>
            <a:r>
              <a:rPr sz="2200" dirty="0" err="1">
                <a:latin typeface="UKIJ CJK"/>
                <a:cs typeface="UKIJ CJK"/>
              </a:rPr>
              <a:t>育</a:t>
            </a:r>
            <a:r>
              <a:rPr sz="2200" spc="-5" dirty="0" err="1">
                <a:latin typeface="UKIJ CJK"/>
                <a:cs typeface="UKIJ CJK"/>
              </a:rPr>
              <a:t>成，</a:t>
            </a:r>
            <a:r>
              <a:rPr sz="2200" dirty="0" err="1">
                <a:latin typeface="UKIJ CJK"/>
                <a:cs typeface="UKIJ CJK"/>
              </a:rPr>
              <a:t>跨</a:t>
            </a:r>
            <a:r>
              <a:rPr sz="2200" spc="-5" dirty="0" err="1">
                <a:latin typeface="UKIJ CJK"/>
                <a:cs typeface="UKIJ CJK"/>
              </a:rPr>
              <a:t>部會</a:t>
            </a:r>
            <a:r>
              <a:rPr sz="2200" dirty="0" err="1">
                <a:latin typeface="UKIJ CJK"/>
                <a:cs typeface="UKIJ CJK"/>
              </a:rPr>
              <a:t>加</a:t>
            </a:r>
            <a:r>
              <a:rPr sz="2200" spc="-5" dirty="0" err="1">
                <a:latin typeface="UKIJ CJK"/>
                <a:cs typeface="UKIJ CJK"/>
              </a:rPr>
              <a:t>大力</a:t>
            </a:r>
            <a:r>
              <a:rPr sz="2200" dirty="0" err="1">
                <a:latin typeface="UKIJ CJK"/>
                <a:cs typeface="UKIJ CJK"/>
              </a:rPr>
              <a:t>道</a:t>
            </a:r>
            <a:r>
              <a:rPr sz="2200" spc="-5" dirty="0" err="1">
                <a:latin typeface="UKIJ CJK"/>
                <a:cs typeface="UKIJ CJK"/>
              </a:rPr>
              <a:t>，協</a:t>
            </a:r>
            <a:r>
              <a:rPr sz="2200" dirty="0" err="1">
                <a:latin typeface="UKIJ CJK"/>
                <a:cs typeface="UKIJ CJK"/>
              </a:rPr>
              <a:t>助</a:t>
            </a:r>
            <a:r>
              <a:rPr sz="2200" spc="-5" dirty="0" err="1">
                <a:latin typeface="UKIJ CJK"/>
                <a:cs typeface="UKIJ CJK"/>
              </a:rPr>
              <a:t>學研</a:t>
            </a:r>
            <a:r>
              <a:rPr sz="2200" dirty="0" err="1">
                <a:latin typeface="UKIJ CJK"/>
                <a:cs typeface="UKIJ CJK"/>
              </a:rPr>
              <a:t>新</a:t>
            </a:r>
            <a:r>
              <a:rPr sz="2200" spc="-5" dirty="0" err="1">
                <a:latin typeface="UKIJ CJK"/>
                <a:cs typeface="UKIJ CJK"/>
              </a:rPr>
              <a:t>創</a:t>
            </a:r>
            <a:endParaRPr sz="2200" dirty="0">
              <a:latin typeface="UKIJ CJK"/>
              <a:cs typeface="UKIJ CJK"/>
            </a:endParaRPr>
          </a:p>
          <a:p>
            <a:pPr marL="85725">
              <a:lnSpc>
                <a:spcPct val="100000"/>
              </a:lnSpc>
              <a:spcBef>
                <a:spcPts val="2505"/>
              </a:spcBef>
            </a:pPr>
            <a:r>
              <a:rPr sz="2000" b="0" dirty="0">
                <a:solidFill>
                  <a:srgbClr val="16375E"/>
                </a:solidFill>
                <a:latin typeface="Noto Sans CJK JP Medium"/>
                <a:cs typeface="Noto Sans CJK JP Medium"/>
              </a:rPr>
              <a:t>各階段育成目標</a:t>
            </a:r>
            <a:endParaRPr sz="2000" dirty="0">
              <a:latin typeface="Noto Sans CJK JP Medium"/>
              <a:cs typeface="Noto Sans CJK JP Medium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4952" y="4678807"/>
            <a:ext cx="93980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800" b="0" dirty="0">
                <a:solidFill>
                  <a:srgbClr val="C00000"/>
                </a:solidFill>
                <a:latin typeface="Noto Sans CJK JP Medium"/>
                <a:cs typeface="Noto Sans CJK JP Medium"/>
              </a:rPr>
              <a:t>實驗室 概念驗證 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(POC)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19430" y="2694177"/>
            <a:ext cx="2469515" cy="2004695"/>
            <a:chOff x="519430" y="2694177"/>
            <a:chExt cx="2469515" cy="2004695"/>
          </a:xfrm>
        </p:grpSpPr>
        <p:sp>
          <p:nvSpPr>
            <p:cNvPr id="29" name="object 29"/>
            <p:cNvSpPr/>
            <p:nvPr/>
          </p:nvSpPr>
          <p:spPr>
            <a:xfrm>
              <a:off x="1714754" y="3776472"/>
              <a:ext cx="654685" cy="300355"/>
            </a:xfrm>
            <a:custGeom>
              <a:avLst/>
              <a:gdLst/>
              <a:ahLst/>
              <a:cxnLst/>
              <a:rect l="l" t="t" r="r" b="b"/>
              <a:pathLst>
                <a:path w="654685" h="300354">
                  <a:moveTo>
                    <a:pt x="618871" y="0"/>
                  </a:moveTo>
                  <a:lnTo>
                    <a:pt x="586867" y="45846"/>
                  </a:lnTo>
                  <a:lnTo>
                    <a:pt x="538654" y="30860"/>
                  </a:lnTo>
                  <a:lnTo>
                    <a:pt x="489866" y="21498"/>
                  </a:lnTo>
                  <a:lnTo>
                    <a:pt x="440930" y="17631"/>
                  </a:lnTo>
                  <a:lnTo>
                    <a:pt x="392270" y="19125"/>
                  </a:lnTo>
                  <a:lnTo>
                    <a:pt x="344312" y="25849"/>
                  </a:lnTo>
                  <a:lnTo>
                    <a:pt x="297481" y="37671"/>
                  </a:lnTo>
                  <a:lnTo>
                    <a:pt x="252204" y="54459"/>
                  </a:lnTo>
                  <a:lnTo>
                    <a:pt x="208905" y="76082"/>
                  </a:lnTo>
                  <a:lnTo>
                    <a:pt x="168011" y="102407"/>
                  </a:lnTo>
                  <a:lnTo>
                    <a:pt x="129946" y="133303"/>
                  </a:lnTo>
                  <a:lnTo>
                    <a:pt x="95136" y="168638"/>
                  </a:lnTo>
                  <a:lnTo>
                    <a:pt x="64008" y="208279"/>
                  </a:lnTo>
                  <a:lnTo>
                    <a:pt x="0" y="299973"/>
                  </a:lnTo>
                  <a:lnTo>
                    <a:pt x="31126" y="260361"/>
                  </a:lnTo>
                  <a:lnTo>
                    <a:pt x="65929" y="225051"/>
                  </a:lnTo>
                  <a:lnTo>
                    <a:pt x="103985" y="194175"/>
                  </a:lnTo>
                  <a:lnTo>
                    <a:pt x="144869" y="167865"/>
                  </a:lnTo>
                  <a:lnTo>
                    <a:pt x="188157" y="146255"/>
                  </a:lnTo>
                  <a:lnTo>
                    <a:pt x="233426" y="129476"/>
                  </a:lnTo>
                  <a:lnTo>
                    <a:pt x="280250" y="117661"/>
                  </a:lnTo>
                  <a:lnTo>
                    <a:pt x="328205" y="110941"/>
                  </a:lnTo>
                  <a:lnTo>
                    <a:pt x="376868" y="109450"/>
                  </a:lnTo>
                  <a:lnTo>
                    <a:pt x="425814" y="113319"/>
                  </a:lnTo>
                  <a:lnTo>
                    <a:pt x="474619" y="122681"/>
                  </a:lnTo>
                  <a:lnTo>
                    <a:pt x="522859" y="137667"/>
                  </a:lnTo>
                  <a:lnTo>
                    <a:pt x="490728" y="183514"/>
                  </a:lnTo>
                  <a:lnTo>
                    <a:pt x="654685" y="144144"/>
                  </a:lnTo>
                  <a:lnTo>
                    <a:pt x="61887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634530" y="4032630"/>
              <a:ext cx="255904" cy="666750"/>
            </a:xfrm>
            <a:custGeom>
              <a:avLst/>
              <a:gdLst/>
              <a:ahLst/>
              <a:cxnLst/>
              <a:rect l="l" t="t" r="r" b="b"/>
              <a:pathLst>
                <a:path w="255905" h="666750">
                  <a:moveTo>
                    <a:pt x="115148" y="0"/>
                  </a:moveTo>
                  <a:lnTo>
                    <a:pt x="88412" y="32486"/>
                  </a:lnTo>
                  <a:lnTo>
                    <a:pt x="54514" y="85231"/>
                  </a:lnTo>
                  <a:lnTo>
                    <a:pt x="33830" y="128304"/>
                  </a:lnTo>
                  <a:lnTo>
                    <a:pt x="18105" y="172652"/>
                  </a:lnTo>
                  <a:lnTo>
                    <a:pt x="7270" y="217898"/>
                  </a:lnTo>
                  <a:lnTo>
                    <a:pt x="1257" y="263661"/>
                  </a:lnTo>
                  <a:lnTo>
                    <a:pt x="0" y="309561"/>
                  </a:lnTo>
                  <a:lnTo>
                    <a:pt x="3429" y="355220"/>
                  </a:lnTo>
                  <a:lnTo>
                    <a:pt x="11478" y="400258"/>
                  </a:lnTo>
                  <a:lnTo>
                    <a:pt x="24079" y="444294"/>
                  </a:lnTo>
                  <a:lnTo>
                    <a:pt x="41163" y="486950"/>
                  </a:lnTo>
                  <a:lnTo>
                    <a:pt x="62664" y="527847"/>
                  </a:lnTo>
                  <a:lnTo>
                    <a:pt x="88513" y="566603"/>
                  </a:lnTo>
                  <a:lnTo>
                    <a:pt x="118643" y="602841"/>
                  </a:lnTo>
                  <a:lnTo>
                    <a:pt x="152987" y="636180"/>
                  </a:lnTo>
                  <a:lnTo>
                    <a:pt x="191475" y="666242"/>
                  </a:lnTo>
                  <a:lnTo>
                    <a:pt x="255610" y="574548"/>
                  </a:lnTo>
                  <a:lnTo>
                    <a:pt x="217909" y="545140"/>
                  </a:lnTo>
                  <a:lnTo>
                    <a:pt x="184114" y="512510"/>
                  </a:lnTo>
                  <a:lnTo>
                    <a:pt x="154313" y="477016"/>
                  </a:lnTo>
                  <a:lnTo>
                    <a:pt x="128592" y="439016"/>
                  </a:lnTo>
                  <a:lnTo>
                    <a:pt x="107040" y="398868"/>
                  </a:lnTo>
                  <a:lnTo>
                    <a:pt x="89745" y="356931"/>
                  </a:lnTo>
                  <a:lnTo>
                    <a:pt x="76794" y="313563"/>
                  </a:lnTo>
                  <a:lnTo>
                    <a:pt x="68275" y="269121"/>
                  </a:lnTo>
                  <a:lnTo>
                    <a:pt x="64276" y="223965"/>
                  </a:lnTo>
                  <a:lnTo>
                    <a:pt x="64884" y="178452"/>
                  </a:lnTo>
                  <a:lnTo>
                    <a:pt x="70188" y="132941"/>
                  </a:lnTo>
                  <a:lnTo>
                    <a:pt x="80274" y="87789"/>
                  </a:lnTo>
                  <a:lnTo>
                    <a:pt x="95232" y="43356"/>
                  </a:lnTo>
                  <a:lnTo>
                    <a:pt x="115148" y="0"/>
                  </a:lnTo>
                  <a:close/>
                </a:path>
              </a:pathLst>
            </a:custGeom>
            <a:solidFill>
              <a:srgbClr val="CD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334259" y="2755899"/>
              <a:ext cx="654685" cy="300355"/>
            </a:xfrm>
            <a:custGeom>
              <a:avLst/>
              <a:gdLst/>
              <a:ahLst/>
              <a:cxnLst/>
              <a:rect l="l" t="t" r="r" b="b"/>
              <a:pathLst>
                <a:path w="654685" h="300355">
                  <a:moveTo>
                    <a:pt x="618870" y="0"/>
                  </a:moveTo>
                  <a:lnTo>
                    <a:pt x="586866" y="45847"/>
                  </a:lnTo>
                  <a:lnTo>
                    <a:pt x="538627" y="30860"/>
                  </a:lnTo>
                  <a:lnTo>
                    <a:pt x="489822" y="21498"/>
                  </a:lnTo>
                  <a:lnTo>
                    <a:pt x="440876" y="17631"/>
                  </a:lnTo>
                  <a:lnTo>
                    <a:pt x="392213" y="19125"/>
                  </a:lnTo>
                  <a:lnTo>
                    <a:pt x="344258" y="25849"/>
                  </a:lnTo>
                  <a:lnTo>
                    <a:pt x="297433" y="37671"/>
                  </a:lnTo>
                  <a:lnTo>
                    <a:pt x="252165" y="54459"/>
                  </a:lnTo>
                  <a:lnTo>
                    <a:pt x="208877" y="76082"/>
                  </a:lnTo>
                  <a:lnTo>
                    <a:pt x="167993" y="102407"/>
                  </a:lnTo>
                  <a:lnTo>
                    <a:pt x="129937" y="133303"/>
                  </a:lnTo>
                  <a:lnTo>
                    <a:pt x="95134" y="168638"/>
                  </a:lnTo>
                  <a:lnTo>
                    <a:pt x="64007" y="208280"/>
                  </a:lnTo>
                  <a:lnTo>
                    <a:pt x="0" y="299974"/>
                  </a:lnTo>
                  <a:lnTo>
                    <a:pt x="31126" y="260332"/>
                  </a:lnTo>
                  <a:lnTo>
                    <a:pt x="65928" y="224997"/>
                  </a:lnTo>
                  <a:lnTo>
                    <a:pt x="103983" y="194101"/>
                  </a:lnTo>
                  <a:lnTo>
                    <a:pt x="144864" y="167776"/>
                  </a:lnTo>
                  <a:lnTo>
                    <a:pt x="188148" y="146153"/>
                  </a:lnTo>
                  <a:lnTo>
                    <a:pt x="233410" y="129365"/>
                  </a:lnTo>
                  <a:lnTo>
                    <a:pt x="280224" y="117543"/>
                  </a:lnTo>
                  <a:lnTo>
                    <a:pt x="328167" y="110819"/>
                  </a:lnTo>
                  <a:lnTo>
                    <a:pt x="376814" y="109325"/>
                  </a:lnTo>
                  <a:lnTo>
                    <a:pt x="425741" y="113192"/>
                  </a:lnTo>
                  <a:lnTo>
                    <a:pt x="474521" y="122554"/>
                  </a:lnTo>
                  <a:lnTo>
                    <a:pt x="522731" y="137541"/>
                  </a:lnTo>
                  <a:lnTo>
                    <a:pt x="490727" y="183515"/>
                  </a:lnTo>
                  <a:lnTo>
                    <a:pt x="654684" y="144145"/>
                  </a:lnTo>
                  <a:lnTo>
                    <a:pt x="61887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254036" y="3012059"/>
              <a:ext cx="255904" cy="666750"/>
            </a:xfrm>
            <a:custGeom>
              <a:avLst/>
              <a:gdLst/>
              <a:ahLst/>
              <a:cxnLst/>
              <a:rect l="l" t="t" r="r" b="b"/>
              <a:pathLst>
                <a:path w="255905" h="666750">
                  <a:moveTo>
                    <a:pt x="115148" y="0"/>
                  </a:moveTo>
                  <a:lnTo>
                    <a:pt x="88412" y="32432"/>
                  </a:lnTo>
                  <a:lnTo>
                    <a:pt x="54514" y="85209"/>
                  </a:lnTo>
                  <a:lnTo>
                    <a:pt x="33830" y="128265"/>
                  </a:lnTo>
                  <a:lnTo>
                    <a:pt x="18105" y="172604"/>
                  </a:lnTo>
                  <a:lnTo>
                    <a:pt x="7270" y="217843"/>
                  </a:lnTo>
                  <a:lnTo>
                    <a:pt x="1257" y="263604"/>
                  </a:lnTo>
                  <a:lnTo>
                    <a:pt x="0" y="309507"/>
                  </a:lnTo>
                  <a:lnTo>
                    <a:pt x="3429" y="355170"/>
                  </a:lnTo>
                  <a:lnTo>
                    <a:pt x="11478" y="400213"/>
                  </a:lnTo>
                  <a:lnTo>
                    <a:pt x="24079" y="444258"/>
                  </a:lnTo>
                  <a:lnTo>
                    <a:pt x="41163" y="486922"/>
                  </a:lnTo>
                  <a:lnTo>
                    <a:pt x="62664" y="527827"/>
                  </a:lnTo>
                  <a:lnTo>
                    <a:pt x="88513" y="566591"/>
                  </a:lnTo>
                  <a:lnTo>
                    <a:pt x="118643" y="602835"/>
                  </a:lnTo>
                  <a:lnTo>
                    <a:pt x="152987" y="636179"/>
                  </a:lnTo>
                  <a:lnTo>
                    <a:pt x="191475" y="666242"/>
                  </a:lnTo>
                  <a:lnTo>
                    <a:pt x="255483" y="574548"/>
                  </a:lnTo>
                  <a:lnTo>
                    <a:pt x="217808" y="545138"/>
                  </a:lnTo>
                  <a:lnTo>
                    <a:pt x="184034" y="512503"/>
                  </a:lnTo>
                  <a:lnTo>
                    <a:pt x="154251" y="477002"/>
                  </a:lnTo>
                  <a:lnTo>
                    <a:pt x="128546" y="438994"/>
                  </a:lnTo>
                  <a:lnTo>
                    <a:pt x="107006" y="398837"/>
                  </a:lnTo>
                  <a:lnTo>
                    <a:pt x="89721" y="356891"/>
                  </a:lnTo>
                  <a:lnTo>
                    <a:pt x="76778" y="313515"/>
                  </a:lnTo>
                  <a:lnTo>
                    <a:pt x="68265" y="269068"/>
                  </a:lnTo>
                  <a:lnTo>
                    <a:pt x="64270" y="223909"/>
                  </a:lnTo>
                  <a:lnTo>
                    <a:pt x="64881" y="178396"/>
                  </a:lnTo>
                  <a:lnTo>
                    <a:pt x="70186" y="132890"/>
                  </a:lnTo>
                  <a:lnTo>
                    <a:pt x="80274" y="87749"/>
                  </a:lnTo>
                  <a:lnTo>
                    <a:pt x="95232" y="43333"/>
                  </a:lnTo>
                  <a:lnTo>
                    <a:pt x="115148" y="0"/>
                  </a:lnTo>
                  <a:close/>
                </a:path>
              </a:pathLst>
            </a:custGeom>
            <a:solidFill>
              <a:srgbClr val="CD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29590" y="2704337"/>
              <a:ext cx="1576070" cy="646430"/>
            </a:xfrm>
            <a:custGeom>
              <a:avLst/>
              <a:gdLst/>
              <a:ahLst/>
              <a:cxnLst/>
              <a:rect l="l" t="t" r="r" b="b"/>
              <a:pathLst>
                <a:path w="1576070" h="646429">
                  <a:moveTo>
                    <a:pt x="0" y="646176"/>
                  </a:moveTo>
                  <a:lnTo>
                    <a:pt x="1575816" y="646176"/>
                  </a:lnTo>
                  <a:lnTo>
                    <a:pt x="1575816" y="0"/>
                  </a:lnTo>
                  <a:lnTo>
                    <a:pt x="0" y="0"/>
                  </a:lnTo>
                  <a:lnTo>
                    <a:pt x="0" y="646176"/>
                  </a:lnTo>
                  <a:close/>
                </a:path>
              </a:pathLst>
            </a:custGeom>
            <a:ln w="1981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107691" y="2830321"/>
              <a:ext cx="382270" cy="20955"/>
            </a:xfrm>
            <a:custGeom>
              <a:avLst/>
              <a:gdLst/>
              <a:ahLst/>
              <a:cxnLst/>
              <a:rect l="l" t="t" r="r" b="b"/>
              <a:pathLst>
                <a:path w="382269" h="20955">
                  <a:moveTo>
                    <a:pt x="-9906" y="10287"/>
                  </a:moveTo>
                  <a:lnTo>
                    <a:pt x="391921" y="10287"/>
                  </a:lnTo>
                </a:path>
              </a:pathLst>
            </a:custGeom>
            <a:ln w="4038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546608" y="3677792"/>
            <a:ext cx="9398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0"/>
              </a:spcBef>
            </a:pPr>
            <a:r>
              <a:rPr sz="1800" b="0" dirty="0">
                <a:solidFill>
                  <a:srgbClr val="C00000"/>
                </a:solidFill>
                <a:latin typeface="Noto Sans CJK JP Medium"/>
                <a:cs typeface="Noto Sans CJK JP Medium"/>
              </a:rPr>
              <a:t>市場需求 驗證</a:t>
            </a:r>
            <a:endParaRPr sz="1800">
              <a:latin typeface="Noto Sans CJK JP Medium"/>
              <a:cs typeface="Noto Sans CJK JP Medium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18236" y="2731084"/>
            <a:ext cx="1398905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0" dirty="0">
                <a:solidFill>
                  <a:srgbClr val="C00000"/>
                </a:solidFill>
                <a:latin typeface="Noto Sans CJK JP Medium"/>
                <a:cs typeface="Noto Sans CJK JP Medium"/>
              </a:rPr>
              <a:t>完成首次募資</a:t>
            </a:r>
            <a:endParaRPr sz="1400" dirty="0">
              <a:latin typeface="Noto Sans CJK JP Medium"/>
              <a:cs typeface="Noto Sans CJK JP Medium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(Angel</a:t>
            </a:r>
            <a:r>
              <a:rPr sz="1400" b="1" spc="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R)</a:t>
            </a:r>
            <a:r>
              <a:rPr lang="en-US" altLang="zh-TW" sz="1400" b="1" spc="-5" dirty="0">
                <a:solidFill>
                  <a:srgbClr val="C00000"/>
                </a:solidFill>
                <a:latin typeface="Arial"/>
                <a:cs typeface="Arial"/>
              </a:rPr>
              <a:t>,</a:t>
            </a:r>
            <a:r>
              <a:rPr lang="zh-TW" altLang="en-US" sz="14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endParaRPr lang="en-US" altLang="zh-TW" sz="1400" b="1" spc="-5" dirty="0">
              <a:solidFill>
                <a:srgbClr val="C0000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lang="en-US" altLang="zh-TW" sz="1400" b="1" spc="-5" dirty="0">
                <a:solidFill>
                  <a:srgbClr val="C00000"/>
                </a:solidFill>
                <a:latin typeface="Arial"/>
                <a:cs typeface="Arial"/>
              </a:rPr>
              <a:t>CEO</a:t>
            </a:r>
            <a:r>
              <a:rPr lang="zh-TW" altLang="en-US" sz="1400" b="1" spc="-5" dirty="0">
                <a:solidFill>
                  <a:srgbClr val="C00000"/>
                </a:solidFill>
                <a:latin typeface="Arial"/>
                <a:cs typeface="Arial"/>
              </a:rPr>
              <a:t>人選確定</a:t>
            </a:r>
            <a:endParaRPr sz="1400" dirty="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4151376" y="3256788"/>
            <a:ext cx="2079625" cy="2550795"/>
            <a:chOff x="4151376" y="3256788"/>
            <a:chExt cx="2079625" cy="2550795"/>
          </a:xfrm>
        </p:grpSpPr>
        <p:sp>
          <p:nvSpPr>
            <p:cNvPr id="38" name="object 38"/>
            <p:cNvSpPr/>
            <p:nvPr/>
          </p:nvSpPr>
          <p:spPr>
            <a:xfrm>
              <a:off x="5128260" y="5239511"/>
              <a:ext cx="1102614" cy="56769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4626864" y="4224527"/>
              <a:ext cx="1102614" cy="56769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4151376" y="3256788"/>
              <a:ext cx="1102614" cy="56768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5276469" y="5160341"/>
            <a:ext cx="797560" cy="1002030"/>
          </a:xfrm>
          <a:prstGeom prst="rect">
            <a:avLst/>
          </a:prstGeom>
        </p:spPr>
        <p:txBody>
          <a:bodyPr vert="horz" wrap="square" lIns="0" tIns="1568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種子案</a:t>
            </a:r>
            <a:endParaRPr sz="2000">
              <a:latin typeface="Noto Sans CJK JP Medium"/>
              <a:cs typeface="Noto Sans CJK JP Medium"/>
            </a:endParaRPr>
          </a:p>
          <a:p>
            <a:pPr marL="71120" marR="5080">
              <a:lnSpc>
                <a:spcPct val="100000"/>
              </a:lnSpc>
              <a:spcBef>
                <a:spcPts val="790"/>
              </a:spcBef>
            </a:pPr>
            <a:r>
              <a:rPr sz="1400" dirty="0">
                <a:latin typeface="UKIJ CJK"/>
                <a:cs typeface="UKIJ CJK"/>
              </a:rPr>
              <a:t>智財評估 市場應用</a:t>
            </a:r>
            <a:endParaRPr sz="1400">
              <a:latin typeface="UKIJ CJK"/>
              <a:cs typeface="UKIJ CJK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775072" y="4181964"/>
            <a:ext cx="835025" cy="938530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萌芽案</a:t>
            </a:r>
            <a:endParaRPr sz="2000">
              <a:latin typeface="Noto Sans CJK JP Medium"/>
              <a:cs typeface="Noto Sans CJK JP Medium"/>
            </a:endParaRPr>
          </a:p>
          <a:p>
            <a:pPr marL="108585">
              <a:lnSpc>
                <a:spcPct val="100000"/>
              </a:lnSpc>
              <a:spcBef>
                <a:spcPts val="590"/>
              </a:spcBef>
            </a:pPr>
            <a:r>
              <a:rPr sz="1400" dirty="0">
                <a:latin typeface="UKIJ CJK"/>
                <a:cs typeface="UKIJ CJK"/>
              </a:rPr>
              <a:t>團隊組成</a:t>
            </a:r>
            <a:endParaRPr sz="1400">
              <a:latin typeface="UKIJ CJK"/>
              <a:cs typeface="UKIJ CJK"/>
            </a:endParaRPr>
          </a:p>
          <a:p>
            <a:pPr marL="108585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UKIJ CJK"/>
                <a:cs typeface="UKIJ CJK"/>
              </a:rPr>
              <a:t>原型製作</a:t>
            </a:r>
            <a:endParaRPr sz="1400">
              <a:latin typeface="UKIJ CJK"/>
              <a:cs typeface="UKIJ CJK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299584" y="3198345"/>
            <a:ext cx="804545" cy="967105"/>
          </a:xfrm>
          <a:prstGeom prst="rect">
            <a:avLst/>
          </a:prstGeom>
        </p:spPr>
        <p:txBody>
          <a:bodyPr vert="horz" wrap="square" lIns="0" tIns="135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拔尖案</a:t>
            </a:r>
            <a:endParaRPr sz="2000">
              <a:latin typeface="Noto Sans CJK JP Medium"/>
              <a:cs typeface="Noto Sans CJK JP Medium"/>
            </a:endParaRPr>
          </a:p>
          <a:p>
            <a:pPr marL="78105">
              <a:lnSpc>
                <a:spcPct val="100000"/>
              </a:lnSpc>
              <a:spcBef>
                <a:spcPts val="680"/>
              </a:spcBef>
            </a:pPr>
            <a:r>
              <a:rPr sz="1400" dirty="0">
                <a:latin typeface="UKIJ CJK"/>
                <a:cs typeface="UKIJ CJK"/>
              </a:rPr>
              <a:t>場域驗證</a:t>
            </a:r>
            <a:endParaRPr sz="1400">
              <a:latin typeface="UKIJ CJK"/>
              <a:cs typeface="UKIJ CJK"/>
            </a:endParaRPr>
          </a:p>
          <a:p>
            <a:pPr marL="78105">
              <a:lnSpc>
                <a:spcPct val="100000"/>
              </a:lnSpc>
            </a:pPr>
            <a:r>
              <a:rPr sz="1400" dirty="0">
                <a:latin typeface="UKIJ CJK"/>
                <a:cs typeface="UKIJ CJK"/>
              </a:rPr>
              <a:t>獲利模式</a:t>
            </a:r>
            <a:endParaRPr sz="1400">
              <a:latin typeface="UKIJ CJK"/>
              <a:cs typeface="UKIJ CJK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1530547" y="2677286"/>
            <a:ext cx="4728845" cy="3121660"/>
            <a:chOff x="1530547" y="2677286"/>
            <a:chExt cx="4728845" cy="3121660"/>
          </a:xfrm>
        </p:grpSpPr>
        <p:sp>
          <p:nvSpPr>
            <p:cNvPr id="45" name="object 45"/>
            <p:cNvSpPr/>
            <p:nvPr/>
          </p:nvSpPr>
          <p:spPr>
            <a:xfrm>
              <a:off x="4154424" y="3607269"/>
              <a:ext cx="1161300" cy="19511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4197096" y="3627119"/>
              <a:ext cx="1080135" cy="114300"/>
            </a:xfrm>
            <a:custGeom>
              <a:avLst/>
              <a:gdLst/>
              <a:ahLst/>
              <a:cxnLst/>
              <a:rect l="l" t="t" r="r" b="b"/>
              <a:pathLst>
                <a:path w="1080135" h="114300">
                  <a:moveTo>
                    <a:pt x="57150" y="0"/>
                  </a:moveTo>
                  <a:lnTo>
                    <a:pt x="34879" y="4482"/>
                  </a:lnTo>
                  <a:lnTo>
                    <a:pt x="16716" y="16716"/>
                  </a:lnTo>
                  <a:lnTo>
                    <a:pt x="4482" y="34879"/>
                  </a:lnTo>
                  <a:lnTo>
                    <a:pt x="0" y="57149"/>
                  </a:lnTo>
                  <a:lnTo>
                    <a:pt x="4482" y="79420"/>
                  </a:lnTo>
                  <a:lnTo>
                    <a:pt x="16716" y="97583"/>
                  </a:lnTo>
                  <a:lnTo>
                    <a:pt x="34879" y="109817"/>
                  </a:lnTo>
                  <a:lnTo>
                    <a:pt x="57150" y="114299"/>
                  </a:lnTo>
                  <a:lnTo>
                    <a:pt x="79420" y="109817"/>
                  </a:lnTo>
                  <a:lnTo>
                    <a:pt x="97583" y="97583"/>
                  </a:lnTo>
                  <a:lnTo>
                    <a:pt x="109817" y="79420"/>
                  </a:lnTo>
                  <a:lnTo>
                    <a:pt x="110465" y="76199"/>
                  </a:lnTo>
                  <a:lnTo>
                    <a:pt x="57150" y="76199"/>
                  </a:lnTo>
                  <a:lnTo>
                    <a:pt x="57150" y="38099"/>
                  </a:lnTo>
                  <a:lnTo>
                    <a:pt x="110465" y="38099"/>
                  </a:lnTo>
                  <a:lnTo>
                    <a:pt x="109817" y="34879"/>
                  </a:lnTo>
                  <a:lnTo>
                    <a:pt x="97583" y="16716"/>
                  </a:lnTo>
                  <a:lnTo>
                    <a:pt x="79420" y="4482"/>
                  </a:lnTo>
                  <a:lnTo>
                    <a:pt x="57150" y="0"/>
                  </a:lnTo>
                  <a:close/>
                </a:path>
                <a:path w="1080135" h="114300">
                  <a:moveTo>
                    <a:pt x="1022858" y="0"/>
                  </a:moveTo>
                  <a:lnTo>
                    <a:pt x="1000640" y="4482"/>
                  </a:lnTo>
                  <a:lnTo>
                    <a:pt x="982472" y="16716"/>
                  </a:lnTo>
                  <a:lnTo>
                    <a:pt x="970208" y="34879"/>
                  </a:lnTo>
                  <a:lnTo>
                    <a:pt x="965708" y="57149"/>
                  </a:lnTo>
                  <a:lnTo>
                    <a:pt x="970208" y="79420"/>
                  </a:lnTo>
                  <a:lnTo>
                    <a:pt x="982472" y="97583"/>
                  </a:lnTo>
                  <a:lnTo>
                    <a:pt x="1000640" y="109817"/>
                  </a:lnTo>
                  <a:lnTo>
                    <a:pt x="1022858" y="114299"/>
                  </a:lnTo>
                  <a:lnTo>
                    <a:pt x="1045128" y="109817"/>
                  </a:lnTo>
                  <a:lnTo>
                    <a:pt x="1063291" y="97583"/>
                  </a:lnTo>
                  <a:lnTo>
                    <a:pt x="1075525" y="79420"/>
                  </a:lnTo>
                  <a:lnTo>
                    <a:pt x="1076173" y="76199"/>
                  </a:lnTo>
                  <a:lnTo>
                    <a:pt x="1022858" y="76199"/>
                  </a:lnTo>
                  <a:lnTo>
                    <a:pt x="1022858" y="38099"/>
                  </a:lnTo>
                  <a:lnTo>
                    <a:pt x="1076173" y="38099"/>
                  </a:lnTo>
                  <a:lnTo>
                    <a:pt x="1075525" y="34879"/>
                  </a:lnTo>
                  <a:lnTo>
                    <a:pt x="1063291" y="16716"/>
                  </a:lnTo>
                  <a:lnTo>
                    <a:pt x="1045128" y="4482"/>
                  </a:lnTo>
                  <a:lnTo>
                    <a:pt x="1022858" y="0"/>
                  </a:lnTo>
                  <a:close/>
                </a:path>
                <a:path w="1080135" h="114300">
                  <a:moveTo>
                    <a:pt x="110465" y="38099"/>
                  </a:moveTo>
                  <a:lnTo>
                    <a:pt x="57150" y="38099"/>
                  </a:lnTo>
                  <a:lnTo>
                    <a:pt x="57150" y="76199"/>
                  </a:lnTo>
                  <a:lnTo>
                    <a:pt x="110465" y="76199"/>
                  </a:lnTo>
                  <a:lnTo>
                    <a:pt x="114300" y="57149"/>
                  </a:lnTo>
                  <a:lnTo>
                    <a:pt x="110465" y="38099"/>
                  </a:lnTo>
                  <a:close/>
                </a:path>
                <a:path w="1080135" h="114300">
                  <a:moveTo>
                    <a:pt x="969557" y="38099"/>
                  </a:moveTo>
                  <a:lnTo>
                    <a:pt x="110465" y="38099"/>
                  </a:lnTo>
                  <a:lnTo>
                    <a:pt x="114300" y="57149"/>
                  </a:lnTo>
                  <a:lnTo>
                    <a:pt x="110465" y="76199"/>
                  </a:lnTo>
                  <a:lnTo>
                    <a:pt x="969557" y="76199"/>
                  </a:lnTo>
                  <a:lnTo>
                    <a:pt x="965708" y="57149"/>
                  </a:lnTo>
                  <a:lnTo>
                    <a:pt x="969557" y="38099"/>
                  </a:lnTo>
                  <a:close/>
                </a:path>
                <a:path w="1080135" h="114300">
                  <a:moveTo>
                    <a:pt x="1076173" y="38099"/>
                  </a:moveTo>
                  <a:lnTo>
                    <a:pt x="1022858" y="38099"/>
                  </a:lnTo>
                  <a:lnTo>
                    <a:pt x="1022858" y="76199"/>
                  </a:lnTo>
                  <a:lnTo>
                    <a:pt x="1076173" y="76199"/>
                  </a:lnTo>
                  <a:lnTo>
                    <a:pt x="1080008" y="57149"/>
                  </a:lnTo>
                  <a:lnTo>
                    <a:pt x="1076173" y="380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4620768" y="4562817"/>
              <a:ext cx="1161300" cy="19511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663440" y="4582667"/>
              <a:ext cx="1080135" cy="114300"/>
            </a:xfrm>
            <a:custGeom>
              <a:avLst/>
              <a:gdLst/>
              <a:ahLst/>
              <a:cxnLst/>
              <a:rect l="l" t="t" r="r" b="b"/>
              <a:pathLst>
                <a:path w="1080135" h="114300">
                  <a:moveTo>
                    <a:pt x="57150" y="0"/>
                  </a:moveTo>
                  <a:lnTo>
                    <a:pt x="34879" y="4482"/>
                  </a:lnTo>
                  <a:lnTo>
                    <a:pt x="16716" y="16716"/>
                  </a:lnTo>
                  <a:lnTo>
                    <a:pt x="4482" y="34879"/>
                  </a:lnTo>
                  <a:lnTo>
                    <a:pt x="0" y="57149"/>
                  </a:lnTo>
                  <a:lnTo>
                    <a:pt x="4482" y="79420"/>
                  </a:lnTo>
                  <a:lnTo>
                    <a:pt x="16716" y="97583"/>
                  </a:lnTo>
                  <a:lnTo>
                    <a:pt x="34879" y="109817"/>
                  </a:lnTo>
                  <a:lnTo>
                    <a:pt x="57150" y="114299"/>
                  </a:lnTo>
                  <a:lnTo>
                    <a:pt x="79420" y="109817"/>
                  </a:lnTo>
                  <a:lnTo>
                    <a:pt x="97583" y="97583"/>
                  </a:lnTo>
                  <a:lnTo>
                    <a:pt x="109817" y="79420"/>
                  </a:lnTo>
                  <a:lnTo>
                    <a:pt x="110465" y="76199"/>
                  </a:lnTo>
                  <a:lnTo>
                    <a:pt x="57150" y="76199"/>
                  </a:lnTo>
                  <a:lnTo>
                    <a:pt x="57150" y="38099"/>
                  </a:lnTo>
                  <a:lnTo>
                    <a:pt x="110465" y="38099"/>
                  </a:lnTo>
                  <a:lnTo>
                    <a:pt x="109817" y="34879"/>
                  </a:lnTo>
                  <a:lnTo>
                    <a:pt x="97583" y="16716"/>
                  </a:lnTo>
                  <a:lnTo>
                    <a:pt x="79420" y="4482"/>
                  </a:lnTo>
                  <a:lnTo>
                    <a:pt x="57150" y="0"/>
                  </a:lnTo>
                  <a:close/>
                </a:path>
                <a:path w="1080135" h="114300">
                  <a:moveTo>
                    <a:pt x="1022858" y="0"/>
                  </a:moveTo>
                  <a:lnTo>
                    <a:pt x="1000640" y="4482"/>
                  </a:lnTo>
                  <a:lnTo>
                    <a:pt x="982472" y="16716"/>
                  </a:lnTo>
                  <a:lnTo>
                    <a:pt x="970208" y="34879"/>
                  </a:lnTo>
                  <a:lnTo>
                    <a:pt x="965708" y="57149"/>
                  </a:lnTo>
                  <a:lnTo>
                    <a:pt x="970208" y="79420"/>
                  </a:lnTo>
                  <a:lnTo>
                    <a:pt x="982472" y="97583"/>
                  </a:lnTo>
                  <a:lnTo>
                    <a:pt x="1000640" y="109817"/>
                  </a:lnTo>
                  <a:lnTo>
                    <a:pt x="1022858" y="114299"/>
                  </a:lnTo>
                  <a:lnTo>
                    <a:pt x="1045128" y="109817"/>
                  </a:lnTo>
                  <a:lnTo>
                    <a:pt x="1063291" y="97583"/>
                  </a:lnTo>
                  <a:lnTo>
                    <a:pt x="1075525" y="79420"/>
                  </a:lnTo>
                  <a:lnTo>
                    <a:pt x="1076173" y="76199"/>
                  </a:lnTo>
                  <a:lnTo>
                    <a:pt x="1022858" y="76199"/>
                  </a:lnTo>
                  <a:lnTo>
                    <a:pt x="1022858" y="38099"/>
                  </a:lnTo>
                  <a:lnTo>
                    <a:pt x="1076173" y="38099"/>
                  </a:lnTo>
                  <a:lnTo>
                    <a:pt x="1075525" y="34879"/>
                  </a:lnTo>
                  <a:lnTo>
                    <a:pt x="1063291" y="16716"/>
                  </a:lnTo>
                  <a:lnTo>
                    <a:pt x="1045128" y="4482"/>
                  </a:lnTo>
                  <a:lnTo>
                    <a:pt x="1022858" y="0"/>
                  </a:lnTo>
                  <a:close/>
                </a:path>
                <a:path w="1080135" h="114300">
                  <a:moveTo>
                    <a:pt x="110465" y="38099"/>
                  </a:moveTo>
                  <a:lnTo>
                    <a:pt x="57150" y="38099"/>
                  </a:lnTo>
                  <a:lnTo>
                    <a:pt x="57150" y="76199"/>
                  </a:lnTo>
                  <a:lnTo>
                    <a:pt x="110465" y="76199"/>
                  </a:lnTo>
                  <a:lnTo>
                    <a:pt x="114300" y="57149"/>
                  </a:lnTo>
                  <a:lnTo>
                    <a:pt x="110465" y="38099"/>
                  </a:lnTo>
                  <a:close/>
                </a:path>
                <a:path w="1080135" h="114300">
                  <a:moveTo>
                    <a:pt x="969557" y="38099"/>
                  </a:moveTo>
                  <a:lnTo>
                    <a:pt x="110465" y="38099"/>
                  </a:lnTo>
                  <a:lnTo>
                    <a:pt x="114300" y="57149"/>
                  </a:lnTo>
                  <a:lnTo>
                    <a:pt x="110465" y="76199"/>
                  </a:lnTo>
                  <a:lnTo>
                    <a:pt x="969557" y="76199"/>
                  </a:lnTo>
                  <a:lnTo>
                    <a:pt x="965708" y="57149"/>
                  </a:lnTo>
                  <a:lnTo>
                    <a:pt x="969557" y="38099"/>
                  </a:lnTo>
                  <a:close/>
                </a:path>
                <a:path w="1080135" h="114300">
                  <a:moveTo>
                    <a:pt x="1076173" y="38099"/>
                  </a:moveTo>
                  <a:lnTo>
                    <a:pt x="1022858" y="38099"/>
                  </a:lnTo>
                  <a:lnTo>
                    <a:pt x="1022858" y="76199"/>
                  </a:lnTo>
                  <a:lnTo>
                    <a:pt x="1076173" y="76199"/>
                  </a:lnTo>
                  <a:lnTo>
                    <a:pt x="1080008" y="57149"/>
                  </a:lnTo>
                  <a:lnTo>
                    <a:pt x="1076173" y="380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5097780" y="5603747"/>
              <a:ext cx="1161300" cy="19511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5140451" y="5623560"/>
              <a:ext cx="1080135" cy="114300"/>
            </a:xfrm>
            <a:custGeom>
              <a:avLst/>
              <a:gdLst/>
              <a:ahLst/>
              <a:cxnLst/>
              <a:rect l="l" t="t" r="r" b="b"/>
              <a:pathLst>
                <a:path w="1080135" h="114300">
                  <a:moveTo>
                    <a:pt x="57150" y="0"/>
                  </a:moveTo>
                  <a:lnTo>
                    <a:pt x="34879" y="4491"/>
                  </a:lnTo>
                  <a:lnTo>
                    <a:pt x="16716" y="16740"/>
                  </a:lnTo>
                  <a:lnTo>
                    <a:pt x="4482" y="34906"/>
                  </a:lnTo>
                  <a:lnTo>
                    <a:pt x="0" y="57149"/>
                  </a:lnTo>
                  <a:lnTo>
                    <a:pt x="4482" y="79393"/>
                  </a:lnTo>
                  <a:lnTo>
                    <a:pt x="16716" y="97559"/>
                  </a:lnTo>
                  <a:lnTo>
                    <a:pt x="34879" y="109808"/>
                  </a:lnTo>
                  <a:lnTo>
                    <a:pt x="57150" y="114299"/>
                  </a:lnTo>
                  <a:lnTo>
                    <a:pt x="79420" y="109808"/>
                  </a:lnTo>
                  <a:lnTo>
                    <a:pt x="97583" y="97559"/>
                  </a:lnTo>
                  <a:lnTo>
                    <a:pt x="109817" y="79393"/>
                  </a:lnTo>
                  <a:lnTo>
                    <a:pt x="110460" y="76199"/>
                  </a:lnTo>
                  <a:lnTo>
                    <a:pt x="57150" y="76199"/>
                  </a:lnTo>
                  <a:lnTo>
                    <a:pt x="57150" y="38099"/>
                  </a:lnTo>
                  <a:lnTo>
                    <a:pt x="110460" y="38099"/>
                  </a:lnTo>
                  <a:lnTo>
                    <a:pt x="109817" y="34906"/>
                  </a:lnTo>
                  <a:lnTo>
                    <a:pt x="97583" y="16740"/>
                  </a:lnTo>
                  <a:lnTo>
                    <a:pt x="79420" y="4491"/>
                  </a:lnTo>
                  <a:lnTo>
                    <a:pt x="57150" y="0"/>
                  </a:lnTo>
                  <a:close/>
                </a:path>
                <a:path w="1080135" h="114300">
                  <a:moveTo>
                    <a:pt x="1022858" y="0"/>
                  </a:moveTo>
                  <a:lnTo>
                    <a:pt x="1000640" y="4491"/>
                  </a:lnTo>
                  <a:lnTo>
                    <a:pt x="982472" y="16740"/>
                  </a:lnTo>
                  <a:lnTo>
                    <a:pt x="970208" y="34906"/>
                  </a:lnTo>
                  <a:lnTo>
                    <a:pt x="965708" y="57149"/>
                  </a:lnTo>
                  <a:lnTo>
                    <a:pt x="970208" y="79393"/>
                  </a:lnTo>
                  <a:lnTo>
                    <a:pt x="982472" y="97559"/>
                  </a:lnTo>
                  <a:lnTo>
                    <a:pt x="1000640" y="109808"/>
                  </a:lnTo>
                  <a:lnTo>
                    <a:pt x="1022858" y="114299"/>
                  </a:lnTo>
                  <a:lnTo>
                    <a:pt x="1045128" y="109808"/>
                  </a:lnTo>
                  <a:lnTo>
                    <a:pt x="1063291" y="97559"/>
                  </a:lnTo>
                  <a:lnTo>
                    <a:pt x="1075525" y="79393"/>
                  </a:lnTo>
                  <a:lnTo>
                    <a:pt x="1076168" y="76199"/>
                  </a:lnTo>
                  <a:lnTo>
                    <a:pt x="1022858" y="76199"/>
                  </a:lnTo>
                  <a:lnTo>
                    <a:pt x="1022858" y="38099"/>
                  </a:lnTo>
                  <a:lnTo>
                    <a:pt x="1076168" y="38099"/>
                  </a:lnTo>
                  <a:lnTo>
                    <a:pt x="1075525" y="34906"/>
                  </a:lnTo>
                  <a:lnTo>
                    <a:pt x="1063291" y="16740"/>
                  </a:lnTo>
                  <a:lnTo>
                    <a:pt x="1045128" y="4491"/>
                  </a:lnTo>
                  <a:lnTo>
                    <a:pt x="1022858" y="0"/>
                  </a:lnTo>
                  <a:close/>
                </a:path>
                <a:path w="1080135" h="114300">
                  <a:moveTo>
                    <a:pt x="110460" y="38099"/>
                  </a:moveTo>
                  <a:lnTo>
                    <a:pt x="57150" y="38099"/>
                  </a:lnTo>
                  <a:lnTo>
                    <a:pt x="57150" y="76199"/>
                  </a:lnTo>
                  <a:lnTo>
                    <a:pt x="110460" y="76199"/>
                  </a:lnTo>
                  <a:lnTo>
                    <a:pt x="114300" y="57149"/>
                  </a:lnTo>
                  <a:lnTo>
                    <a:pt x="110460" y="38099"/>
                  </a:lnTo>
                  <a:close/>
                </a:path>
                <a:path w="1080135" h="114300">
                  <a:moveTo>
                    <a:pt x="969562" y="38099"/>
                  </a:moveTo>
                  <a:lnTo>
                    <a:pt x="110460" y="38099"/>
                  </a:lnTo>
                  <a:lnTo>
                    <a:pt x="114300" y="57149"/>
                  </a:lnTo>
                  <a:lnTo>
                    <a:pt x="110460" y="76199"/>
                  </a:lnTo>
                  <a:lnTo>
                    <a:pt x="969562" y="76199"/>
                  </a:lnTo>
                  <a:lnTo>
                    <a:pt x="965708" y="57149"/>
                  </a:lnTo>
                  <a:lnTo>
                    <a:pt x="969562" y="38099"/>
                  </a:lnTo>
                  <a:close/>
                </a:path>
                <a:path w="1080135" h="114300">
                  <a:moveTo>
                    <a:pt x="1076168" y="38099"/>
                  </a:moveTo>
                  <a:lnTo>
                    <a:pt x="1022858" y="38099"/>
                  </a:lnTo>
                  <a:lnTo>
                    <a:pt x="1022858" y="76199"/>
                  </a:lnTo>
                  <a:lnTo>
                    <a:pt x="1076168" y="76199"/>
                  </a:lnTo>
                  <a:lnTo>
                    <a:pt x="1080008" y="57149"/>
                  </a:lnTo>
                  <a:lnTo>
                    <a:pt x="1076168" y="380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793875" y="2677286"/>
              <a:ext cx="1222375" cy="756920"/>
            </a:xfrm>
            <a:custGeom>
              <a:avLst/>
              <a:gdLst/>
              <a:ahLst/>
              <a:cxnLst/>
              <a:rect l="l" t="t" r="r" b="b"/>
              <a:pathLst>
                <a:path w="1222375" h="756920">
                  <a:moveTo>
                    <a:pt x="1160018" y="0"/>
                  </a:moveTo>
                  <a:lnTo>
                    <a:pt x="1110615" y="70739"/>
                  </a:lnTo>
                  <a:lnTo>
                    <a:pt x="1071866" y="63100"/>
                  </a:lnTo>
                  <a:lnTo>
                    <a:pt x="1032277" y="58287"/>
                  </a:lnTo>
                  <a:lnTo>
                    <a:pt x="991938" y="56252"/>
                  </a:lnTo>
                  <a:lnTo>
                    <a:pt x="950940" y="56945"/>
                  </a:lnTo>
                  <a:lnTo>
                    <a:pt x="909374" y="60316"/>
                  </a:lnTo>
                  <a:lnTo>
                    <a:pt x="867332" y="66319"/>
                  </a:lnTo>
                  <a:lnTo>
                    <a:pt x="824903" y="74902"/>
                  </a:lnTo>
                  <a:lnTo>
                    <a:pt x="782180" y="86018"/>
                  </a:lnTo>
                  <a:lnTo>
                    <a:pt x="739252" y="99618"/>
                  </a:lnTo>
                  <a:lnTo>
                    <a:pt x="696210" y="115652"/>
                  </a:lnTo>
                  <a:lnTo>
                    <a:pt x="653147" y="134072"/>
                  </a:lnTo>
                  <a:lnTo>
                    <a:pt x="610152" y="154828"/>
                  </a:lnTo>
                  <a:lnTo>
                    <a:pt x="567316" y="177873"/>
                  </a:lnTo>
                  <a:lnTo>
                    <a:pt x="524730" y="203157"/>
                  </a:lnTo>
                  <a:lnTo>
                    <a:pt x="482486" y="230630"/>
                  </a:lnTo>
                  <a:lnTo>
                    <a:pt x="440673" y="260245"/>
                  </a:lnTo>
                  <a:lnTo>
                    <a:pt x="399384" y="291952"/>
                  </a:lnTo>
                  <a:lnTo>
                    <a:pt x="358709" y="325703"/>
                  </a:lnTo>
                  <a:lnTo>
                    <a:pt x="318738" y="361448"/>
                  </a:lnTo>
                  <a:lnTo>
                    <a:pt x="279563" y="399138"/>
                  </a:lnTo>
                  <a:lnTo>
                    <a:pt x="241275" y="438725"/>
                  </a:lnTo>
                  <a:lnTo>
                    <a:pt x="203964" y="480160"/>
                  </a:lnTo>
                  <a:lnTo>
                    <a:pt x="167721" y="523393"/>
                  </a:lnTo>
                  <a:lnTo>
                    <a:pt x="132638" y="568376"/>
                  </a:lnTo>
                  <a:lnTo>
                    <a:pt x="98806" y="615061"/>
                  </a:lnTo>
                  <a:lnTo>
                    <a:pt x="0" y="756666"/>
                  </a:lnTo>
                  <a:lnTo>
                    <a:pt x="33832" y="709981"/>
                  </a:lnTo>
                  <a:lnTo>
                    <a:pt x="68915" y="664998"/>
                  </a:lnTo>
                  <a:lnTo>
                    <a:pt x="105158" y="621765"/>
                  </a:lnTo>
                  <a:lnTo>
                    <a:pt x="142469" y="580330"/>
                  </a:lnTo>
                  <a:lnTo>
                    <a:pt x="180757" y="540743"/>
                  </a:lnTo>
                  <a:lnTo>
                    <a:pt x="219932" y="503053"/>
                  </a:lnTo>
                  <a:lnTo>
                    <a:pt x="259903" y="467308"/>
                  </a:lnTo>
                  <a:lnTo>
                    <a:pt x="300578" y="433557"/>
                  </a:lnTo>
                  <a:lnTo>
                    <a:pt x="341867" y="401850"/>
                  </a:lnTo>
                  <a:lnTo>
                    <a:pt x="383680" y="372235"/>
                  </a:lnTo>
                  <a:lnTo>
                    <a:pt x="425924" y="344762"/>
                  </a:lnTo>
                  <a:lnTo>
                    <a:pt x="468510" y="319478"/>
                  </a:lnTo>
                  <a:lnTo>
                    <a:pt x="511346" y="296433"/>
                  </a:lnTo>
                  <a:lnTo>
                    <a:pt x="554341" y="275677"/>
                  </a:lnTo>
                  <a:lnTo>
                    <a:pt x="597404" y="257257"/>
                  </a:lnTo>
                  <a:lnTo>
                    <a:pt x="640446" y="241223"/>
                  </a:lnTo>
                  <a:lnTo>
                    <a:pt x="683374" y="227623"/>
                  </a:lnTo>
                  <a:lnTo>
                    <a:pt x="726097" y="216507"/>
                  </a:lnTo>
                  <a:lnTo>
                    <a:pt x="768526" y="207924"/>
                  </a:lnTo>
                  <a:lnTo>
                    <a:pt x="810568" y="201921"/>
                  </a:lnTo>
                  <a:lnTo>
                    <a:pt x="852134" y="198550"/>
                  </a:lnTo>
                  <a:lnTo>
                    <a:pt x="893132" y="197857"/>
                  </a:lnTo>
                  <a:lnTo>
                    <a:pt x="933471" y="199892"/>
                  </a:lnTo>
                  <a:lnTo>
                    <a:pt x="973060" y="204705"/>
                  </a:lnTo>
                  <a:lnTo>
                    <a:pt x="1011809" y="212344"/>
                  </a:lnTo>
                  <a:lnTo>
                    <a:pt x="962406" y="283083"/>
                  </a:lnTo>
                  <a:lnTo>
                    <a:pt x="1221994" y="212725"/>
                  </a:lnTo>
                  <a:lnTo>
                    <a:pt x="116001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530547" y="3364483"/>
              <a:ext cx="322580" cy="1333500"/>
            </a:xfrm>
            <a:custGeom>
              <a:avLst/>
              <a:gdLst/>
              <a:ahLst/>
              <a:cxnLst/>
              <a:rect l="l" t="t" r="r" b="b"/>
              <a:pathLst>
                <a:path w="322580" h="1333500">
                  <a:moveTo>
                    <a:pt x="314635" y="0"/>
                  </a:moveTo>
                  <a:lnTo>
                    <a:pt x="288505" y="34353"/>
                  </a:lnTo>
                  <a:lnTo>
                    <a:pt x="263327" y="69469"/>
                  </a:lnTo>
                  <a:lnTo>
                    <a:pt x="230894" y="117707"/>
                  </a:lnTo>
                  <a:lnTo>
                    <a:pt x="200576" y="166424"/>
                  </a:lnTo>
                  <a:lnTo>
                    <a:pt x="172377" y="215522"/>
                  </a:lnTo>
                  <a:lnTo>
                    <a:pt x="146300" y="264905"/>
                  </a:lnTo>
                  <a:lnTo>
                    <a:pt x="122348" y="314477"/>
                  </a:lnTo>
                  <a:lnTo>
                    <a:pt x="100523" y="364141"/>
                  </a:lnTo>
                  <a:lnTo>
                    <a:pt x="80830" y="413801"/>
                  </a:lnTo>
                  <a:lnTo>
                    <a:pt x="63271" y="463361"/>
                  </a:lnTo>
                  <a:lnTo>
                    <a:pt x="47849" y="512725"/>
                  </a:lnTo>
                  <a:lnTo>
                    <a:pt x="34567" y="561796"/>
                  </a:lnTo>
                  <a:lnTo>
                    <a:pt x="23429" y="610477"/>
                  </a:lnTo>
                  <a:lnTo>
                    <a:pt x="14438" y="658673"/>
                  </a:lnTo>
                  <a:lnTo>
                    <a:pt x="7596" y="706288"/>
                  </a:lnTo>
                  <a:lnTo>
                    <a:pt x="2907" y="753224"/>
                  </a:lnTo>
                  <a:lnTo>
                    <a:pt x="374" y="799385"/>
                  </a:lnTo>
                  <a:lnTo>
                    <a:pt x="0" y="844676"/>
                  </a:lnTo>
                  <a:lnTo>
                    <a:pt x="1787" y="889000"/>
                  </a:lnTo>
                  <a:lnTo>
                    <a:pt x="5741" y="932260"/>
                  </a:lnTo>
                  <a:lnTo>
                    <a:pt x="11862" y="974360"/>
                  </a:lnTo>
                  <a:lnTo>
                    <a:pt x="20155" y="1015205"/>
                  </a:lnTo>
                  <a:lnTo>
                    <a:pt x="30622" y="1054697"/>
                  </a:lnTo>
                  <a:lnTo>
                    <a:pt x="43268" y="1092740"/>
                  </a:lnTo>
                  <a:lnTo>
                    <a:pt x="58093" y="1129238"/>
                  </a:lnTo>
                  <a:lnTo>
                    <a:pt x="75103" y="1164095"/>
                  </a:lnTo>
                  <a:lnTo>
                    <a:pt x="94300" y="1197214"/>
                  </a:lnTo>
                  <a:lnTo>
                    <a:pt x="139266" y="1257854"/>
                  </a:lnTo>
                  <a:lnTo>
                    <a:pt x="193017" y="1310387"/>
                  </a:lnTo>
                  <a:lnTo>
                    <a:pt x="223195" y="1333373"/>
                  </a:lnTo>
                  <a:lnTo>
                    <a:pt x="322001" y="1191768"/>
                  </a:lnTo>
                  <a:lnTo>
                    <a:pt x="291522" y="1168531"/>
                  </a:lnTo>
                  <a:lnTo>
                    <a:pt x="263275" y="1143002"/>
                  </a:lnTo>
                  <a:lnTo>
                    <a:pt x="213485" y="1085463"/>
                  </a:lnTo>
                  <a:lnTo>
                    <a:pt x="191941" y="1053652"/>
                  </a:lnTo>
                  <a:lnTo>
                    <a:pt x="172633" y="1019946"/>
                  </a:lnTo>
                  <a:lnTo>
                    <a:pt x="155562" y="984444"/>
                  </a:lnTo>
                  <a:lnTo>
                    <a:pt x="140727" y="947245"/>
                  </a:lnTo>
                  <a:lnTo>
                    <a:pt x="128129" y="908450"/>
                  </a:lnTo>
                  <a:lnTo>
                    <a:pt x="117769" y="868156"/>
                  </a:lnTo>
                  <a:lnTo>
                    <a:pt x="109647" y="826464"/>
                  </a:lnTo>
                  <a:lnTo>
                    <a:pt x="103765" y="783473"/>
                  </a:lnTo>
                  <a:lnTo>
                    <a:pt x="100122" y="739282"/>
                  </a:lnTo>
                  <a:lnTo>
                    <a:pt x="98719" y="693991"/>
                  </a:lnTo>
                  <a:lnTo>
                    <a:pt x="99557" y="647699"/>
                  </a:lnTo>
                  <a:lnTo>
                    <a:pt x="102637" y="600504"/>
                  </a:lnTo>
                  <a:lnTo>
                    <a:pt x="107958" y="552508"/>
                  </a:lnTo>
                  <a:lnTo>
                    <a:pt x="115523" y="503808"/>
                  </a:lnTo>
                  <a:lnTo>
                    <a:pt x="125330" y="454505"/>
                  </a:lnTo>
                  <a:lnTo>
                    <a:pt x="137381" y="404697"/>
                  </a:lnTo>
                  <a:lnTo>
                    <a:pt x="151676" y="354484"/>
                  </a:lnTo>
                  <a:lnTo>
                    <a:pt x="168217" y="303966"/>
                  </a:lnTo>
                  <a:lnTo>
                    <a:pt x="187002" y="253241"/>
                  </a:lnTo>
                  <a:lnTo>
                    <a:pt x="208034" y="202409"/>
                  </a:lnTo>
                  <a:lnTo>
                    <a:pt x="231313" y="151570"/>
                  </a:lnTo>
                  <a:lnTo>
                    <a:pt x="256839" y="100822"/>
                  </a:lnTo>
                  <a:lnTo>
                    <a:pt x="284613" y="50266"/>
                  </a:lnTo>
                  <a:lnTo>
                    <a:pt x="314635" y="0"/>
                  </a:lnTo>
                  <a:close/>
                </a:path>
              </a:pathLst>
            </a:custGeom>
            <a:solidFill>
              <a:srgbClr val="CD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3" name="object 53"/>
          <p:cNvSpPr txBox="1">
            <a:spLocks noGrp="1"/>
          </p:cNvSpPr>
          <p:nvPr>
            <p:ph type="title"/>
          </p:nvPr>
        </p:nvSpPr>
        <p:spPr>
          <a:xfrm>
            <a:off x="1309682" y="217156"/>
            <a:ext cx="624295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z="4000" spc="-5" dirty="0"/>
              <a:t>科技部</a:t>
            </a:r>
            <a:r>
              <a:rPr sz="4000" spc="-5" dirty="0" err="1"/>
              <a:t>科研創業推動作法</a:t>
            </a:r>
            <a:endParaRPr sz="4000" dirty="0"/>
          </a:p>
        </p:txBody>
      </p:sp>
      <p:sp>
        <p:nvSpPr>
          <p:cNvPr id="54" name="object 5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7</a:t>
            </a:fld>
            <a:endParaRPr spc="-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44411"/>
            <a:ext cx="9144000" cy="513715"/>
            <a:chOff x="0" y="6344411"/>
            <a:chExt cx="9144000" cy="513715"/>
          </a:xfrm>
        </p:grpSpPr>
        <p:sp>
          <p:nvSpPr>
            <p:cNvPr id="3" name="object 3"/>
            <p:cNvSpPr/>
            <p:nvPr/>
          </p:nvSpPr>
          <p:spPr>
            <a:xfrm>
              <a:off x="0" y="6380987"/>
              <a:ext cx="9144000" cy="4770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44411"/>
              <a:ext cx="1869948" cy="49682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539495" y="999744"/>
            <a:ext cx="8171688" cy="53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317" y="4035678"/>
            <a:ext cx="3025775" cy="1066800"/>
          </a:xfrm>
          <a:custGeom>
            <a:avLst/>
            <a:gdLst/>
            <a:ahLst/>
            <a:cxnLst/>
            <a:rect l="l" t="t" r="r" b="b"/>
            <a:pathLst>
              <a:path w="3025775" h="1066800">
                <a:moveTo>
                  <a:pt x="3025483" y="0"/>
                </a:moveTo>
                <a:lnTo>
                  <a:pt x="687539" y="0"/>
                </a:lnTo>
                <a:lnTo>
                  <a:pt x="0" y="0"/>
                </a:lnTo>
                <a:lnTo>
                  <a:pt x="0" y="1066800"/>
                </a:lnTo>
                <a:lnTo>
                  <a:pt x="687539" y="1066800"/>
                </a:lnTo>
                <a:lnTo>
                  <a:pt x="3025483" y="1066800"/>
                </a:lnTo>
                <a:lnTo>
                  <a:pt x="3025483" y="0"/>
                </a:lnTo>
                <a:close/>
              </a:path>
            </a:pathLst>
          </a:custGeom>
          <a:solidFill>
            <a:srgbClr val="DEE7D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920573"/>
              </p:ext>
            </p:extLst>
          </p:nvPr>
        </p:nvGraphicFramePr>
        <p:xfrm>
          <a:off x="90023" y="1285239"/>
          <a:ext cx="7701915" cy="38108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7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8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80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80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7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800" b="0" dirty="0" err="1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種子案</a:t>
                      </a:r>
                      <a:r>
                        <a:rPr lang="en-US" altLang="zh-TW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(</a:t>
                      </a:r>
                      <a:r>
                        <a:rPr lang="zh-TW" altLang="en-US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校內</a:t>
                      </a:r>
                      <a:r>
                        <a:rPr lang="en-US" altLang="zh-TW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,0)</a:t>
                      </a:r>
                      <a:endParaRPr sz="1800" dirty="0">
                        <a:latin typeface="Noto Sans CJK JP Medium"/>
                        <a:cs typeface="Noto Sans CJK JP Medium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9BBA5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800" b="0" dirty="0" err="1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萌芽案</a:t>
                      </a:r>
                      <a:r>
                        <a:rPr lang="en-US" altLang="zh-TW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(</a:t>
                      </a:r>
                      <a:r>
                        <a:rPr lang="zh-TW" altLang="en-US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新創</a:t>
                      </a:r>
                      <a:r>
                        <a:rPr lang="en-US" altLang="zh-TW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,0.5)</a:t>
                      </a:r>
                      <a:endParaRPr sz="1800" dirty="0">
                        <a:latin typeface="Noto Sans CJK JP Medium"/>
                        <a:cs typeface="Noto Sans CJK JP Medium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9BBA5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800" b="0" dirty="0" err="1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拔尖案</a:t>
                      </a:r>
                      <a:r>
                        <a:rPr lang="en-US" altLang="zh-TW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(</a:t>
                      </a:r>
                      <a:r>
                        <a:rPr lang="zh-TW" altLang="en-US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新創</a:t>
                      </a:r>
                      <a:r>
                        <a:rPr lang="en-US" altLang="zh-TW" sz="1800" b="0" dirty="0">
                          <a:solidFill>
                            <a:srgbClr val="FFFFFF"/>
                          </a:solidFill>
                          <a:latin typeface="Noto Sans CJK JP Medium"/>
                          <a:cs typeface="Noto Sans CJK JP Medium"/>
                        </a:rPr>
                        <a:t>,1)</a:t>
                      </a:r>
                      <a:endParaRPr sz="1800" dirty="0">
                        <a:latin typeface="Noto Sans CJK JP Medium"/>
                        <a:cs typeface="Noto Sans CJK JP Medium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9BBA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0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90805" marR="1828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推動 目標</a:t>
                      </a:r>
                      <a:endParaRPr sz="1600">
                        <a:latin typeface="UKIJ CJK"/>
                        <a:cs typeface="UKIJ CJK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tabLst>
                          <a:tab pos="434340" algn="l"/>
                        </a:tabLst>
                      </a:pPr>
                      <a:r>
                        <a:rPr sz="1600" spc="2295" dirty="0">
                          <a:latin typeface="Wingdings"/>
                          <a:cs typeface="Wingdings"/>
                        </a:rPr>
                        <a:t></a:t>
                      </a:r>
                      <a:r>
                        <a:rPr sz="1600" spc="-5" dirty="0" err="1">
                          <a:latin typeface="UKIJ CJK"/>
                          <a:cs typeface="UKIJ CJK"/>
                        </a:rPr>
                        <a:t>發掘重大研發成果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技術探勘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)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進行轉譯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tabLst>
                          <a:tab pos="434340" algn="l"/>
                        </a:tabLst>
                      </a:pPr>
                      <a:r>
                        <a:rPr sz="1600" spc="2295" dirty="0">
                          <a:latin typeface="Wingdings"/>
                          <a:cs typeface="Wingdings"/>
                        </a:rPr>
                        <a:t></a:t>
                      </a:r>
                      <a:r>
                        <a:rPr sz="1600" spc="-5" dirty="0" err="1">
                          <a:latin typeface="UKIJ CJK"/>
                          <a:cs typeface="UKIJ CJK"/>
                        </a:rPr>
                        <a:t>擴大培育新創案源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</a:txBody>
                  <a:tcPr marL="0" marR="0" marT="254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434340" marR="273685" indent="-342900">
                        <a:lnSpc>
                          <a:spcPct val="100000"/>
                        </a:lnSpc>
                        <a:spcBef>
                          <a:spcPts val="1070"/>
                        </a:spcBef>
                        <a:tabLst>
                          <a:tab pos="434340" algn="l"/>
                        </a:tabLst>
                      </a:pPr>
                      <a:r>
                        <a:rPr sz="1600" dirty="0">
                          <a:latin typeface="Wingdings"/>
                          <a:cs typeface="Wingdings"/>
                        </a:rPr>
                        <a:t>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明確市場目標，</a:t>
                      </a:r>
                      <a:r>
                        <a:rPr sz="1600" spc="-1235" dirty="0">
                          <a:latin typeface="UKIJ CJK"/>
                          <a:cs typeface="UKIJ CJK"/>
                        </a:rPr>
                        <a:t>建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立可行商業模式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  <a:p>
                      <a:pPr marL="434340" marR="273685" indent="-342900">
                        <a:lnSpc>
                          <a:spcPct val="100000"/>
                        </a:lnSpc>
                        <a:tabLst>
                          <a:tab pos="434340" algn="l"/>
                        </a:tabLst>
                      </a:pPr>
                      <a:r>
                        <a:rPr sz="1600" dirty="0">
                          <a:latin typeface="Wingdings"/>
                          <a:cs typeface="Wingdings"/>
                        </a:rPr>
                        <a:t>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1" dirty="0">
                          <a:latin typeface="UKIJ CJK"/>
                          <a:cs typeface="UKIJ CJK"/>
                        </a:rPr>
                        <a:t>完成原型機製作</a:t>
                      </a:r>
                      <a:r>
                        <a:rPr sz="1600" spc="-1235" dirty="0">
                          <a:latin typeface="UKIJ CJK"/>
                          <a:cs typeface="UKIJ CJK"/>
                        </a:rPr>
                        <a:t>，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驗證商業假設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</a:txBody>
                  <a:tcPr marL="0" marR="0" marT="1358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 dirty="0">
                        <a:latin typeface="Times New Roman"/>
                        <a:cs typeface="Times New Roman"/>
                      </a:endParaRPr>
                    </a:p>
                    <a:p>
                      <a:pPr marL="92075" marR="2108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篩選重大前瞻重點個案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進行場域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市場驗證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DEE7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90805" marR="1828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推動 作法</a:t>
                      </a:r>
                      <a:endParaRPr sz="1600">
                        <a:latin typeface="UKIJ CJK"/>
                        <a:cs typeface="UKIJ CJK"/>
                      </a:endParaRPr>
                    </a:p>
                  </a:txBody>
                  <a:tcPr marL="0" marR="0" marT="57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EF3EA"/>
                    </a:solidFill>
                  </a:tcPr>
                </a:tc>
                <a:tc>
                  <a:txBody>
                    <a:bodyPr/>
                    <a:lstStyle/>
                    <a:p>
                      <a:pPr marL="377825" marR="127635" indent="-2870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600" b="1" dirty="0">
                          <a:latin typeface="UKIJ CJK"/>
                          <a:cs typeface="UKIJ CJK"/>
                        </a:rPr>
                        <a:t>補助各科研產業化平 台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進行潛力案源育成</a:t>
                      </a:r>
                    </a:p>
                    <a:p>
                      <a:pPr marL="377825" marR="127635" indent="-2870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新創育成專責人力建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立輔導能量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EF3EA"/>
                    </a:solidFill>
                  </a:tcPr>
                </a:tc>
                <a:tc>
                  <a:txBody>
                    <a:bodyPr/>
                    <a:lstStyle/>
                    <a:p>
                      <a:pPr marL="378460" marR="128270" indent="-2870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本部補助潛力個案進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行創業準備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  <a:p>
                      <a:pPr marL="378460" marR="128270" indent="-2870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600" b="1" spc="-5" dirty="0">
                          <a:solidFill>
                            <a:srgbClr val="FF0000"/>
                          </a:solidFill>
                          <a:latin typeface="UKIJ CJK"/>
                          <a:cs typeface="UKIJ CJK"/>
                        </a:rPr>
                        <a:t>每次補助</a:t>
                      </a:r>
                      <a:r>
                        <a:rPr sz="16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600" b="1" spc="-5" dirty="0">
                          <a:solidFill>
                            <a:srgbClr val="FF0000"/>
                          </a:solidFill>
                          <a:latin typeface="UKIJ CJK"/>
                          <a:cs typeface="UKIJ CJK"/>
                        </a:rPr>
                        <a:t>年，可申 </a:t>
                      </a:r>
                      <a:r>
                        <a:rPr sz="1600" b="1" dirty="0" err="1">
                          <a:solidFill>
                            <a:srgbClr val="FF0000"/>
                          </a:solidFill>
                          <a:latin typeface="UKIJ CJK"/>
                          <a:cs typeface="UKIJ CJK"/>
                        </a:rPr>
                        <a:t>請延續，逐年審查</a:t>
                      </a:r>
                      <a:endParaRPr sz="1600" b="1" dirty="0">
                        <a:solidFill>
                          <a:srgbClr val="FF0000"/>
                        </a:solidFill>
                        <a:latin typeface="UKIJ CJK"/>
                        <a:cs typeface="UKIJ CJK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EF3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10820" algn="just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同一技術曾執行</a:t>
                      </a:r>
                      <a:r>
                        <a:rPr sz="1600" dirty="0">
                          <a:solidFill>
                            <a:srgbClr val="FF0000"/>
                          </a:solidFill>
                          <a:latin typeface="UKIJ CJK"/>
                          <a:cs typeface="UKIJ CJK"/>
                        </a:rPr>
                        <a:t>萌芽案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 績效良好，經委員審查 評估具進一步培育潛力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者，獲推薦方可申請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EF3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5" dirty="0">
                          <a:latin typeface="UKIJ CJK"/>
                          <a:cs typeface="UKIJ CJK"/>
                        </a:rPr>
                        <a:t>審查</a:t>
                      </a:r>
                      <a:endParaRPr sz="1600">
                        <a:latin typeface="UKIJ CJK"/>
                        <a:cs typeface="UKIJ CJK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方式</a:t>
                      </a:r>
                      <a:endParaRPr sz="1600">
                        <a:latin typeface="UKIJ CJK"/>
                        <a:cs typeface="UKIJ CJK"/>
                      </a:endParaRPr>
                    </a:p>
                  </a:txBody>
                  <a:tcPr marL="0" marR="0" marT="57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600" spc="-5" dirty="0">
                          <a:latin typeface="UKIJ CJK"/>
                          <a:cs typeface="UKIJ CJK"/>
                        </a:rPr>
                        <a:t>各平台自行建立機</a:t>
                      </a:r>
                      <a:endParaRPr sz="1600">
                        <a:latin typeface="UKIJ CJK"/>
                        <a:cs typeface="UKIJ CJK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UKIJ CJK"/>
                          <a:cs typeface="UKIJ CJK"/>
                        </a:rPr>
                        <a:t>制篩選潛力案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源</a:t>
                      </a:r>
                      <a:endParaRPr sz="1600">
                        <a:latin typeface="UKIJ CJK"/>
                        <a:cs typeface="UKIJ CJK"/>
                      </a:endParaRPr>
                    </a:p>
                    <a:p>
                      <a:pPr marL="434340" marR="273685" indent="-343535">
                        <a:lnSpc>
                          <a:spcPct val="100000"/>
                        </a:lnSpc>
                        <a:buFont typeface="Arial"/>
                        <a:buAutoNum type="arabicPeriod" startAt="2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600" dirty="0">
                          <a:latin typeface="UKIJ CJK"/>
                          <a:cs typeface="UKIJ CJK"/>
                        </a:rPr>
                        <a:t>規劃育成之案源需 提報工作會議說明</a:t>
                      </a:r>
                      <a:endParaRPr sz="1600">
                        <a:latin typeface="UKIJ CJK"/>
                        <a:cs typeface="UKIJ CJK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4445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sz="1600" spc="-10" dirty="0">
                          <a:latin typeface="UKIJ CJK"/>
                          <a:cs typeface="UKIJ CJK"/>
                        </a:rPr>
                        <a:t>本部邀集學界、業界及 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創投專</a:t>
                      </a:r>
                      <a:r>
                        <a:rPr sz="1600" spc="10" dirty="0">
                          <a:latin typeface="UKIJ CJK"/>
                          <a:cs typeface="UKIJ CJK"/>
                        </a:rPr>
                        <a:t>家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，</a:t>
                      </a:r>
                      <a:r>
                        <a:rPr sz="1600" dirty="0">
                          <a:solidFill>
                            <a:srgbClr val="0000FF"/>
                          </a:solidFill>
                          <a:latin typeface="UKIJ CJK"/>
                          <a:cs typeface="UKIJ CJK"/>
                        </a:rPr>
                        <a:t>區</a:t>
                      </a:r>
                      <a:r>
                        <a:rPr sz="1600" spc="15" dirty="0">
                          <a:solidFill>
                            <a:srgbClr val="0000FF"/>
                          </a:solidFill>
                          <a:latin typeface="UKIJ CJK"/>
                          <a:cs typeface="UKIJ CJK"/>
                        </a:rPr>
                        <a:t>分</a:t>
                      </a:r>
                      <a:r>
                        <a:rPr sz="1600" dirty="0">
                          <a:solidFill>
                            <a:srgbClr val="0000FF"/>
                          </a:solidFill>
                          <a:latin typeface="UKIJ CJK"/>
                          <a:cs typeface="UKIJ CJK"/>
                        </a:rPr>
                        <a:t>技術審、 </a:t>
                      </a:r>
                      <a:r>
                        <a:rPr sz="1600" spc="-5" dirty="0">
                          <a:solidFill>
                            <a:srgbClr val="0000FF"/>
                          </a:solidFill>
                          <a:latin typeface="UKIJ CJK"/>
                          <a:cs typeface="UKIJ CJK"/>
                        </a:rPr>
                        <a:t>商業審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進行審查</a:t>
                      </a:r>
                      <a:endParaRPr sz="1600">
                        <a:latin typeface="UKIJ CJK"/>
                        <a:cs typeface="UKIJ CJK"/>
                      </a:endParaRPr>
                    </a:p>
                  </a:txBody>
                  <a:tcPr marL="0" marR="0" marT="161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5080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sz="1600" spc="-10" dirty="0">
                          <a:latin typeface="UKIJ CJK"/>
                          <a:cs typeface="UKIJ CJK"/>
                        </a:rPr>
                        <a:t>本部邀集學界、業界及 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創投專</a:t>
                      </a:r>
                      <a:r>
                        <a:rPr sz="1600" spc="10" dirty="0">
                          <a:latin typeface="UKIJ CJK"/>
                          <a:cs typeface="UKIJ CJK"/>
                        </a:rPr>
                        <a:t>家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，區</a:t>
                      </a:r>
                      <a:r>
                        <a:rPr sz="1600" spc="10" dirty="0">
                          <a:latin typeface="UKIJ CJK"/>
                          <a:cs typeface="UKIJ CJK"/>
                        </a:rPr>
                        <a:t>分</a:t>
                      </a:r>
                      <a:r>
                        <a:rPr sz="1600" dirty="0">
                          <a:latin typeface="UKIJ CJK"/>
                          <a:cs typeface="UKIJ CJK"/>
                        </a:rPr>
                        <a:t>技術審、 </a:t>
                      </a:r>
                      <a:r>
                        <a:rPr sz="1600" spc="-5" dirty="0">
                          <a:latin typeface="UKIJ CJK"/>
                          <a:cs typeface="UKIJ CJK"/>
                        </a:rPr>
                        <a:t>商業審進行審查</a:t>
                      </a:r>
                      <a:endParaRPr sz="1600" dirty="0">
                        <a:latin typeface="UKIJ CJK"/>
                        <a:cs typeface="UKIJ CJK"/>
                      </a:endParaRPr>
                    </a:p>
                  </a:txBody>
                  <a:tcPr marL="0" marR="0" marT="161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DEE7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804542" y="289941"/>
            <a:ext cx="5608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 err="1"/>
              <a:t>補助類別及推動作法</a:t>
            </a:r>
            <a:endParaRPr sz="4000" dirty="0"/>
          </a:p>
        </p:txBody>
      </p:sp>
      <p:grpSp>
        <p:nvGrpSpPr>
          <p:cNvPr id="9" name="object 9"/>
          <p:cNvGrpSpPr/>
          <p:nvPr/>
        </p:nvGrpSpPr>
        <p:grpSpPr>
          <a:xfrm>
            <a:off x="0" y="3048000"/>
            <a:ext cx="9084945" cy="3810000"/>
            <a:chOff x="0" y="3048000"/>
            <a:chExt cx="9084945" cy="3810000"/>
          </a:xfrm>
        </p:grpSpPr>
        <p:sp>
          <p:nvSpPr>
            <p:cNvPr id="10" name="object 10"/>
            <p:cNvSpPr/>
            <p:nvPr/>
          </p:nvSpPr>
          <p:spPr>
            <a:xfrm>
              <a:off x="0" y="4872227"/>
              <a:ext cx="1731264" cy="198577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70075" y="5550407"/>
              <a:ext cx="7219187" cy="77807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676388" y="3931919"/>
              <a:ext cx="1408430" cy="1554480"/>
            </a:xfrm>
            <a:custGeom>
              <a:avLst/>
              <a:gdLst/>
              <a:ahLst/>
              <a:cxnLst/>
              <a:rect l="l" t="t" r="r" b="b"/>
              <a:pathLst>
                <a:path w="1408429" h="1554479">
                  <a:moveTo>
                    <a:pt x="702818" y="0"/>
                  </a:moveTo>
                  <a:lnTo>
                    <a:pt x="654689" y="1622"/>
                  </a:lnTo>
                  <a:lnTo>
                    <a:pt x="607432" y="6419"/>
                  </a:lnTo>
                  <a:lnTo>
                    <a:pt x="561151" y="14286"/>
                  </a:lnTo>
                  <a:lnTo>
                    <a:pt x="515952" y="25118"/>
                  </a:lnTo>
                  <a:lnTo>
                    <a:pt x="471938" y="38811"/>
                  </a:lnTo>
                  <a:lnTo>
                    <a:pt x="429214" y="55260"/>
                  </a:lnTo>
                  <a:lnTo>
                    <a:pt x="387885" y="74360"/>
                  </a:lnTo>
                  <a:lnTo>
                    <a:pt x="348055" y="96007"/>
                  </a:lnTo>
                  <a:lnTo>
                    <a:pt x="309829" y="120095"/>
                  </a:lnTo>
                  <a:lnTo>
                    <a:pt x="273311" y="146520"/>
                  </a:lnTo>
                  <a:lnTo>
                    <a:pt x="238606" y="175177"/>
                  </a:lnTo>
                  <a:lnTo>
                    <a:pt x="205819" y="205962"/>
                  </a:lnTo>
                  <a:lnTo>
                    <a:pt x="175054" y="238769"/>
                  </a:lnTo>
                  <a:lnTo>
                    <a:pt x="146415" y="273495"/>
                  </a:lnTo>
                  <a:lnTo>
                    <a:pt x="120008" y="310033"/>
                  </a:lnTo>
                  <a:lnTo>
                    <a:pt x="95936" y="348281"/>
                  </a:lnTo>
                  <a:lnTo>
                    <a:pt x="74305" y="388132"/>
                  </a:lnTo>
                  <a:lnTo>
                    <a:pt x="55219" y="429482"/>
                  </a:lnTo>
                  <a:lnTo>
                    <a:pt x="38782" y="472226"/>
                  </a:lnTo>
                  <a:lnTo>
                    <a:pt x="25099" y="516260"/>
                  </a:lnTo>
                  <a:lnTo>
                    <a:pt x="14275" y="561479"/>
                  </a:lnTo>
                  <a:lnTo>
                    <a:pt x="6414" y="607779"/>
                  </a:lnTo>
                  <a:lnTo>
                    <a:pt x="1621" y="655053"/>
                  </a:lnTo>
                  <a:lnTo>
                    <a:pt x="0" y="703198"/>
                  </a:lnTo>
                  <a:lnTo>
                    <a:pt x="2433" y="755688"/>
                  </a:lnTo>
                  <a:lnTo>
                    <a:pt x="9464" y="807839"/>
                  </a:lnTo>
                  <a:lnTo>
                    <a:pt x="20687" y="859406"/>
                  </a:lnTo>
                  <a:lnTo>
                    <a:pt x="35698" y="910146"/>
                  </a:lnTo>
                  <a:lnTo>
                    <a:pt x="54092" y="959814"/>
                  </a:lnTo>
                  <a:lnTo>
                    <a:pt x="75464" y="1008165"/>
                  </a:lnTo>
                  <a:lnTo>
                    <a:pt x="99409" y="1054956"/>
                  </a:lnTo>
                  <a:lnTo>
                    <a:pt x="125522" y="1099942"/>
                  </a:lnTo>
                  <a:lnTo>
                    <a:pt x="153399" y="1142879"/>
                  </a:lnTo>
                  <a:lnTo>
                    <a:pt x="182635" y="1183522"/>
                  </a:lnTo>
                  <a:lnTo>
                    <a:pt x="212824" y="1221627"/>
                  </a:lnTo>
                  <a:lnTo>
                    <a:pt x="243563" y="1256951"/>
                  </a:lnTo>
                  <a:lnTo>
                    <a:pt x="274446" y="1289248"/>
                  </a:lnTo>
                  <a:lnTo>
                    <a:pt x="305068" y="1318275"/>
                  </a:lnTo>
                  <a:lnTo>
                    <a:pt x="335026" y="1343786"/>
                  </a:lnTo>
                  <a:lnTo>
                    <a:pt x="357614" y="1378281"/>
                  </a:lnTo>
                  <a:lnTo>
                    <a:pt x="365045" y="1409715"/>
                  </a:lnTo>
                  <a:lnTo>
                    <a:pt x="365976" y="1444031"/>
                  </a:lnTo>
                  <a:lnTo>
                    <a:pt x="369062" y="1487169"/>
                  </a:lnTo>
                  <a:lnTo>
                    <a:pt x="387397" y="1519225"/>
                  </a:lnTo>
                  <a:lnTo>
                    <a:pt x="406971" y="1539970"/>
                  </a:lnTo>
                  <a:lnTo>
                    <a:pt x="430069" y="1551142"/>
                  </a:lnTo>
                  <a:lnTo>
                    <a:pt x="458978" y="1554479"/>
                  </a:lnTo>
                  <a:lnTo>
                    <a:pt x="956883" y="1553590"/>
                  </a:lnTo>
                  <a:lnTo>
                    <a:pt x="1001156" y="1539970"/>
                  </a:lnTo>
                  <a:lnTo>
                    <a:pt x="1039114" y="1487169"/>
                  </a:lnTo>
                  <a:lnTo>
                    <a:pt x="1041812" y="1449450"/>
                  </a:lnTo>
                  <a:lnTo>
                    <a:pt x="911860" y="1449450"/>
                  </a:lnTo>
                  <a:lnTo>
                    <a:pt x="926465" y="1439925"/>
                  </a:lnTo>
                  <a:lnTo>
                    <a:pt x="1042311" y="1439925"/>
                  </a:lnTo>
                  <a:lnTo>
                    <a:pt x="1043130" y="1409715"/>
                  </a:lnTo>
                  <a:lnTo>
                    <a:pt x="1050561" y="1378281"/>
                  </a:lnTo>
                  <a:lnTo>
                    <a:pt x="1055436" y="1370837"/>
                  </a:lnTo>
                  <a:lnTo>
                    <a:pt x="705485" y="1370837"/>
                  </a:lnTo>
                  <a:lnTo>
                    <a:pt x="658271" y="1369177"/>
                  </a:lnTo>
                  <a:lnTo>
                    <a:pt x="611954" y="1364268"/>
                  </a:lnTo>
                  <a:lnTo>
                    <a:pt x="566645" y="1356225"/>
                  </a:lnTo>
                  <a:lnTo>
                    <a:pt x="522457" y="1345158"/>
                  </a:lnTo>
                  <a:lnTo>
                    <a:pt x="479502" y="1331180"/>
                  </a:lnTo>
                  <a:lnTo>
                    <a:pt x="437890" y="1314402"/>
                  </a:lnTo>
                  <a:lnTo>
                    <a:pt x="397734" y="1294937"/>
                  </a:lnTo>
                  <a:lnTo>
                    <a:pt x="359146" y="1272895"/>
                  </a:lnTo>
                  <a:lnTo>
                    <a:pt x="322237" y="1248390"/>
                  </a:lnTo>
                  <a:lnTo>
                    <a:pt x="287119" y="1221533"/>
                  </a:lnTo>
                  <a:lnTo>
                    <a:pt x="253904" y="1192437"/>
                  </a:lnTo>
                  <a:lnTo>
                    <a:pt x="222704" y="1161212"/>
                  </a:lnTo>
                  <a:lnTo>
                    <a:pt x="193630" y="1127971"/>
                  </a:lnTo>
                  <a:lnTo>
                    <a:pt x="166795" y="1092825"/>
                  </a:lnTo>
                  <a:lnTo>
                    <a:pt x="142310" y="1055888"/>
                  </a:lnTo>
                  <a:lnTo>
                    <a:pt x="120287" y="1017270"/>
                  </a:lnTo>
                  <a:lnTo>
                    <a:pt x="100838" y="977083"/>
                  </a:lnTo>
                  <a:lnTo>
                    <a:pt x="84074" y="935440"/>
                  </a:lnTo>
                  <a:lnTo>
                    <a:pt x="70107" y="892453"/>
                  </a:lnTo>
                  <a:lnTo>
                    <a:pt x="59050" y="848233"/>
                  </a:lnTo>
                  <a:lnTo>
                    <a:pt x="51013" y="802891"/>
                  </a:lnTo>
                  <a:lnTo>
                    <a:pt x="46109" y="756541"/>
                  </a:lnTo>
                  <a:lnTo>
                    <a:pt x="44450" y="709294"/>
                  </a:lnTo>
                  <a:lnTo>
                    <a:pt x="46109" y="662063"/>
                  </a:lnTo>
                  <a:lnTo>
                    <a:pt x="51013" y="615728"/>
                  </a:lnTo>
                  <a:lnTo>
                    <a:pt x="59050" y="570400"/>
                  </a:lnTo>
                  <a:lnTo>
                    <a:pt x="70107" y="526192"/>
                  </a:lnTo>
                  <a:lnTo>
                    <a:pt x="84074" y="483215"/>
                  </a:lnTo>
                  <a:lnTo>
                    <a:pt x="100838" y="441581"/>
                  </a:lnTo>
                  <a:lnTo>
                    <a:pt x="120287" y="401403"/>
                  </a:lnTo>
                  <a:lnTo>
                    <a:pt x="142310" y="362793"/>
                  </a:lnTo>
                  <a:lnTo>
                    <a:pt x="166795" y="325862"/>
                  </a:lnTo>
                  <a:lnTo>
                    <a:pt x="193630" y="290722"/>
                  </a:lnTo>
                  <a:lnTo>
                    <a:pt x="222704" y="257486"/>
                  </a:lnTo>
                  <a:lnTo>
                    <a:pt x="253904" y="226266"/>
                  </a:lnTo>
                  <a:lnTo>
                    <a:pt x="287119" y="197172"/>
                  </a:lnTo>
                  <a:lnTo>
                    <a:pt x="322237" y="170318"/>
                  </a:lnTo>
                  <a:lnTo>
                    <a:pt x="359146" y="145815"/>
                  </a:lnTo>
                  <a:lnTo>
                    <a:pt x="397734" y="123776"/>
                  </a:lnTo>
                  <a:lnTo>
                    <a:pt x="437890" y="104312"/>
                  </a:lnTo>
                  <a:lnTo>
                    <a:pt x="479502" y="87535"/>
                  </a:lnTo>
                  <a:lnTo>
                    <a:pt x="522457" y="73557"/>
                  </a:lnTo>
                  <a:lnTo>
                    <a:pt x="566645" y="62491"/>
                  </a:lnTo>
                  <a:lnTo>
                    <a:pt x="611954" y="54447"/>
                  </a:lnTo>
                  <a:lnTo>
                    <a:pt x="658271" y="49539"/>
                  </a:lnTo>
                  <a:lnTo>
                    <a:pt x="705485" y="47878"/>
                  </a:lnTo>
                  <a:lnTo>
                    <a:pt x="959788" y="47878"/>
                  </a:lnTo>
                  <a:lnTo>
                    <a:pt x="936237" y="38811"/>
                  </a:lnTo>
                  <a:lnTo>
                    <a:pt x="892223" y="25118"/>
                  </a:lnTo>
                  <a:lnTo>
                    <a:pt x="847024" y="14286"/>
                  </a:lnTo>
                  <a:lnTo>
                    <a:pt x="800743" y="6419"/>
                  </a:lnTo>
                  <a:lnTo>
                    <a:pt x="753486" y="1622"/>
                  </a:lnTo>
                  <a:lnTo>
                    <a:pt x="709125" y="126"/>
                  </a:lnTo>
                  <a:lnTo>
                    <a:pt x="704088" y="126"/>
                  </a:lnTo>
                  <a:lnTo>
                    <a:pt x="702818" y="0"/>
                  </a:lnTo>
                  <a:close/>
                </a:path>
                <a:path w="1408429" h="1554479">
                  <a:moveTo>
                    <a:pt x="956883" y="1553590"/>
                  </a:moveTo>
                  <a:lnTo>
                    <a:pt x="704088" y="1553590"/>
                  </a:lnTo>
                  <a:lnTo>
                    <a:pt x="949198" y="1554479"/>
                  </a:lnTo>
                  <a:lnTo>
                    <a:pt x="956883" y="1553590"/>
                  </a:lnTo>
                  <a:close/>
                </a:path>
                <a:path w="1408429" h="1554479">
                  <a:moveTo>
                    <a:pt x="1042311" y="1439925"/>
                  </a:moveTo>
                  <a:lnTo>
                    <a:pt x="926465" y="1439925"/>
                  </a:lnTo>
                  <a:lnTo>
                    <a:pt x="917321" y="1448307"/>
                  </a:lnTo>
                  <a:lnTo>
                    <a:pt x="911860" y="1449450"/>
                  </a:lnTo>
                  <a:lnTo>
                    <a:pt x="1041812" y="1449450"/>
                  </a:lnTo>
                  <a:lnTo>
                    <a:pt x="1042199" y="1444031"/>
                  </a:lnTo>
                  <a:lnTo>
                    <a:pt x="1042311" y="1439925"/>
                  </a:lnTo>
                  <a:close/>
                </a:path>
                <a:path w="1408429" h="1554479">
                  <a:moveTo>
                    <a:pt x="959788" y="47878"/>
                  </a:moveTo>
                  <a:lnTo>
                    <a:pt x="705485" y="47878"/>
                  </a:lnTo>
                  <a:lnTo>
                    <a:pt x="752699" y="49539"/>
                  </a:lnTo>
                  <a:lnTo>
                    <a:pt x="799018" y="54447"/>
                  </a:lnTo>
                  <a:lnTo>
                    <a:pt x="844330" y="62491"/>
                  </a:lnTo>
                  <a:lnTo>
                    <a:pt x="888522" y="73557"/>
                  </a:lnTo>
                  <a:lnTo>
                    <a:pt x="931483" y="87535"/>
                  </a:lnTo>
                  <a:lnTo>
                    <a:pt x="973101" y="104312"/>
                  </a:lnTo>
                  <a:lnTo>
                    <a:pt x="1013263" y="123776"/>
                  </a:lnTo>
                  <a:lnTo>
                    <a:pt x="1051859" y="145815"/>
                  </a:lnTo>
                  <a:lnTo>
                    <a:pt x="1088776" y="170318"/>
                  </a:lnTo>
                  <a:lnTo>
                    <a:pt x="1123901" y="197172"/>
                  </a:lnTo>
                  <a:lnTo>
                    <a:pt x="1157124" y="226266"/>
                  </a:lnTo>
                  <a:lnTo>
                    <a:pt x="1188333" y="257486"/>
                  </a:lnTo>
                  <a:lnTo>
                    <a:pt x="1217414" y="290722"/>
                  </a:lnTo>
                  <a:lnTo>
                    <a:pt x="1244258" y="325862"/>
                  </a:lnTo>
                  <a:lnTo>
                    <a:pt x="1268750" y="362793"/>
                  </a:lnTo>
                  <a:lnTo>
                    <a:pt x="1290781" y="401403"/>
                  </a:lnTo>
                  <a:lnTo>
                    <a:pt x="1310237" y="441581"/>
                  </a:lnTo>
                  <a:lnTo>
                    <a:pt x="1327007" y="483215"/>
                  </a:lnTo>
                  <a:lnTo>
                    <a:pt x="1340979" y="526192"/>
                  </a:lnTo>
                  <a:lnTo>
                    <a:pt x="1352040" y="570400"/>
                  </a:lnTo>
                  <a:lnTo>
                    <a:pt x="1360080" y="615728"/>
                  </a:lnTo>
                  <a:lnTo>
                    <a:pt x="1364986" y="662063"/>
                  </a:lnTo>
                  <a:lnTo>
                    <a:pt x="1366647" y="709294"/>
                  </a:lnTo>
                  <a:lnTo>
                    <a:pt x="1364986" y="756541"/>
                  </a:lnTo>
                  <a:lnTo>
                    <a:pt x="1360080" y="802891"/>
                  </a:lnTo>
                  <a:lnTo>
                    <a:pt x="1352040" y="848233"/>
                  </a:lnTo>
                  <a:lnTo>
                    <a:pt x="1340979" y="892453"/>
                  </a:lnTo>
                  <a:lnTo>
                    <a:pt x="1327007" y="935440"/>
                  </a:lnTo>
                  <a:lnTo>
                    <a:pt x="1310237" y="977083"/>
                  </a:lnTo>
                  <a:lnTo>
                    <a:pt x="1290781" y="1017270"/>
                  </a:lnTo>
                  <a:lnTo>
                    <a:pt x="1268750" y="1055888"/>
                  </a:lnTo>
                  <a:lnTo>
                    <a:pt x="1244258" y="1092825"/>
                  </a:lnTo>
                  <a:lnTo>
                    <a:pt x="1217414" y="1127971"/>
                  </a:lnTo>
                  <a:lnTo>
                    <a:pt x="1188333" y="1161212"/>
                  </a:lnTo>
                  <a:lnTo>
                    <a:pt x="1157124" y="1192437"/>
                  </a:lnTo>
                  <a:lnTo>
                    <a:pt x="1123778" y="1221627"/>
                  </a:lnTo>
                  <a:lnTo>
                    <a:pt x="1088776" y="1248390"/>
                  </a:lnTo>
                  <a:lnTo>
                    <a:pt x="1051859" y="1272895"/>
                  </a:lnTo>
                  <a:lnTo>
                    <a:pt x="1013263" y="1294937"/>
                  </a:lnTo>
                  <a:lnTo>
                    <a:pt x="973101" y="1314402"/>
                  </a:lnTo>
                  <a:lnTo>
                    <a:pt x="931483" y="1331180"/>
                  </a:lnTo>
                  <a:lnTo>
                    <a:pt x="888522" y="1345158"/>
                  </a:lnTo>
                  <a:lnTo>
                    <a:pt x="844330" y="1356225"/>
                  </a:lnTo>
                  <a:lnTo>
                    <a:pt x="799018" y="1364268"/>
                  </a:lnTo>
                  <a:lnTo>
                    <a:pt x="752699" y="1369177"/>
                  </a:lnTo>
                  <a:lnTo>
                    <a:pt x="705485" y="1370837"/>
                  </a:lnTo>
                  <a:lnTo>
                    <a:pt x="1055436" y="1370837"/>
                  </a:lnTo>
                  <a:lnTo>
                    <a:pt x="1073150" y="1343786"/>
                  </a:lnTo>
                  <a:lnTo>
                    <a:pt x="1103107" y="1318275"/>
                  </a:lnTo>
                  <a:lnTo>
                    <a:pt x="1133729" y="1289248"/>
                  </a:lnTo>
                  <a:lnTo>
                    <a:pt x="1164612" y="1256951"/>
                  </a:lnTo>
                  <a:lnTo>
                    <a:pt x="1195425" y="1221533"/>
                  </a:lnTo>
                  <a:lnTo>
                    <a:pt x="1225540" y="1183522"/>
                  </a:lnTo>
                  <a:lnTo>
                    <a:pt x="1254776" y="1142879"/>
                  </a:lnTo>
                  <a:lnTo>
                    <a:pt x="1282653" y="1099942"/>
                  </a:lnTo>
                  <a:lnTo>
                    <a:pt x="1308766" y="1054956"/>
                  </a:lnTo>
                  <a:lnTo>
                    <a:pt x="1332711" y="1008165"/>
                  </a:lnTo>
                  <a:lnTo>
                    <a:pt x="1354083" y="959814"/>
                  </a:lnTo>
                  <a:lnTo>
                    <a:pt x="1372477" y="910146"/>
                  </a:lnTo>
                  <a:lnTo>
                    <a:pt x="1387488" y="859406"/>
                  </a:lnTo>
                  <a:lnTo>
                    <a:pt x="1398711" y="807839"/>
                  </a:lnTo>
                  <a:lnTo>
                    <a:pt x="1405742" y="755688"/>
                  </a:lnTo>
                  <a:lnTo>
                    <a:pt x="1408176" y="703198"/>
                  </a:lnTo>
                  <a:lnTo>
                    <a:pt x="1406554" y="655053"/>
                  </a:lnTo>
                  <a:lnTo>
                    <a:pt x="1401761" y="607779"/>
                  </a:lnTo>
                  <a:lnTo>
                    <a:pt x="1393900" y="561479"/>
                  </a:lnTo>
                  <a:lnTo>
                    <a:pt x="1383076" y="516260"/>
                  </a:lnTo>
                  <a:lnTo>
                    <a:pt x="1369393" y="472226"/>
                  </a:lnTo>
                  <a:lnTo>
                    <a:pt x="1352956" y="429482"/>
                  </a:lnTo>
                  <a:lnTo>
                    <a:pt x="1333870" y="388132"/>
                  </a:lnTo>
                  <a:lnTo>
                    <a:pt x="1312239" y="348281"/>
                  </a:lnTo>
                  <a:lnTo>
                    <a:pt x="1288167" y="310033"/>
                  </a:lnTo>
                  <a:lnTo>
                    <a:pt x="1261760" y="273495"/>
                  </a:lnTo>
                  <a:lnTo>
                    <a:pt x="1233121" y="238769"/>
                  </a:lnTo>
                  <a:lnTo>
                    <a:pt x="1202356" y="205962"/>
                  </a:lnTo>
                  <a:lnTo>
                    <a:pt x="1169569" y="175177"/>
                  </a:lnTo>
                  <a:lnTo>
                    <a:pt x="1134864" y="146520"/>
                  </a:lnTo>
                  <a:lnTo>
                    <a:pt x="1098346" y="120095"/>
                  </a:lnTo>
                  <a:lnTo>
                    <a:pt x="1060120" y="96007"/>
                  </a:lnTo>
                  <a:lnTo>
                    <a:pt x="1020290" y="74360"/>
                  </a:lnTo>
                  <a:lnTo>
                    <a:pt x="978961" y="55260"/>
                  </a:lnTo>
                  <a:lnTo>
                    <a:pt x="959788" y="47878"/>
                  </a:lnTo>
                  <a:close/>
                </a:path>
                <a:path w="1408429" h="1554479">
                  <a:moveTo>
                    <a:pt x="705358" y="0"/>
                  </a:moveTo>
                  <a:lnTo>
                    <a:pt x="704088" y="126"/>
                  </a:lnTo>
                  <a:lnTo>
                    <a:pt x="709125" y="126"/>
                  </a:lnTo>
                  <a:lnTo>
                    <a:pt x="705358" y="0"/>
                  </a:lnTo>
                  <a:close/>
                </a:path>
              </a:pathLst>
            </a:custGeom>
            <a:solidFill>
              <a:srgbClr val="82C5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749540" y="4067555"/>
              <a:ext cx="1237615" cy="1363980"/>
            </a:xfrm>
            <a:custGeom>
              <a:avLst/>
              <a:gdLst/>
              <a:ahLst/>
              <a:cxnLst/>
              <a:rect l="l" t="t" r="r" b="b"/>
              <a:pathLst>
                <a:path w="1237615" h="1363979">
                  <a:moveTo>
                    <a:pt x="617601" y="0"/>
                  </a:moveTo>
                  <a:lnTo>
                    <a:pt x="569331" y="1856"/>
                  </a:lnTo>
                  <a:lnTo>
                    <a:pt x="522079" y="7333"/>
                  </a:lnTo>
                  <a:lnTo>
                    <a:pt x="475981" y="16294"/>
                  </a:lnTo>
                  <a:lnTo>
                    <a:pt x="431174" y="28603"/>
                  </a:lnTo>
                  <a:lnTo>
                    <a:pt x="387795" y="44121"/>
                  </a:lnTo>
                  <a:lnTo>
                    <a:pt x="345982" y="62712"/>
                  </a:lnTo>
                  <a:lnTo>
                    <a:pt x="305872" y="84238"/>
                  </a:lnTo>
                  <a:lnTo>
                    <a:pt x="267602" y="108563"/>
                  </a:lnTo>
                  <a:lnTo>
                    <a:pt x="231310" y="135550"/>
                  </a:lnTo>
                  <a:lnTo>
                    <a:pt x="197132" y="165061"/>
                  </a:lnTo>
                  <a:lnTo>
                    <a:pt x="165206" y="196960"/>
                  </a:lnTo>
                  <a:lnTo>
                    <a:pt x="135670" y="231108"/>
                  </a:lnTo>
                  <a:lnTo>
                    <a:pt x="108660" y="267370"/>
                  </a:lnTo>
                  <a:lnTo>
                    <a:pt x="84313" y="305609"/>
                  </a:lnTo>
                  <a:lnTo>
                    <a:pt x="62768" y="345686"/>
                  </a:lnTo>
                  <a:lnTo>
                    <a:pt x="44160" y="387465"/>
                  </a:lnTo>
                  <a:lnTo>
                    <a:pt x="28629" y="430809"/>
                  </a:lnTo>
                  <a:lnTo>
                    <a:pt x="16309" y="475581"/>
                  </a:lnTo>
                  <a:lnTo>
                    <a:pt x="7340" y="521643"/>
                  </a:lnTo>
                  <a:lnTo>
                    <a:pt x="1857" y="568860"/>
                  </a:lnTo>
                  <a:lnTo>
                    <a:pt x="0" y="617093"/>
                  </a:lnTo>
                  <a:lnTo>
                    <a:pt x="2835" y="670179"/>
                  </a:lnTo>
                  <a:lnTo>
                    <a:pt x="10976" y="722832"/>
                  </a:lnTo>
                  <a:lnTo>
                    <a:pt x="23878" y="774722"/>
                  </a:lnTo>
                  <a:lnTo>
                    <a:pt x="40993" y="825518"/>
                  </a:lnTo>
                  <a:lnTo>
                    <a:pt x="61775" y="874892"/>
                  </a:lnTo>
                  <a:lnTo>
                    <a:pt x="85679" y="922512"/>
                  </a:lnTo>
                  <a:lnTo>
                    <a:pt x="112158" y="968050"/>
                  </a:lnTo>
                  <a:lnTo>
                    <a:pt x="140665" y="1011175"/>
                  </a:lnTo>
                  <a:lnTo>
                    <a:pt x="170655" y="1051558"/>
                  </a:lnTo>
                  <a:lnTo>
                    <a:pt x="201581" y="1088868"/>
                  </a:lnTo>
                  <a:lnTo>
                    <a:pt x="232897" y="1122777"/>
                  </a:lnTo>
                  <a:lnTo>
                    <a:pt x="264056" y="1152953"/>
                  </a:lnTo>
                  <a:lnTo>
                    <a:pt x="294513" y="1179068"/>
                  </a:lnTo>
                  <a:lnTo>
                    <a:pt x="314303" y="1209395"/>
                  </a:lnTo>
                  <a:lnTo>
                    <a:pt x="320817" y="1236995"/>
                  </a:lnTo>
                  <a:lnTo>
                    <a:pt x="321641" y="1267096"/>
                  </a:lnTo>
                  <a:lnTo>
                    <a:pt x="324358" y="1304925"/>
                  </a:lnTo>
                  <a:lnTo>
                    <a:pt x="340451" y="1333011"/>
                  </a:lnTo>
                  <a:lnTo>
                    <a:pt x="357663" y="1351216"/>
                  </a:lnTo>
                  <a:lnTo>
                    <a:pt x="377971" y="1361039"/>
                  </a:lnTo>
                  <a:lnTo>
                    <a:pt x="403352" y="1363980"/>
                  </a:lnTo>
                  <a:lnTo>
                    <a:pt x="840712" y="1363218"/>
                  </a:lnTo>
                  <a:lnTo>
                    <a:pt x="879824" y="1351216"/>
                  </a:lnTo>
                  <a:lnTo>
                    <a:pt x="913130" y="1304925"/>
                  </a:lnTo>
                  <a:lnTo>
                    <a:pt x="915510" y="1271778"/>
                  </a:lnTo>
                  <a:lnTo>
                    <a:pt x="801370" y="1271778"/>
                  </a:lnTo>
                  <a:lnTo>
                    <a:pt x="814197" y="1263523"/>
                  </a:lnTo>
                  <a:lnTo>
                    <a:pt x="915944" y="1263523"/>
                  </a:lnTo>
                  <a:lnTo>
                    <a:pt x="916670" y="1236995"/>
                  </a:lnTo>
                  <a:lnTo>
                    <a:pt x="923184" y="1209395"/>
                  </a:lnTo>
                  <a:lnTo>
                    <a:pt x="942975" y="1179068"/>
                  </a:lnTo>
                  <a:lnTo>
                    <a:pt x="973431" y="1152953"/>
                  </a:lnTo>
                  <a:lnTo>
                    <a:pt x="1004590" y="1122777"/>
                  </a:lnTo>
                  <a:lnTo>
                    <a:pt x="1035906" y="1088868"/>
                  </a:lnTo>
                  <a:lnTo>
                    <a:pt x="1066832" y="1051558"/>
                  </a:lnTo>
                  <a:lnTo>
                    <a:pt x="1096822" y="1011175"/>
                  </a:lnTo>
                  <a:lnTo>
                    <a:pt x="1125329" y="968050"/>
                  </a:lnTo>
                  <a:lnTo>
                    <a:pt x="1151808" y="922512"/>
                  </a:lnTo>
                  <a:lnTo>
                    <a:pt x="1175712" y="874892"/>
                  </a:lnTo>
                  <a:lnTo>
                    <a:pt x="1196494" y="825518"/>
                  </a:lnTo>
                  <a:lnTo>
                    <a:pt x="1213609" y="774722"/>
                  </a:lnTo>
                  <a:lnTo>
                    <a:pt x="1226511" y="722832"/>
                  </a:lnTo>
                  <a:lnTo>
                    <a:pt x="1234652" y="670179"/>
                  </a:lnTo>
                  <a:lnTo>
                    <a:pt x="1237488" y="617093"/>
                  </a:lnTo>
                  <a:lnTo>
                    <a:pt x="1235630" y="568860"/>
                  </a:lnTo>
                  <a:lnTo>
                    <a:pt x="1230147" y="521643"/>
                  </a:lnTo>
                  <a:lnTo>
                    <a:pt x="1221178" y="475581"/>
                  </a:lnTo>
                  <a:lnTo>
                    <a:pt x="1208858" y="430809"/>
                  </a:lnTo>
                  <a:lnTo>
                    <a:pt x="1193327" y="387465"/>
                  </a:lnTo>
                  <a:lnTo>
                    <a:pt x="1174719" y="345686"/>
                  </a:lnTo>
                  <a:lnTo>
                    <a:pt x="1153174" y="305609"/>
                  </a:lnTo>
                  <a:lnTo>
                    <a:pt x="1128827" y="267370"/>
                  </a:lnTo>
                  <a:lnTo>
                    <a:pt x="1101817" y="231108"/>
                  </a:lnTo>
                  <a:lnTo>
                    <a:pt x="1072281" y="196960"/>
                  </a:lnTo>
                  <a:lnTo>
                    <a:pt x="1040355" y="165061"/>
                  </a:lnTo>
                  <a:lnTo>
                    <a:pt x="1006177" y="135550"/>
                  </a:lnTo>
                  <a:lnTo>
                    <a:pt x="969885" y="108563"/>
                  </a:lnTo>
                  <a:lnTo>
                    <a:pt x="931615" y="84238"/>
                  </a:lnTo>
                  <a:lnTo>
                    <a:pt x="891505" y="62712"/>
                  </a:lnTo>
                  <a:lnTo>
                    <a:pt x="849692" y="44121"/>
                  </a:lnTo>
                  <a:lnTo>
                    <a:pt x="806313" y="28603"/>
                  </a:lnTo>
                  <a:lnTo>
                    <a:pt x="761506" y="16294"/>
                  </a:lnTo>
                  <a:lnTo>
                    <a:pt x="715408" y="7333"/>
                  </a:lnTo>
                  <a:lnTo>
                    <a:pt x="668156" y="1856"/>
                  </a:lnTo>
                  <a:lnTo>
                    <a:pt x="623189" y="127"/>
                  </a:lnTo>
                  <a:lnTo>
                    <a:pt x="618744" y="127"/>
                  </a:lnTo>
                  <a:lnTo>
                    <a:pt x="617601" y="0"/>
                  </a:lnTo>
                  <a:close/>
                </a:path>
                <a:path w="1237615" h="1363979">
                  <a:moveTo>
                    <a:pt x="840712" y="1363218"/>
                  </a:moveTo>
                  <a:lnTo>
                    <a:pt x="618744" y="1363218"/>
                  </a:lnTo>
                  <a:lnTo>
                    <a:pt x="834136" y="1363980"/>
                  </a:lnTo>
                  <a:lnTo>
                    <a:pt x="840712" y="1363218"/>
                  </a:lnTo>
                  <a:close/>
                </a:path>
                <a:path w="1237615" h="1363979">
                  <a:moveTo>
                    <a:pt x="915944" y="1263523"/>
                  </a:moveTo>
                  <a:lnTo>
                    <a:pt x="814197" y="1263523"/>
                  </a:lnTo>
                  <a:lnTo>
                    <a:pt x="806069" y="1270889"/>
                  </a:lnTo>
                  <a:lnTo>
                    <a:pt x="801370" y="1271778"/>
                  </a:lnTo>
                  <a:lnTo>
                    <a:pt x="915510" y="1271778"/>
                  </a:lnTo>
                  <a:lnTo>
                    <a:pt x="915846" y="1267096"/>
                  </a:lnTo>
                  <a:lnTo>
                    <a:pt x="915944" y="1263523"/>
                  </a:lnTo>
                  <a:close/>
                </a:path>
                <a:path w="1237615" h="1363979">
                  <a:moveTo>
                    <a:pt x="619887" y="0"/>
                  </a:moveTo>
                  <a:lnTo>
                    <a:pt x="618744" y="127"/>
                  </a:lnTo>
                  <a:lnTo>
                    <a:pt x="623189" y="127"/>
                  </a:lnTo>
                  <a:lnTo>
                    <a:pt x="6198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054340" y="3048000"/>
              <a:ext cx="615950" cy="920750"/>
            </a:xfrm>
            <a:custGeom>
              <a:avLst/>
              <a:gdLst/>
              <a:ahLst/>
              <a:cxnLst/>
              <a:rect l="l" t="t" r="r" b="b"/>
              <a:pathLst>
                <a:path w="615950" h="920750">
                  <a:moveTo>
                    <a:pt x="269240" y="0"/>
                  </a:moveTo>
                  <a:lnTo>
                    <a:pt x="247396" y="46990"/>
                  </a:lnTo>
                  <a:lnTo>
                    <a:pt x="232410" y="100060"/>
                  </a:lnTo>
                  <a:lnTo>
                    <a:pt x="229893" y="127410"/>
                  </a:lnTo>
                  <a:lnTo>
                    <a:pt x="231521" y="155321"/>
                  </a:lnTo>
                  <a:lnTo>
                    <a:pt x="247681" y="198913"/>
                  </a:lnTo>
                  <a:lnTo>
                    <a:pt x="280416" y="232029"/>
                  </a:lnTo>
                  <a:lnTo>
                    <a:pt x="321564" y="249301"/>
                  </a:lnTo>
                  <a:lnTo>
                    <a:pt x="327533" y="249554"/>
                  </a:lnTo>
                  <a:lnTo>
                    <a:pt x="325755" y="253111"/>
                  </a:lnTo>
                  <a:lnTo>
                    <a:pt x="318412" y="311790"/>
                  </a:lnTo>
                  <a:lnTo>
                    <a:pt x="312674" y="345567"/>
                  </a:lnTo>
                  <a:lnTo>
                    <a:pt x="308483" y="343535"/>
                  </a:lnTo>
                  <a:lnTo>
                    <a:pt x="306070" y="341249"/>
                  </a:lnTo>
                  <a:lnTo>
                    <a:pt x="304546" y="337947"/>
                  </a:lnTo>
                  <a:lnTo>
                    <a:pt x="304292" y="333121"/>
                  </a:lnTo>
                  <a:lnTo>
                    <a:pt x="294687" y="290577"/>
                  </a:lnTo>
                  <a:lnTo>
                    <a:pt x="271938" y="259381"/>
                  </a:lnTo>
                  <a:lnTo>
                    <a:pt x="240284" y="235876"/>
                  </a:lnTo>
                  <a:lnTo>
                    <a:pt x="203962" y="216408"/>
                  </a:lnTo>
                  <a:lnTo>
                    <a:pt x="174251" y="202813"/>
                  </a:lnTo>
                  <a:lnTo>
                    <a:pt x="145161" y="188610"/>
                  </a:lnTo>
                  <a:lnTo>
                    <a:pt x="119308" y="169955"/>
                  </a:lnTo>
                  <a:lnTo>
                    <a:pt x="99314" y="143002"/>
                  </a:lnTo>
                  <a:lnTo>
                    <a:pt x="94586" y="192098"/>
                  </a:lnTo>
                  <a:lnTo>
                    <a:pt x="101120" y="240368"/>
                  </a:lnTo>
                  <a:lnTo>
                    <a:pt x="117602" y="285210"/>
                  </a:lnTo>
                  <a:lnTo>
                    <a:pt x="142719" y="324019"/>
                  </a:lnTo>
                  <a:lnTo>
                    <a:pt x="175161" y="354192"/>
                  </a:lnTo>
                  <a:lnTo>
                    <a:pt x="213614" y="373126"/>
                  </a:lnTo>
                  <a:lnTo>
                    <a:pt x="249600" y="378715"/>
                  </a:lnTo>
                  <a:lnTo>
                    <a:pt x="261112" y="377444"/>
                  </a:lnTo>
                  <a:lnTo>
                    <a:pt x="285019" y="376297"/>
                  </a:lnTo>
                  <a:lnTo>
                    <a:pt x="298735" y="384460"/>
                  </a:lnTo>
                  <a:lnTo>
                    <a:pt x="304974" y="399911"/>
                  </a:lnTo>
                  <a:lnTo>
                    <a:pt x="306451" y="420623"/>
                  </a:lnTo>
                  <a:lnTo>
                    <a:pt x="306451" y="609600"/>
                  </a:lnTo>
                  <a:lnTo>
                    <a:pt x="293469" y="601793"/>
                  </a:lnTo>
                  <a:lnTo>
                    <a:pt x="285369" y="593058"/>
                  </a:lnTo>
                  <a:lnTo>
                    <a:pt x="282126" y="583703"/>
                  </a:lnTo>
                  <a:lnTo>
                    <a:pt x="283718" y="574040"/>
                  </a:lnTo>
                  <a:lnTo>
                    <a:pt x="292272" y="536793"/>
                  </a:lnTo>
                  <a:lnTo>
                    <a:pt x="286337" y="503809"/>
                  </a:lnTo>
                  <a:lnTo>
                    <a:pt x="245999" y="446531"/>
                  </a:lnTo>
                  <a:lnTo>
                    <a:pt x="202311" y="411956"/>
                  </a:lnTo>
                  <a:lnTo>
                    <a:pt x="152146" y="387096"/>
                  </a:lnTo>
                  <a:lnTo>
                    <a:pt x="108781" y="368879"/>
                  </a:lnTo>
                  <a:lnTo>
                    <a:pt x="67548" y="346614"/>
                  </a:lnTo>
                  <a:lnTo>
                    <a:pt x="30577" y="315444"/>
                  </a:lnTo>
                  <a:lnTo>
                    <a:pt x="0" y="270510"/>
                  </a:lnTo>
                  <a:lnTo>
                    <a:pt x="3328" y="320951"/>
                  </a:lnTo>
                  <a:lnTo>
                    <a:pt x="7912" y="368814"/>
                  </a:lnTo>
                  <a:lnTo>
                    <a:pt x="15252" y="414354"/>
                  </a:lnTo>
                  <a:lnTo>
                    <a:pt x="26846" y="457827"/>
                  </a:lnTo>
                  <a:lnTo>
                    <a:pt x="44196" y="499491"/>
                  </a:lnTo>
                  <a:lnTo>
                    <a:pt x="73677" y="543499"/>
                  </a:lnTo>
                  <a:lnTo>
                    <a:pt x="110699" y="577540"/>
                  </a:lnTo>
                  <a:lnTo>
                    <a:pt x="154024" y="600486"/>
                  </a:lnTo>
                  <a:lnTo>
                    <a:pt x="202415" y="611210"/>
                  </a:lnTo>
                  <a:lnTo>
                    <a:pt x="254635" y="608584"/>
                  </a:lnTo>
                  <a:lnTo>
                    <a:pt x="268321" y="607673"/>
                  </a:lnTo>
                  <a:lnTo>
                    <a:pt x="276875" y="611012"/>
                  </a:lnTo>
                  <a:lnTo>
                    <a:pt x="294576" y="658891"/>
                  </a:lnTo>
                  <a:lnTo>
                    <a:pt x="295656" y="690626"/>
                  </a:lnTo>
                  <a:lnTo>
                    <a:pt x="288925" y="920496"/>
                  </a:lnTo>
                  <a:lnTo>
                    <a:pt x="344678" y="920496"/>
                  </a:lnTo>
                  <a:lnTo>
                    <a:pt x="335534" y="656082"/>
                  </a:lnTo>
                  <a:lnTo>
                    <a:pt x="335408" y="630880"/>
                  </a:lnTo>
                  <a:lnTo>
                    <a:pt x="340153" y="609346"/>
                  </a:lnTo>
                  <a:lnTo>
                    <a:pt x="352589" y="592288"/>
                  </a:lnTo>
                  <a:lnTo>
                    <a:pt x="375539" y="580517"/>
                  </a:lnTo>
                  <a:lnTo>
                    <a:pt x="375285" y="579501"/>
                  </a:lnTo>
                  <a:lnTo>
                    <a:pt x="380365" y="578866"/>
                  </a:lnTo>
                  <a:lnTo>
                    <a:pt x="390509" y="573547"/>
                  </a:lnTo>
                  <a:lnTo>
                    <a:pt x="395920" y="572061"/>
                  </a:lnTo>
                  <a:lnTo>
                    <a:pt x="434701" y="579352"/>
                  </a:lnTo>
                  <a:lnTo>
                    <a:pt x="462248" y="572246"/>
                  </a:lnTo>
                  <a:lnTo>
                    <a:pt x="486128" y="555400"/>
                  </a:lnTo>
                  <a:lnTo>
                    <a:pt x="522936" y="511069"/>
                  </a:lnTo>
                  <a:lnTo>
                    <a:pt x="545554" y="465123"/>
                  </a:lnTo>
                  <a:lnTo>
                    <a:pt x="555244" y="441579"/>
                  </a:lnTo>
                  <a:lnTo>
                    <a:pt x="565904" y="419447"/>
                  </a:lnTo>
                  <a:lnTo>
                    <a:pt x="578993" y="399018"/>
                  </a:lnTo>
                  <a:lnTo>
                    <a:pt x="595320" y="381232"/>
                  </a:lnTo>
                  <a:lnTo>
                    <a:pt x="615696" y="367030"/>
                  </a:lnTo>
                  <a:lnTo>
                    <a:pt x="565923" y="363698"/>
                  </a:lnTo>
                  <a:lnTo>
                    <a:pt x="512127" y="371998"/>
                  </a:lnTo>
                  <a:lnTo>
                    <a:pt x="461569" y="390229"/>
                  </a:lnTo>
                  <a:lnTo>
                    <a:pt x="421513" y="416687"/>
                  </a:lnTo>
                  <a:lnTo>
                    <a:pt x="396033" y="445996"/>
                  </a:lnTo>
                  <a:lnTo>
                    <a:pt x="373078" y="514377"/>
                  </a:lnTo>
                  <a:lnTo>
                    <a:pt x="376174" y="552831"/>
                  </a:lnTo>
                  <a:lnTo>
                    <a:pt x="377825" y="561721"/>
                  </a:lnTo>
                  <a:lnTo>
                    <a:pt x="376936" y="566928"/>
                  </a:lnTo>
                  <a:lnTo>
                    <a:pt x="373761" y="571754"/>
                  </a:lnTo>
                  <a:lnTo>
                    <a:pt x="371729" y="574167"/>
                  </a:lnTo>
                  <a:lnTo>
                    <a:pt x="371221" y="574040"/>
                  </a:lnTo>
                  <a:lnTo>
                    <a:pt x="336677" y="581533"/>
                  </a:lnTo>
                  <a:lnTo>
                    <a:pt x="329783" y="437568"/>
                  </a:lnTo>
                  <a:lnTo>
                    <a:pt x="326898" y="390398"/>
                  </a:lnTo>
                  <a:lnTo>
                    <a:pt x="330906" y="366148"/>
                  </a:lnTo>
                  <a:lnTo>
                    <a:pt x="344201" y="352044"/>
                  </a:lnTo>
                  <a:lnTo>
                    <a:pt x="361545" y="346035"/>
                  </a:lnTo>
                  <a:lnTo>
                    <a:pt x="377698" y="346075"/>
                  </a:lnTo>
                  <a:lnTo>
                    <a:pt x="413325" y="344650"/>
                  </a:lnTo>
                  <a:lnTo>
                    <a:pt x="439547" y="331247"/>
                  </a:lnTo>
                  <a:lnTo>
                    <a:pt x="459101" y="309320"/>
                  </a:lnTo>
                  <a:lnTo>
                    <a:pt x="474726" y="282321"/>
                  </a:lnTo>
                  <a:lnTo>
                    <a:pt x="496903" y="236140"/>
                  </a:lnTo>
                  <a:lnTo>
                    <a:pt x="510284" y="214258"/>
                  </a:lnTo>
                  <a:lnTo>
                    <a:pt x="528701" y="194818"/>
                  </a:lnTo>
                  <a:lnTo>
                    <a:pt x="482272" y="192095"/>
                  </a:lnTo>
                  <a:lnTo>
                    <a:pt x="442599" y="199836"/>
                  </a:lnTo>
                  <a:lnTo>
                    <a:pt x="410130" y="217709"/>
                  </a:lnTo>
                  <a:lnTo>
                    <a:pt x="385313" y="245382"/>
                  </a:lnTo>
                  <a:lnTo>
                    <a:pt x="368595" y="282524"/>
                  </a:lnTo>
                  <a:lnTo>
                    <a:pt x="360426" y="328803"/>
                  </a:lnTo>
                  <a:lnTo>
                    <a:pt x="357302" y="339929"/>
                  </a:lnTo>
                  <a:lnTo>
                    <a:pt x="351059" y="346376"/>
                  </a:lnTo>
                  <a:lnTo>
                    <a:pt x="343816" y="349180"/>
                  </a:lnTo>
                  <a:lnTo>
                    <a:pt x="337693" y="349377"/>
                  </a:lnTo>
                  <a:lnTo>
                    <a:pt x="328041" y="348488"/>
                  </a:lnTo>
                  <a:lnTo>
                    <a:pt x="330200" y="327533"/>
                  </a:lnTo>
                  <a:lnTo>
                    <a:pt x="332126" y="305240"/>
                  </a:lnTo>
                  <a:lnTo>
                    <a:pt x="333708" y="282066"/>
                  </a:lnTo>
                  <a:lnTo>
                    <a:pt x="334646" y="260417"/>
                  </a:lnTo>
                  <a:lnTo>
                    <a:pt x="334645" y="242697"/>
                  </a:lnTo>
                  <a:lnTo>
                    <a:pt x="342392" y="235711"/>
                  </a:lnTo>
                  <a:lnTo>
                    <a:pt x="345313" y="231013"/>
                  </a:lnTo>
                  <a:lnTo>
                    <a:pt x="354391" y="211185"/>
                  </a:lnTo>
                  <a:lnTo>
                    <a:pt x="357266" y="191166"/>
                  </a:lnTo>
                  <a:lnTo>
                    <a:pt x="354832" y="171005"/>
                  </a:lnTo>
                  <a:lnTo>
                    <a:pt x="338431" y="132375"/>
                  </a:lnTo>
                  <a:lnTo>
                    <a:pt x="314047" y="99153"/>
                  </a:lnTo>
                  <a:lnTo>
                    <a:pt x="300355" y="83566"/>
                  </a:lnTo>
                  <a:lnTo>
                    <a:pt x="291514" y="72973"/>
                  </a:lnTo>
                  <a:lnTo>
                    <a:pt x="271780" y="36576"/>
                  </a:lnTo>
                  <a:lnTo>
                    <a:pt x="268136" y="9965"/>
                  </a:lnTo>
                  <a:lnTo>
                    <a:pt x="269240" y="0"/>
                  </a:lnTo>
                  <a:close/>
                </a:path>
              </a:pathLst>
            </a:custGeom>
            <a:solidFill>
              <a:srgbClr val="82C5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157471" y="5833872"/>
              <a:ext cx="446531" cy="44348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613147" y="5826251"/>
              <a:ext cx="1344168" cy="44500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226106" y="5309288"/>
            <a:ext cx="627761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0" spc="-290" dirty="0">
                <a:solidFill>
                  <a:srgbClr val="0000FF"/>
                </a:solidFill>
                <a:latin typeface="Noto Sans CJK JP Medium"/>
                <a:cs typeface="Noto Sans CJK JP Medium"/>
              </a:rPr>
              <a:t>※</a:t>
            </a:r>
            <a:r>
              <a:rPr sz="1800" b="1" dirty="0">
                <a:solidFill>
                  <a:srgbClr val="0000FF"/>
                </a:solidFill>
                <a:latin typeface="Noto Sans CJK JP Medium"/>
                <a:cs typeface="Noto Sans CJK JP Medium"/>
              </a:rPr>
              <a:t>萌芽案及拔尖案，不得同時接受其他部會 創業計畫之補助</a:t>
            </a:r>
            <a:r>
              <a:rPr sz="1800" b="1" spc="-285" dirty="0">
                <a:solidFill>
                  <a:srgbClr val="0000FF"/>
                </a:solidFill>
                <a:latin typeface="Noto Sans CJK JP Medium"/>
                <a:cs typeface="Noto Sans CJK JP Medium"/>
              </a:rPr>
              <a:t>※</a:t>
            </a:r>
            <a:endParaRPr sz="1800" b="1" dirty="0">
              <a:latin typeface="Noto Sans CJK JP Medium"/>
              <a:cs typeface="Noto Sans CJK JP Medium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08204" y="1290827"/>
            <a:ext cx="675640" cy="403860"/>
          </a:xfrm>
          <a:custGeom>
            <a:avLst/>
            <a:gdLst/>
            <a:ahLst/>
            <a:cxnLst/>
            <a:rect l="l" t="t" r="r" b="b"/>
            <a:pathLst>
              <a:path w="675640" h="403860">
                <a:moveTo>
                  <a:pt x="675132" y="0"/>
                </a:moveTo>
                <a:lnTo>
                  <a:pt x="201930" y="0"/>
                </a:lnTo>
                <a:lnTo>
                  <a:pt x="155630" y="5333"/>
                </a:lnTo>
                <a:lnTo>
                  <a:pt x="113128" y="20527"/>
                </a:lnTo>
                <a:lnTo>
                  <a:pt x="75634" y="44367"/>
                </a:lnTo>
                <a:lnTo>
                  <a:pt x="44363" y="75640"/>
                </a:lnTo>
                <a:lnTo>
                  <a:pt x="20525" y="113133"/>
                </a:lnTo>
                <a:lnTo>
                  <a:pt x="5333" y="155634"/>
                </a:lnTo>
                <a:lnTo>
                  <a:pt x="0" y="201930"/>
                </a:lnTo>
                <a:lnTo>
                  <a:pt x="0" y="403860"/>
                </a:lnTo>
                <a:lnTo>
                  <a:pt x="675132" y="403860"/>
                </a:lnTo>
                <a:lnTo>
                  <a:pt x="675132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752460" y="4006469"/>
            <a:ext cx="1264793" cy="126479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8</a:t>
            </a:fld>
            <a:endParaRPr spc="-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44411"/>
            <a:ext cx="9144000" cy="513715"/>
            <a:chOff x="0" y="6344411"/>
            <a:chExt cx="9144000" cy="513715"/>
          </a:xfrm>
        </p:grpSpPr>
        <p:sp>
          <p:nvSpPr>
            <p:cNvPr id="3" name="object 3"/>
            <p:cNvSpPr/>
            <p:nvPr/>
          </p:nvSpPr>
          <p:spPr>
            <a:xfrm>
              <a:off x="0" y="6380987"/>
              <a:ext cx="9144000" cy="4770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44411"/>
              <a:ext cx="1869948" cy="49682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539495" y="999744"/>
            <a:ext cx="8171688" cy="53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7576" y="1120139"/>
            <a:ext cx="8380730" cy="2486025"/>
          </a:xfrm>
          <a:custGeom>
            <a:avLst/>
            <a:gdLst/>
            <a:ahLst/>
            <a:cxnLst/>
            <a:rect l="l" t="t" r="r" b="b"/>
            <a:pathLst>
              <a:path w="8380730" h="2486025">
                <a:moveTo>
                  <a:pt x="7966202" y="0"/>
                </a:moveTo>
                <a:lnTo>
                  <a:pt x="414286" y="0"/>
                </a:lnTo>
                <a:lnTo>
                  <a:pt x="365972" y="2786"/>
                </a:lnTo>
                <a:lnTo>
                  <a:pt x="319294" y="10938"/>
                </a:lnTo>
                <a:lnTo>
                  <a:pt x="274565" y="24145"/>
                </a:lnTo>
                <a:lnTo>
                  <a:pt x="232094" y="42097"/>
                </a:lnTo>
                <a:lnTo>
                  <a:pt x="192192" y="64483"/>
                </a:lnTo>
                <a:lnTo>
                  <a:pt x="155171" y="90993"/>
                </a:lnTo>
                <a:lnTo>
                  <a:pt x="121342" y="121316"/>
                </a:lnTo>
                <a:lnTo>
                  <a:pt x="91014" y="155142"/>
                </a:lnTo>
                <a:lnTo>
                  <a:pt x="64499" y="192161"/>
                </a:lnTo>
                <a:lnTo>
                  <a:pt x="42108" y="232061"/>
                </a:lnTo>
                <a:lnTo>
                  <a:pt x="24152" y="274533"/>
                </a:lnTo>
                <a:lnTo>
                  <a:pt x="10941" y="319266"/>
                </a:lnTo>
                <a:lnTo>
                  <a:pt x="2787" y="365950"/>
                </a:lnTo>
                <a:lnTo>
                  <a:pt x="0" y="414274"/>
                </a:lnTo>
                <a:lnTo>
                  <a:pt x="0" y="2071370"/>
                </a:lnTo>
                <a:lnTo>
                  <a:pt x="2787" y="2119693"/>
                </a:lnTo>
                <a:lnTo>
                  <a:pt x="10941" y="2166377"/>
                </a:lnTo>
                <a:lnTo>
                  <a:pt x="24152" y="2211110"/>
                </a:lnTo>
                <a:lnTo>
                  <a:pt x="42108" y="2253582"/>
                </a:lnTo>
                <a:lnTo>
                  <a:pt x="64499" y="2293482"/>
                </a:lnTo>
                <a:lnTo>
                  <a:pt x="91014" y="2330501"/>
                </a:lnTo>
                <a:lnTo>
                  <a:pt x="121342" y="2364327"/>
                </a:lnTo>
                <a:lnTo>
                  <a:pt x="155171" y="2394650"/>
                </a:lnTo>
                <a:lnTo>
                  <a:pt x="192192" y="2421160"/>
                </a:lnTo>
                <a:lnTo>
                  <a:pt x="232094" y="2443546"/>
                </a:lnTo>
                <a:lnTo>
                  <a:pt x="274565" y="2461498"/>
                </a:lnTo>
                <a:lnTo>
                  <a:pt x="319294" y="2474705"/>
                </a:lnTo>
                <a:lnTo>
                  <a:pt x="365972" y="2482857"/>
                </a:lnTo>
                <a:lnTo>
                  <a:pt x="414286" y="2485644"/>
                </a:lnTo>
                <a:lnTo>
                  <a:pt x="7966202" y="2485644"/>
                </a:lnTo>
                <a:lnTo>
                  <a:pt x="8014525" y="2482857"/>
                </a:lnTo>
                <a:lnTo>
                  <a:pt x="8061209" y="2474705"/>
                </a:lnTo>
                <a:lnTo>
                  <a:pt x="8105942" y="2461498"/>
                </a:lnTo>
                <a:lnTo>
                  <a:pt x="8148414" y="2443546"/>
                </a:lnTo>
                <a:lnTo>
                  <a:pt x="8188314" y="2421160"/>
                </a:lnTo>
                <a:lnTo>
                  <a:pt x="8225333" y="2394650"/>
                </a:lnTo>
                <a:lnTo>
                  <a:pt x="8259159" y="2364327"/>
                </a:lnTo>
                <a:lnTo>
                  <a:pt x="8289482" y="2330501"/>
                </a:lnTo>
                <a:lnTo>
                  <a:pt x="8315992" y="2293482"/>
                </a:lnTo>
                <a:lnTo>
                  <a:pt x="8338378" y="2253582"/>
                </a:lnTo>
                <a:lnTo>
                  <a:pt x="8356330" y="2211110"/>
                </a:lnTo>
                <a:lnTo>
                  <a:pt x="8369537" y="2166377"/>
                </a:lnTo>
                <a:lnTo>
                  <a:pt x="8377689" y="2119693"/>
                </a:lnTo>
                <a:lnTo>
                  <a:pt x="8380476" y="2071370"/>
                </a:lnTo>
                <a:lnTo>
                  <a:pt x="8380476" y="414274"/>
                </a:lnTo>
                <a:lnTo>
                  <a:pt x="8377689" y="365950"/>
                </a:lnTo>
                <a:lnTo>
                  <a:pt x="8369537" y="319266"/>
                </a:lnTo>
                <a:lnTo>
                  <a:pt x="8356330" y="274533"/>
                </a:lnTo>
                <a:lnTo>
                  <a:pt x="8338378" y="232061"/>
                </a:lnTo>
                <a:lnTo>
                  <a:pt x="8315992" y="192161"/>
                </a:lnTo>
                <a:lnTo>
                  <a:pt x="8289482" y="155142"/>
                </a:lnTo>
                <a:lnTo>
                  <a:pt x="8259159" y="121316"/>
                </a:lnTo>
                <a:lnTo>
                  <a:pt x="8225333" y="90993"/>
                </a:lnTo>
                <a:lnTo>
                  <a:pt x="8188314" y="64483"/>
                </a:lnTo>
                <a:lnTo>
                  <a:pt x="8148414" y="42097"/>
                </a:lnTo>
                <a:lnTo>
                  <a:pt x="8105942" y="24145"/>
                </a:lnTo>
                <a:lnTo>
                  <a:pt x="8061209" y="10938"/>
                </a:lnTo>
                <a:lnTo>
                  <a:pt x="8014525" y="2786"/>
                </a:lnTo>
                <a:lnTo>
                  <a:pt x="7966202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7931" y="1266570"/>
            <a:ext cx="7868284" cy="295786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 err="1">
                <a:solidFill>
                  <a:srgbClr val="FF0000"/>
                </a:solidFill>
                <a:latin typeface="UKIJ CJK"/>
                <a:cs typeface="UKIJ CJK"/>
              </a:rPr>
              <a:t>申請案須透過</a:t>
            </a:r>
            <a:r>
              <a:rPr lang="zh-TW" altLang="en-US" sz="2000" dirty="0">
                <a:solidFill>
                  <a:srgbClr val="FF0000"/>
                </a:solidFill>
                <a:latin typeface="UKIJ CJK"/>
                <a:cs typeface="UKIJ CJK"/>
              </a:rPr>
              <a:t>各大</a:t>
            </a:r>
            <a:r>
              <a:rPr sz="2000" b="1" spc="-10" dirty="0" err="1">
                <a:solidFill>
                  <a:srgbClr val="FF0000"/>
                </a:solidFill>
                <a:latin typeface="UKIJ CJK"/>
                <a:cs typeface="UKIJ CJK"/>
              </a:rPr>
              <a:t>科</a:t>
            </a:r>
            <a:r>
              <a:rPr sz="2000" b="1" dirty="0" err="1">
                <a:solidFill>
                  <a:srgbClr val="FF0000"/>
                </a:solidFill>
                <a:latin typeface="UKIJ CJK"/>
                <a:cs typeface="UKIJ CJK"/>
              </a:rPr>
              <a:t>研產</a:t>
            </a:r>
            <a:r>
              <a:rPr sz="2000" b="1" spc="-10" dirty="0" err="1">
                <a:solidFill>
                  <a:srgbClr val="FF0000"/>
                </a:solidFill>
                <a:latin typeface="UKIJ CJK"/>
                <a:cs typeface="UKIJ CJK"/>
              </a:rPr>
              <a:t>業</a:t>
            </a:r>
            <a:r>
              <a:rPr sz="2000" b="1" dirty="0" err="1">
                <a:solidFill>
                  <a:srgbClr val="FF0000"/>
                </a:solidFill>
                <a:latin typeface="UKIJ CJK"/>
                <a:cs typeface="UKIJ CJK"/>
              </a:rPr>
              <a:t>化平</a:t>
            </a:r>
            <a:r>
              <a:rPr sz="2000" b="1" spc="-40" dirty="0" err="1">
                <a:solidFill>
                  <a:srgbClr val="FF0000"/>
                </a:solidFill>
                <a:latin typeface="UKIJ CJK"/>
                <a:cs typeface="UKIJ CJK"/>
              </a:rPr>
              <a:t>台</a:t>
            </a:r>
            <a:r>
              <a:rPr sz="2000" dirty="0" err="1">
                <a:latin typeface="UKIJ CJK"/>
                <a:cs typeface="UKIJ CJK"/>
              </a:rPr>
              <a:t>輔導</a:t>
            </a:r>
            <a:r>
              <a:rPr sz="2000" spc="-15" dirty="0" err="1">
                <a:latin typeface="UKIJ CJK"/>
                <a:cs typeface="UKIJ CJK"/>
              </a:rPr>
              <a:t>且</a:t>
            </a:r>
            <a:r>
              <a:rPr sz="2000" dirty="0" err="1">
                <a:latin typeface="UKIJ CJK"/>
                <a:cs typeface="UKIJ CJK"/>
              </a:rPr>
              <a:t>經校</a:t>
            </a:r>
            <a:r>
              <a:rPr sz="2000" spc="-15" dirty="0" err="1">
                <a:latin typeface="UKIJ CJK"/>
                <a:cs typeface="UKIJ CJK"/>
              </a:rPr>
              <a:t>內</a:t>
            </a:r>
            <a:r>
              <a:rPr sz="2000" dirty="0" err="1">
                <a:latin typeface="UKIJ CJK"/>
                <a:cs typeface="UKIJ CJK"/>
              </a:rPr>
              <a:t>初審</a:t>
            </a:r>
            <a:r>
              <a:rPr lang="zh-TW" altLang="en-US" sz="2000" dirty="0">
                <a:latin typeface="UKIJ CJK"/>
                <a:cs typeface="UKIJ CJK"/>
              </a:rPr>
              <a:t>合格</a:t>
            </a:r>
            <a:r>
              <a:rPr sz="2000" spc="-15" dirty="0" err="1">
                <a:latin typeface="UKIJ CJK"/>
                <a:cs typeface="UKIJ CJK"/>
              </a:rPr>
              <a:t>後</a:t>
            </a:r>
            <a:r>
              <a:rPr sz="2000" dirty="0" err="1">
                <a:latin typeface="UKIJ CJK"/>
                <a:cs typeface="UKIJ CJK"/>
              </a:rPr>
              <a:t>提出</a:t>
            </a:r>
            <a:r>
              <a:rPr lang="en-US" altLang="zh-TW" sz="2000" dirty="0">
                <a:latin typeface="UKIJ CJK"/>
                <a:cs typeface="UKIJ CJK"/>
              </a:rPr>
              <a:t>.</a:t>
            </a:r>
            <a:endParaRPr sz="2000" dirty="0">
              <a:latin typeface="UKIJ CJK"/>
              <a:cs typeface="UKIJ CJK"/>
            </a:endParaRPr>
          </a:p>
          <a:p>
            <a:pPr marL="355600">
              <a:lnSpc>
                <a:spcPct val="100000"/>
              </a:lnSpc>
            </a:pPr>
            <a:r>
              <a:rPr sz="2000" dirty="0">
                <a:latin typeface="UKIJ CJK"/>
                <a:cs typeface="UKIJ CJK"/>
              </a:rPr>
              <a:t>無件數限制</a:t>
            </a:r>
          </a:p>
          <a:p>
            <a:pPr marL="355600" marR="132080" indent="-342900" algn="just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lang="zh-TW" altLang="en-US" sz="2000" dirty="0">
                <a:latin typeface="UKIJ CJK"/>
                <a:cs typeface="UKIJ CJK"/>
              </a:rPr>
              <a:t>和之前的審查模式比較</a:t>
            </a:r>
            <a:r>
              <a:rPr lang="en-US" altLang="zh-TW" sz="2000" dirty="0">
                <a:latin typeface="UKIJ CJK"/>
                <a:cs typeface="UKIJ CJK"/>
              </a:rPr>
              <a:t>,</a:t>
            </a:r>
            <a:r>
              <a:rPr lang="zh-TW" altLang="en-US" sz="2000" dirty="0">
                <a:latin typeface="UKIJ CJK"/>
                <a:cs typeface="UKIJ CJK"/>
              </a:rPr>
              <a:t> </a:t>
            </a:r>
            <a:r>
              <a:rPr sz="2000" dirty="0" err="1">
                <a:latin typeface="UKIJ CJK"/>
                <a:cs typeface="UKIJ CJK"/>
              </a:rPr>
              <a:t>進行</a:t>
            </a:r>
            <a:r>
              <a:rPr sz="2000" b="1" dirty="0" err="1">
                <a:latin typeface="UKIJ CJK"/>
                <a:cs typeface="UKIJ CJK"/>
              </a:rPr>
              <a:t>會議審查</a:t>
            </a:r>
            <a:r>
              <a:rPr sz="2000" dirty="0" err="1">
                <a:latin typeface="UKIJ CJK"/>
                <a:cs typeface="UKIJ CJK"/>
              </a:rPr>
              <a:t>前</a:t>
            </a:r>
            <a:r>
              <a:rPr sz="2000" dirty="0">
                <a:solidFill>
                  <a:srgbClr val="FF0000"/>
                </a:solidFill>
                <a:latin typeface="UKIJ CJK"/>
                <a:cs typeface="UKIJ CJK"/>
              </a:rPr>
              <a:t>，</a:t>
            </a:r>
            <a:r>
              <a:rPr lang="zh-TW" altLang="en-US" sz="2000" dirty="0">
                <a:latin typeface="UKIJ CJK"/>
                <a:cs typeface="UKIJ CJK"/>
              </a:rPr>
              <a:t>本次</a:t>
            </a:r>
            <a:r>
              <a:rPr sz="2000" dirty="0" err="1">
                <a:solidFill>
                  <a:srgbClr val="FF0000"/>
                </a:solidFill>
                <a:latin typeface="UKIJ CJK"/>
                <a:cs typeface="UKIJ CJK"/>
              </a:rPr>
              <a:t>新增</a:t>
            </a:r>
            <a:r>
              <a:rPr sz="2000" spc="-15" dirty="0" err="1">
                <a:solidFill>
                  <a:srgbClr val="FF0000"/>
                </a:solidFill>
                <a:latin typeface="UKIJ CJK"/>
                <a:cs typeface="UKIJ CJK"/>
              </a:rPr>
              <a:t>現</a:t>
            </a:r>
            <a:r>
              <a:rPr sz="2000" dirty="0" err="1">
                <a:solidFill>
                  <a:srgbClr val="FF0000"/>
                </a:solidFill>
                <a:latin typeface="UKIJ CJK"/>
                <a:cs typeface="UKIJ CJK"/>
              </a:rPr>
              <a:t>地訪</a:t>
            </a:r>
            <a:r>
              <a:rPr sz="2000" spc="-15" dirty="0" err="1">
                <a:solidFill>
                  <a:srgbClr val="FF0000"/>
                </a:solidFill>
                <a:latin typeface="UKIJ CJK"/>
                <a:cs typeface="UKIJ CJK"/>
              </a:rPr>
              <a:t>視</a:t>
            </a:r>
            <a:r>
              <a:rPr sz="2000" dirty="0" err="1">
                <a:solidFill>
                  <a:srgbClr val="FF0000"/>
                </a:solidFill>
                <a:latin typeface="UKIJ CJK"/>
                <a:cs typeface="UKIJ CJK"/>
              </a:rPr>
              <a:t>及商</a:t>
            </a:r>
            <a:r>
              <a:rPr sz="2000" spc="-15" dirty="0" err="1">
                <a:solidFill>
                  <a:srgbClr val="FF0000"/>
                </a:solidFill>
                <a:latin typeface="UKIJ CJK"/>
                <a:cs typeface="UKIJ CJK"/>
              </a:rPr>
              <a:t>業</a:t>
            </a:r>
            <a:r>
              <a:rPr sz="2000" dirty="0" err="1">
                <a:solidFill>
                  <a:srgbClr val="FF0000"/>
                </a:solidFill>
                <a:latin typeface="UKIJ CJK"/>
                <a:cs typeface="UKIJ CJK"/>
              </a:rPr>
              <a:t>培訓</a:t>
            </a:r>
            <a:r>
              <a:rPr sz="2000" spc="-15" dirty="0" err="1">
                <a:solidFill>
                  <a:srgbClr val="FF0000"/>
                </a:solidFill>
                <a:latin typeface="UKIJ CJK"/>
                <a:cs typeface="UKIJ CJK"/>
              </a:rPr>
              <a:t>階</a:t>
            </a:r>
            <a:r>
              <a:rPr sz="2000" spc="5" dirty="0" err="1">
                <a:solidFill>
                  <a:srgbClr val="FF0000"/>
                </a:solidFill>
                <a:latin typeface="UKIJ CJK"/>
                <a:cs typeface="UKIJ CJK"/>
              </a:rPr>
              <a:t>段</a:t>
            </a:r>
            <a:r>
              <a:rPr sz="2000" dirty="0" err="1">
                <a:latin typeface="UKIJ CJK"/>
                <a:cs typeface="UKIJ CJK"/>
              </a:rPr>
              <a:t>，</a:t>
            </a:r>
            <a:r>
              <a:rPr sz="2000" spc="-15" dirty="0" err="1">
                <a:latin typeface="UKIJ CJK"/>
                <a:cs typeface="UKIJ CJK"/>
              </a:rPr>
              <a:t>協</a:t>
            </a:r>
            <a:r>
              <a:rPr sz="2000" dirty="0" err="1">
                <a:latin typeface="UKIJ CJK"/>
                <a:cs typeface="UKIJ CJK"/>
              </a:rPr>
              <a:t>助審</a:t>
            </a:r>
            <a:r>
              <a:rPr sz="2000" spc="-15" dirty="0" err="1">
                <a:latin typeface="UKIJ CJK"/>
                <a:cs typeface="UKIJ CJK"/>
              </a:rPr>
              <a:t>查</a:t>
            </a:r>
            <a:r>
              <a:rPr sz="2000" dirty="0" err="1">
                <a:latin typeface="UKIJ CJK"/>
                <a:cs typeface="UKIJ CJK"/>
              </a:rPr>
              <a:t>委員深度了解個案技術發展現</a:t>
            </a:r>
            <a:r>
              <a:rPr sz="2000" spc="-15" dirty="0" err="1">
                <a:latin typeface="UKIJ CJK"/>
                <a:cs typeface="UKIJ CJK"/>
              </a:rPr>
              <a:t>況</a:t>
            </a:r>
            <a:r>
              <a:rPr sz="2000" dirty="0" err="1">
                <a:latin typeface="UKIJ CJK"/>
                <a:cs typeface="UKIJ CJK"/>
              </a:rPr>
              <a:t>，媒</a:t>
            </a:r>
            <a:r>
              <a:rPr sz="2000" spc="-15" dirty="0" err="1">
                <a:latin typeface="UKIJ CJK"/>
                <a:cs typeface="UKIJ CJK"/>
              </a:rPr>
              <a:t>合</a:t>
            </a:r>
            <a:r>
              <a:rPr sz="2000" dirty="0" err="1">
                <a:latin typeface="UKIJ CJK"/>
                <a:cs typeface="UKIJ CJK"/>
              </a:rPr>
              <a:t>加速</a:t>
            </a:r>
            <a:r>
              <a:rPr sz="2000" spc="-15" dirty="0" err="1">
                <a:latin typeface="UKIJ CJK"/>
                <a:cs typeface="UKIJ CJK"/>
              </a:rPr>
              <a:t>器</a:t>
            </a:r>
            <a:r>
              <a:rPr sz="2000" dirty="0" err="1">
                <a:latin typeface="UKIJ CJK"/>
                <a:cs typeface="UKIJ CJK"/>
              </a:rPr>
              <a:t>及業</a:t>
            </a:r>
            <a:r>
              <a:rPr sz="2000" spc="-15" dirty="0" err="1">
                <a:latin typeface="UKIJ CJK"/>
                <a:cs typeface="UKIJ CJK"/>
              </a:rPr>
              <a:t>師</a:t>
            </a:r>
            <a:r>
              <a:rPr sz="2000" dirty="0" err="1">
                <a:latin typeface="UKIJ CJK"/>
                <a:cs typeface="UKIJ CJK"/>
              </a:rPr>
              <a:t>早期</a:t>
            </a:r>
            <a:r>
              <a:rPr sz="2000" spc="-15" dirty="0" err="1">
                <a:latin typeface="UKIJ CJK"/>
                <a:cs typeface="UKIJ CJK"/>
              </a:rPr>
              <a:t>參</a:t>
            </a:r>
            <a:r>
              <a:rPr sz="2000" dirty="0" err="1">
                <a:latin typeface="UKIJ CJK"/>
                <a:cs typeface="UKIJ CJK"/>
              </a:rPr>
              <a:t>與，</a:t>
            </a:r>
            <a:r>
              <a:rPr sz="2000" spc="-15" dirty="0" err="1">
                <a:latin typeface="UKIJ CJK"/>
                <a:cs typeface="UKIJ CJK"/>
              </a:rPr>
              <a:t>幫</a:t>
            </a:r>
            <a:r>
              <a:rPr sz="2000" dirty="0" err="1">
                <a:latin typeface="UKIJ CJK"/>
                <a:cs typeface="UKIJ CJK"/>
              </a:rPr>
              <a:t>助團隊快速掌握創業關鍵</a:t>
            </a:r>
            <a:endParaRPr sz="2000" dirty="0">
              <a:latin typeface="UKIJ CJK"/>
              <a:cs typeface="UKIJ CJK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altLang="zh-TW" sz="2000" dirty="0">
                <a:latin typeface="UKIJ CJK"/>
                <a:cs typeface="UKIJ CJK"/>
              </a:rPr>
              <a:t>110</a:t>
            </a:r>
            <a:r>
              <a:rPr lang="zh-TW" altLang="en-US" sz="2000" dirty="0">
                <a:latin typeface="UKIJ CJK"/>
                <a:cs typeface="UKIJ CJK"/>
              </a:rPr>
              <a:t>年度</a:t>
            </a:r>
            <a:r>
              <a:rPr sz="2000" dirty="0">
                <a:latin typeface="UKIJ CJK"/>
                <a:cs typeface="UKIJ CJK"/>
              </a:rPr>
              <a:t>第</a:t>
            </a:r>
            <a:r>
              <a:rPr sz="2000" dirty="0">
                <a:latin typeface="Arial"/>
                <a:cs typeface="Arial"/>
              </a:rPr>
              <a:t>2</a:t>
            </a:r>
            <a:r>
              <a:rPr sz="2000" dirty="0">
                <a:latin typeface="UKIJ CJK"/>
                <a:cs typeface="UKIJ CJK"/>
              </a:rPr>
              <a:t>梯次</a:t>
            </a:r>
            <a:r>
              <a:rPr lang="en-US" altLang="zh-TW" sz="2000" dirty="0">
                <a:solidFill>
                  <a:srgbClr val="FF0000"/>
                </a:solidFill>
                <a:latin typeface="Arial"/>
                <a:cs typeface="Arial"/>
              </a:rPr>
              <a:t>3</a:t>
            </a:r>
            <a:r>
              <a:rPr sz="2000" dirty="0">
                <a:solidFill>
                  <a:srgbClr val="FF0000"/>
                </a:solidFill>
                <a:latin typeface="UKIJ CJK"/>
                <a:cs typeface="UKIJ CJK"/>
              </a:rPr>
              <a:t>月</a:t>
            </a:r>
            <a:r>
              <a:rPr lang="en-US" altLang="zh-TW" sz="2000" dirty="0">
                <a:solidFill>
                  <a:srgbClr val="FF0000"/>
                </a:solidFill>
                <a:latin typeface="UKIJ CJK"/>
                <a:cs typeface="UKIJ CJK"/>
              </a:rPr>
              <a:t>11</a:t>
            </a:r>
            <a:r>
              <a:rPr lang="zh-TW" altLang="en-US" sz="2000" dirty="0">
                <a:solidFill>
                  <a:srgbClr val="FF0000"/>
                </a:solidFill>
                <a:latin typeface="UKIJ CJK"/>
                <a:cs typeface="UKIJ CJK"/>
              </a:rPr>
              <a:t>日</a:t>
            </a:r>
            <a:r>
              <a:rPr sz="2000" spc="-5" dirty="0">
                <a:solidFill>
                  <a:srgbClr val="FF0000"/>
                </a:solidFill>
                <a:latin typeface="Arial"/>
                <a:cs typeface="Arial"/>
              </a:rPr>
              <a:t>~</a:t>
            </a:r>
            <a:r>
              <a:rPr lang="en-US" altLang="zh-TW" sz="2000" spc="-5" dirty="0">
                <a:solidFill>
                  <a:srgbClr val="FF0000"/>
                </a:solidFill>
                <a:latin typeface="Arial"/>
                <a:cs typeface="Arial"/>
              </a:rPr>
              <a:t>4</a:t>
            </a:r>
            <a:r>
              <a:rPr sz="2000" spc="-10" dirty="0">
                <a:solidFill>
                  <a:srgbClr val="FF0000"/>
                </a:solidFill>
                <a:latin typeface="UKIJ CJK"/>
                <a:cs typeface="UKIJ CJK"/>
              </a:rPr>
              <a:t>月</a:t>
            </a:r>
            <a:r>
              <a:rPr lang="en-US" altLang="zh-TW" sz="2000" spc="-10" dirty="0">
                <a:solidFill>
                  <a:srgbClr val="FF0000"/>
                </a:solidFill>
                <a:latin typeface="UKIJ CJK"/>
                <a:cs typeface="UKIJ CJK"/>
              </a:rPr>
              <a:t>12</a:t>
            </a:r>
            <a:r>
              <a:rPr lang="zh-TW" altLang="en-US" sz="2000" spc="-10" dirty="0">
                <a:solidFill>
                  <a:srgbClr val="FF0000"/>
                </a:solidFill>
                <a:latin typeface="UKIJ CJK"/>
                <a:cs typeface="UKIJ CJK"/>
              </a:rPr>
              <a:t>日</a:t>
            </a:r>
            <a:r>
              <a:rPr sz="2000" spc="5" dirty="0">
                <a:solidFill>
                  <a:srgbClr val="FF0000"/>
                </a:solidFill>
                <a:latin typeface="UKIJ CJK"/>
                <a:cs typeface="UKIJ CJK"/>
              </a:rPr>
              <a:t>徵</a:t>
            </a:r>
            <a:r>
              <a:rPr sz="2000" spc="-15" dirty="0">
                <a:solidFill>
                  <a:srgbClr val="FF0000"/>
                </a:solidFill>
                <a:latin typeface="UKIJ CJK"/>
                <a:cs typeface="UKIJ CJK"/>
              </a:rPr>
              <a:t>件</a:t>
            </a:r>
            <a:r>
              <a:rPr sz="2000" spc="-5" dirty="0">
                <a:latin typeface="UKIJ CJK"/>
                <a:cs typeface="UKIJ CJK"/>
              </a:rPr>
              <a:t>，</a:t>
            </a:r>
            <a:r>
              <a:rPr sz="2000" spc="-5" dirty="0">
                <a:latin typeface="Arial"/>
                <a:cs typeface="Arial"/>
              </a:rPr>
              <a:t>4~6</a:t>
            </a:r>
            <a:r>
              <a:rPr sz="2000" spc="5" dirty="0">
                <a:latin typeface="UKIJ CJK"/>
                <a:cs typeface="UKIJ CJK"/>
              </a:rPr>
              <a:t>月</a:t>
            </a:r>
            <a:r>
              <a:rPr lang="zh-TW" altLang="en-US" sz="2000" spc="5" dirty="0">
                <a:latin typeface="UKIJ CJK"/>
                <a:cs typeface="UKIJ CJK"/>
              </a:rPr>
              <a:t>科技部</a:t>
            </a:r>
            <a:r>
              <a:rPr sz="2000" spc="5" dirty="0">
                <a:latin typeface="UKIJ CJK"/>
                <a:cs typeface="UKIJ CJK"/>
              </a:rPr>
              <a:t>辦</a:t>
            </a:r>
            <a:r>
              <a:rPr sz="2000" spc="-20" dirty="0">
                <a:latin typeface="UKIJ CJK"/>
                <a:cs typeface="UKIJ CJK"/>
              </a:rPr>
              <a:t>理</a:t>
            </a:r>
            <a:r>
              <a:rPr sz="2000" spc="5" dirty="0">
                <a:latin typeface="UKIJ CJK"/>
                <a:cs typeface="UKIJ CJK"/>
              </a:rPr>
              <a:t>審查</a:t>
            </a:r>
            <a:r>
              <a:rPr sz="2000" spc="-20" dirty="0">
                <a:latin typeface="UKIJ CJK"/>
                <a:cs typeface="UKIJ CJK"/>
              </a:rPr>
              <a:t>，</a:t>
            </a:r>
            <a:r>
              <a:rPr sz="2000" spc="5" dirty="0">
                <a:latin typeface="UKIJ CJK"/>
                <a:cs typeface="UKIJ CJK"/>
              </a:rPr>
              <a:t>個案</a:t>
            </a:r>
            <a:r>
              <a:rPr sz="2000" spc="-20" dirty="0">
                <a:latin typeface="UKIJ CJK"/>
                <a:cs typeface="UKIJ CJK"/>
              </a:rPr>
              <a:t>預</a:t>
            </a:r>
            <a:r>
              <a:rPr sz="2000" spc="5" dirty="0">
                <a:latin typeface="UKIJ CJK"/>
                <a:cs typeface="UKIJ CJK"/>
              </a:rPr>
              <a:t>計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-10" dirty="0">
                <a:latin typeface="UKIJ CJK"/>
                <a:cs typeface="UKIJ CJK"/>
              </a:rPr>
              <a:t>月</a:t>
            </a:r>
            <a:r>
              <a:rPr lang="zh-TW" altLang="en-US" sz="2000" spc="-10" dirty="0">
                <a:latin typeface="UKIJ CJK"/>
                <a:cs typeface="UKIJ CJK"/>
              </a:rPr>
              <a:t>中旬撥款</a:t>
            </a:r>
            <a:r>
              <a:rPr sz="2000" spc="5" dirty="0" err="1">
                <a:latin typeface="UKIJ CJK"/>
                <a:cs typeface="UKIJ CJK"/>
              </a:rPr>
              <a:t>執行</a:t>
            </a:r>
            <a:r>
              <a:rPr lang="en-US" altLang="zh-TW" sz="2000" spc="5" dirty="0">
                <a:latin typeface="UKIJ CJK"/>
                <a:cs typeface="UKIJ CJK"/>
              </a:rPr>
              <a:t>(110</a:t>
            </a:r>
            <a:r>
              <a:rPr lang="zh-TW" altLang="en-US" sz="1600" b="1" spc="5" dirty="0">
                <a:latin typeface="UKIJ CJK"/>
                <a:cs typeface="UKIJ CJK"/>
              </a:rPr>
              <a:t>年度預算約</a:t>
            </a:r>
            <a:r>
              <a:rPr lang="en-US" altLang="zh-TW" sz="1600" b="1" spc="5" dirty="0">
                <a:latin typeface="UKIJ CJK"/>
                <a:cs typeface="UKIJ CJK"/>
              </a:rPr>
              <a:t>4</a:t>
            </a:r>
            <a:r>
              <a:rPr lang="zh-TW" altLang="en-US" sz="1600" b="1" spc="5" dirty="0">
                <a:latin typeface="UKIJ CJK"/>
                <a:cs typeface="UKIJ CJK"/>
              </a:rPr>
              <a:t>億</a:t>
            </a:r>
            <a:r>
              <a:rPr lang="en-US" altLang="zh-TW" sz="1600" b="1" spc="5" dirty="0">
                <a:latin typeface="UKIJ CJK"/>
                <a:cs typeface="UKIJ CJK"/>
              </a:rPr>
              <a:t>,</a:t>
            </a:r>
            <a:r>
              <a:rPr lang="zh-TW" altLang="en-US" sz="1600" b="1" spc="5" dirty="0">
                <a:latin typeface="UKIJ CJK"/>
                <a:cs typeface="UKIJ CJK"/>
              </a:rPr>
              <a:t>本期約</a:t>
            </a:r>
            <a:r>
              <a:rPr lang="en-US" altLang="zh-TW" sz="1600" b="1" spc="5" dirty="0">
                <a:latin typeface="UKIJ CJK"/>
                <a:cs typeface="UKIJ CJK"/>
              </a:rPr>
              <a:t>2</a:t>
            </a:r>
            <a:r>
              <a:rPr lang="zh-TW" altLang="en-US" sz="1600" b="1" spc="5" dirty="0">
                <a:latin typeface="UKIJ CJK"/>
                <a:cs typeface="UKIJ CJK"/>
              </a:rPr>
              <a:t>億</a:t>
            </a:r>
            <a:r>
              <a:rPr lang="en-US" altLang="zh-TW" sz="2000" spc="5" dirty="0">
                <a:latin typeface="UKIJ CJK"/>
                <a:cs typeface="UKIJ CJK"/>
              </a:rPr>
              <a:t>)</a:t>
            </a:r>
            <a:endParaRPr sz="2000" dirty="0">
              <a:latin typeface="UKIJ CJK"/>
              <a:cs typeface="UKIJ CJK"/>
            </a:endParaRPr>
          </a:p>
          <a:p>
            <a:pPr marR="1936114" algn="ctr">
              <a:lnSpc>
                <a:spcPct val="100000"/>
              </a:lnSpc>
              <a:spcBef>
                <a:spcPts val="1605"/>
              </a:spcBef>
            </a:pPr>
            <a:r>
              <a:rPr sz="18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新增</a:t>
            </a:r>
            <a:endParaRPr sz="1800" dirty="0">
              <a:latin typeface="Noto Sans CJK JP Medium"/>
              <a:cs typeface="Noto Sans CJK JP Medium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51789" y="308646"/>
            <a:ext cx="512972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pc="-5" dirty="0"/>
              <a:t>科技部</a:t>
            </a:r>
            <a:r>
              <a:rPr spc="-5" dirty="0" err="1"/>
              <a:t>徵件</a:t>
            </a:r>
            <a:r>
              <a:rPr lang="zh-TW" altLang="en-US" spc="-5" dirty="0"/>
              <a:t>及</a:t>
            </a:r>
            <a:r>
              <a:rPr spc="-5" dirty="0" err="1"/>
              <a:t>審查規劃</a:t>
            </a:r>
            <a:endParaRPr dirty="0"/>
          </a:p>
        </p:txBody>
      </p:sp>
      <p:grpSp>
        <p:nvGrpSpPr>
          <p:cNvPr id="9" name="object 9"/>
          <p:cNvGrpSpPr/>
          <p:nvPr/>
        </p:nvGrpSpPr>
        <p:grpSpPr>
          <a:xfrm>
            <a:off x="73152" y="3957828"/>
            <a:ext cx="1140460" cy="1126490"/>
            <a:chOff x="73152" y="3957828"/>
            <a:chExt cx="1140460" cy="1126490"/>
          </a:xfrm>
        </p:grpSpPr>
        <p:sp>
          <p:nvSpPr>
            <p:cNvPr id="10" name="object 10"/>
            <p:cNvSpPr/>
            <p:nvPr/>
          </p:nvSpPr>
          <p:spPr>
            <a:xfrm>
              <a:off x="86106" y="3970782"/>
              <a:ext cx="1114425" cy="1100455"/>
            </a:xfrm>
            <a:custGeom>
              <a:avLst/>
              <a:gdLst/>
              <a:ahLst/>
              <a:cxnLst/>
              <a:rect l="l" t="t" r="r" b="b"/>
              <a:pathLst>
                <a:path w="1114425" h="1100454">
                  <a:moveTo>
                    <a:pt x="1004011" y="0"/>
                  </a:moveTo>
                  <a:lnTo>
                    <a:pt x="110032" y="0"/>
                  </a:lnTo>
                  <a:lnTo>
                    <a:pt x="67203" y="8647"/>
                  </a:lnTo>
                  <a:lnTo>
                    <a:pt x="32227" y="32226"/>
                  </a:lnTo>
                  <a:lnTo>
                    <a:pt x="8646" y="67186"/>
                  </a:lnTo>
                  <a:lnTo>
                    <a:pt x="0" y="109982"/>
                  </a:lnTo>
                  <a:lnTo>
                    <a:pt x="0" y="990346"/>
                  </a:lnTo>
                  <a:lnTo>
                    <a:pt x="8646" y="1033141"/>
                  </a:lnTo>
                  <a:lnTo>
                    <a:pt x="32227" y="1068101"/>
                  </a:lnTo>
                  <a:lnTo>
                    <a:pt x="67203" y="1091680"/>
                  </a:lnTo>
                  <a:lnTo>
                    <a:pt x="110032" y="1100328"/>
                  </a:lnTo>
                  <a:lnTo>
                    <a:pt x="1004011" y="1100328"/>
                  </a:lnTo>
                  <a:lnTo>
                    <a:pt x="1046840" y="1091680"/>
                  </a:lnTo>
                  <a:lnTo>
                    <a:pt x="1081816" y="1068101"/>
                  </a:lnTo>
                  <a:lnTo>
                    <a:pt x="1105397" y="1033141"/>
                  </a:lnTo>
                  <a:lnTo>
                    <a:pt x="1114044" y="990346"/>
                  </a:lnTo>
                  <a:lnTo>
                    <a:pt x="1114044" y="109982"/>
                  </a:lnTo>
                  <a:lnTo>
                    <a:pt x="1105397" y="67186"/>
                  </a:lnTo>
                  <a:lnTo>
                    <a:pt x="1081816" y="32226"/>
                  </a:lnTo>
                  <a:lnTo>
                    <a:pt x="1046840" y="8647"/>
                  </a:lnTo>
                  <a:lnTo>
                    <a:pt x="1004011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106" y="3970782"/>
              <a:ext cx="1114425" cy="1100455"/>
            </a:xfrm>
            <a:custGeom>
              <a:avLst/>
              <a:gdLst/>
              <a:ahLst/>
              <a:cxnLst/>
              <a:rect l="l" t="t" r="r" b="b"/>
              <a:pathLst>
                <a:path w="1114425" h="1100454">
                  <a:moveTo>
                    <a:pt x="0" y="109982"/>
                  </a:moveTo>
                  <a:lnTo>
                    <a:pt x="8646" y="67186"/>
                  </a:lnTo>
                  <a:lnTo>
                    <a:pt x="32227" y="32226"/>
                  </a:lnTo>
                  <a:lnTo>
                    <a:pt x="67203" y="8647"/>
                  </a:lnTo>
                  <a:lnTo>
                    <a:pt x="110032" y="0"/>
                  </a:lnTo>
                  <a:lnTo>
                    <a:pt x="1004011" y="0"/>
                  </a:lnTo>
                  <a:lnTo>
                    <a:pt x="1046840" y="8647"/>
                  </a:lnTo>
                  <a:lnTo>
                    <a:pt x="1081816" y="32226"/>
                  </a:lnTo>
                  <a:lnTo>
                    <a:pt x="1105397" y="67186"/>
                  </a:lnTo>
                  <a:lnTo>
                    <a:pt x="1114044" y="109982"/>
                  </a:lnTo>
                  <a:lnTo>
                    <a:pt x="1114044" y="990346"/>
                  </a:lnTo>
                  <a:lnTo>
                    <a:pt x="1105397" y="1033141"/>
                  </a:lnTo>
                  <a:lnTo>
                    <a:pt x="1081816" y="1068101"/>
                  </a:lnTo>
                  <a:lnTo>
                    <a:pt x="1046840" y="1091680"/>
                  </a:lnTo>
                  <a:lnTo>
                    <a:pt x="1004011" y="1100328"/>
                  </a:lnTo>
                  <a:lnTo>
                    <a:pt x="110032" y="1100328"/>
                  </a:lnTo>
                  <a:lnTo>
                    <a:pt x="67203" y="1091680"/>
                  </a:lnTo>
                  <a:lnTo>
                    <a:pt x="32227" y="1068101"/>
                  </a:lnTo>
                  <a:lnTo>
                    <a:pt x="8646" y="1033141"/>
                  </a:lnTo>
                  <a:lnTo>
                    <a:pt x="0" y="990346"/>
                  </a:lnTo>
                  <a:lnTo>
                    <a:pt x="0" y="10998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86004" y="3921759"/>
            <a:ext cx="711200" cy="1092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9800"/>
              </a:lnSpc>
              <a:spcBef>
                <a:spcPts val="95"/>
              </a:spcBef>
            </a:pPr>
            <a:r>
              <a:rPr sz="18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科研產 業化平 台送件</a:t>
            </a:r>
            <a:endParaRPr sz="1800">
              <a:latin typeface="Noto Sans CJK JP Medium"/>
              <a:cs typeface="Noto Sans CJK JP Medium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312163" y="3957764"/>
            <a:ext cx="1463675" cy="1126490"/>
            <a:chOff x="1312163" y="3957764"/>
            <a:chExt cx="1463675" cy="1126490"/>
          </a:xfrm>
        </p:grpSpPr>
        <p:sp>
          <p:nvSpPr>
            <p:cNvPr id="14" name="object 14"/>
            <p:cNvSpPr/>
            <p:nvPr/>
          </p:nvSpPr>
          <p:spPr>
            <a:xfrm>
              <a:off x="1312163" y="4381500"/>
              <a:ext cx="236220" cy="276225"/>
            </a:xfrm>
            <a:custGeom>
              <a:avLst/>
              <a:gdLst/>
              <a:ahLst/>
              <a:cxnLst/>
              <a:rect l="l" t="t" r="r" b="b"/>
              <a:pathLst>
                <a:path w="236219" h="276225">
                  <a:moveTo>
                    <a:pt x="118110" y="0"/>
                  </a:moveTo>
                  <a:lnTo>
                    <a:pt x="118110" y="55118"/>
                  </a:lnTo>
                  <a:lnTo>
                    <a:pt x="0" y="55118"/>
                  </a:lnTo>
                  <a:lnTo>
                    <a:pt x="0" y="220726"/>
                  </a:lnTo>
                  <a:lnTo>
                    <a:pt x="118110" y="220726"/>
                  </a:lnTo>
                  <a:lnTo>
                    <a:pt x="118110" y="275844"/>
                  </a:lnTo>
                  <a:lnTo>
                    <a:pt x="236220" y="137922"/>
                  </a:lnTo>
                  <a:lnTo>
                    <a:pt x="118110" y="0"/>
                  </a:lnTo>
                  <a:close/>
                </a:path>
              </a:pathLst>
            </a:custGeom>
            <a:solidFill>
              <a:srgbClr val="B0D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646681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1005586" y="0"/>
                  </a:moveTo>
                  <a:lnTo>
                    <a:pt x="109982" y="0"/>
                  </a:lnTo>
                  <a:lnTo>
                    <a:pt x="67186" y="8647"/>
                  </a:lnTo>
                  <a:lnTo>
                    <a:pt x="32226" y="32226"/>
                  </a:lnTo>
                  <a:lnTo>
                    <a:pt x="8647" y="67186"/>
                  </a:lnTo>
                  <a:lnTo>
                    <a:pt x="0" y="109982"/>
                  </a:lnTo>
                  <a:lnTo>
                    <a:pt x="0" y="990346"/>
                  </a:lnTo>
                  <a:lnTo>
                    <a:pt x="8647" y="1033141"/>
                  </a:lnTo>
                  <a:lnTo>
                    <a:pt x="32226" y="1068101"/>
                  </a:lnTo>
                  <a:lnTo>
                    <a:pt x="67186" y="1091680"/>
                  </a:lnTo>
                  <a:lnTo>
                    <a:pt x="109982" y="1100328"/>
                  </a:lnTo>
                  <a:lnTo>
                    <a:pt x="1005586" y="1100328"/>
                  </a:lnTo>
                  <a:lnTo>
                    <a:pt x="1048381" y="1091680"/>
                  </a:lnTo>
                  <a:lnTo>
                    <a:pt x="1083341" y="1068101"/>
                  </a:lnTo>
                  <a:lnTo>
                    <a:pt x="1106920" y="1033141"/>
                  </a:lnTo>
                  <a:lnTo>
                    <a:pt x="1115568" y="990346"/>
                  </a:lnTo>
                  <a:lnTo>
                    <a:pt x="1115568" y="109982"/>
                  </a:lnTo>
                  <a:lnTo>
                    <a:pt x="1106920" y="67186"/>
                  </a:lnTo>
                  <a:lnTo>
                    <a:pt x="1083341" y="32226"/>
                  </a:lnTo>
                  <a:lnTo>
                    <a:pt x="1048381" y="8647"/>
                  </a:lnTo>
                  <a:lnTo>
                    <a:pt x="1005586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646681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0" y="109982"/>
                  </a:moveTo>
                  <a:lnTo>
                    <a:pt x="8647" y="67186"/>
                  </a:lnTo>
                  <a:lnTo>
                    <a:pt x="32226" y="32226"/>
                  </a:lnTo>
                  <a:lnTo>
                    <a:pt x="67186" y="8647"/>
                  </a:lnTo>
                  <a:lnTo>
                    <a:pt x="109982" y="0"/>
                  </a:lnTo>
                  <a:lnTo>
                    <a:pt x="1005586" y="0"/>
                  </a:lnTo>
                  <a:lnTo>
                    <a:pt x="1048381" y="8647"/>
                  </a:lnTo>
                  <a:lnTo>
                    <a:pt x="1083341" y="32226"/>
                  </a:lnTo>
                  <a:lnTo>
                    <a:pt x="1106920" y="67186"/>
                  </a:lnTo>
                  <a:lnTo>
                    <a:pt x="1115568" y="109982"/>
                  </a:lnTo>
                  <a:lnTo>
                    <a:pt x="1115568" y="990346"/>
                  </a:lnTo>
                  <a:lnTo>
                    <a:pt x="1106920" y="1033141"/>
                  </a:lnTo>
                  <a:lnTo>
                    <a:pt x="1083341" y="1068101"/>
                  </a:lnTo>
                  <a:lnTo>
                    <a:pt x="1048381" y="1091680"/>
                  </a:lnTo>
                  <a:lnTo>
                    <a:pt x="1005586" y="1100328"/>
                  </a:lnTo>
                  <a:lnTo>
                    <a:pt x="109982" y="1100328"/>
                  </a:lnTo>
                  <a:lnTo>
                    <a:pt x="67186" y="1091680"/>
                  </a:lnTo>
                  <a:lnTo>
                    <a:pt x="32226" y="1068101"/>
                  </a:lnTo>
                  <a:lnTo>
                    <a:pt x="8647" y="1033141"/>
                  </a:lnTo>
                  <a:lnTo>
                    <a:pt x="0" y="990346"/>
                  </a:lnTo>
                  <a:lnTo>
                    <a:pt x="0" y="10998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847213" y="3921759"/>
            <a:ext cx="942467" cy="10616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9800"/>
              </a:lnSpc>
              <a:spcBef>
                <a:spcPts val="95"/>
              </a:spcBef>
            </a:pPr>
            <a:r>
              <a:rPr sz="18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第一階 段書面 初審</a:t>
            </a:r>
            <a:endParaRPr sz="1800" dirty="0">
              <a:latin typeface="Noto Sans CJK JP Medium"/>
              <a:cs typeface="Noto Sans CJK JP Medium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872739" y="3957764"/>
            <a:ext cx="1463675" cy="1126490"/>
            <a:chOff x="2872739" y="3957764"/>
            <a:chExt cx="1463675" cy="1126490"/>
          </a:xfrm>
        </p:grpSpPr>
        <p:sp>
          <p:nvSpPr>
            <p:cNvPr id="19" name="object 19"/>
            <p:cNvSpPr/>
            <p:nvPr/>
          </p:nvSpPr>
          <p:spPr>
            <a:xfrm>
              <a:off x="2872739" y="4381500"/>
              <a:ext cx="236220" cy="276225"/>
            </a:xfrm>
            <a:custGeom>
              <a:avLst/>
              <a:gdLst/>
              <a:ahLst/>
              <a:cxnLst/>
              <a:rect l="l" t="t" r="r" b="b"/>
              <a:pathLst>
                <a:path w="236219" h="276225">
                  <a:moveTo>
                    <a:pt x="118110" y="0"/>
                  </a:moveTo>
                  <a:lnTo>
                    <a:pt x="118110" y="55118"/>
                  </a:lnTo>
                  <a:lnTo>
                    <a:pt x="0" y="55118"/>
                  </a:lnTo>
                  <a:lnTo>
                    <a:pt x="0" y="220726"/>
                  </a:lnTo>
                  <a:lnTo>
                    <a:pt x="118110" y="220726"/>
                  </a:lnTo>
                  <a:lnTo>
                    <a:pt x="118110" y="275844"/>
                  </a:lnTo>
                  <a:lnTo>
                    <a:pt x="236220" y="137922"/>
                  </a:lnTo>
                  <a:lnTo>
                    <a:pt x="118110" y="0"/>
                  </a:lnTo>
                  <a:close/>
                </a:path>
              </a:pathLst>
            </a:custGeom>
            <a:solidFill>
              <a:srgbClr val="B0D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207257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1005586" y="0"/>
                  </a:moveTo>
                  <a:lnTo>
                    <a:pt x="109982" y="0"/>
                  </a:lnTo>
                  <a:lnTo>
                    <a:pt x="67186" y="8647"/>
                  </a:lnTo>
                  <a:lnTo>
                    <a:pt x="32226" y="32226"/>
                  </a:lnTo>
                  <a:lnTo>
                    <a:pt x="8647" y="67186"/>
                  </a:lnTo>
                  <a:lnTo>
                    <a:pt x="0" y="109982"/>
                  </a:lnTo>
                  <a:lnTo>
                    <a:pt x="0" y="990346"/>
                  </a:lnTo>
                  <a:lnTo>
                    <a:pt x="8647" y="1033141"/>
                  </a:lnTo>
                  <a:lnTo>
                    <a:pt x="32226" y="1068101"/>
                  </a:lnTo>
                  <a:lnTo>
                    <a:pt x="67186" y="1091680"/>
                  </a:lnTo>
                  <a:lnTo>
                    <a:pt x="109982" y="1100328"/>
                  </a:lnTo>
                  <a:lnTo>
                    <a:pt x="1005586" y="1100328"/>
                  </a:lnTo>
                  <a:lnTo>
                    <a:pt x="1048381" y="1091680"/>
                  </a:lnTo>
                  <a:lnTo>
                    <a:pt x="1083341" y="1068101"/>
                  </a:lnTo>
                  <a:lnTo>
                    <a:pt x="1106920" y="1033141"/>
                  </a:lnTo>
                  <a:lnTo>
                    <a:pt x="1115568" y="990346"/>
                  </a:lnTo>
                  <a:lnTo>
                    <a:pt x="1115568" y="109982"/>
                  </a:lnTo>
                  <a:lnTo>
                    <a:pt x="1106920" y="67186"/>
                  </a:lnTo>
                  <a:lnTo>
                    <a:pt x="1083341" y="32226"/>
                  </a:lnTo>
                  <a:lnTo>
                    <a:pt x="1048381" y="8647"/>
                  </a:lnTo>
                  <a:lnTo>
                    <a:pt x="1005586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207257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0" y="109982"/>
                  </a:moveTo>
                  <a:lnTo>
                    <a:pt x="8647" y="67186"/>
                  </a:lnTo>
                  <a:lnTo>
                    <a:pt x="32226" y="32226"/>
                  </a:lnTo>
                  <a:lnTo>
                    <a:pt x="67186" y="8647"/>
                  </a:lnTo>
                  <a:lnTo>
                    <a:pt x="109982" y="0"/>
                  </a:lnTo>
                  <a:lnTo>
                    <a:pt x="1005586" y="0"/>
                  </a:lnTo>
                  <a:lnTo>
                    <a:pt x="1048381" y="8647"/>
                  </a:lnTo>
                  <a:lnTo>
                    <a:pt x="1083341" y="32226"/>
                  </a:lnTo>
                  <a:lnTo>
                    <a:pt x="1106920" y="67186"/>
                  </a:lnTo>
                  <a:lnTo>
                    <a:pt x="1115568" y="109982"/>
                  </a:lnTo>
                  <a:lnTo>
                    <a:pt x="1115568" y="990346"/>
                  </a:lnTo>
                  <a:lnTo>
                    <a:pt x="1106920" y="1033141"/>
                  </a:lnTo>
                  <a:lnTo>
                    <a:pt x="1083341" y="1068101"/>
                  </a:lnTo>
                  <a:lnTo>
                    <a:pt x="1048381" y="1091680"/>
                  </a:lnTo>
                  <a:lnTo>
                    <a:pt x="1005586" y="1100328"/>
                  </a:lnTo>
                  <a:lnTo>
                    <a:pt x="109982" y="1100328"/>
                  </a:lnTo>
                  <a:lnTo>
                    <a:pt x="67186" y="1091680"/>
                  </a:lnTo>
                  <a:lnTo>
                    <a:pt x="32226" y="1068101"/>
                  </a:lnTo>
                  <a:lnTo>
                    <a:pt x="8647" y="1033141"/>
                  </a:lnTo>
                  <a:lnTo>
                    <a:pt x="0" y="990346"/>
                  </a:lnTo>
                  <a:lnTo>
                    <a:pt x="0" y="10998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309492" y="4063786"/>
            <a:ext cx="1040764" cy="7015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9800"/>
              </a:lnSpc>
              <a:spcBef>
                <a:spcPts val="95"/>
              </a:spcBef>
            </a:pPr>
            <a:r>
              <a:rPr sz="1800" b="0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現地訪視商業培訓</a:t>
            </a:r>
            <a:endParaRPr sz="1800" dirty="0">
              <a:latin typeface="Noto Sans CJK JP Medium"/>
              <a:cs typeface="Noto Sans CJK JP Medium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433315" y="4381500"/>
            <a:ext cx="236220" cy="276225"/>
          </a:xfrm>
          <a:custGeom>
            <a:avLst/>
            <a:gdLst/>
            <a:ahLst/>
            <a:cxnLst/>
            <a:rect l="l" t="t" r="r" b="b"/>
            <a:pathLst>
              <a:path w="236220" h="276225">
                <a:moveTo>
                  <a:pt x="118110" y="0"/>
                </a:moveTo>
                <a:lnTo>
                  <a:pt x="118110" y="55118"/>
                </a:lnTo>
                <a:lnTo>
                  <a:pt x="0" y="55118"/>
                </a:lnTo>
                <a:lnTo>
                  <a:pt x="0" y="220726"/>
                </a:lnTo>
                <a:lnTo>
                  <a:pt x="118110" y="220726"/>
                </a:lnTo>
                <a:lnTo>
                  <a:pt x="118110" y="275844"/>
                </a:lnTo>
                <a:lnTo>
                  <a:pt x="236220" y="137922"/>
                </a:lnTo>
                <a:lnTo>
                  <a:pt x="118110" y="0"/>
                </a:lnTo>
                <a:close/>
              </a:path>
            </a:pathLst>
          </a:custGeom>
          <a:solidFill>
            <a:srgbClr val="B0D2D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4" name="object 24"/>
          <p:cNvGrpSpPr/>
          <p:nvPr/>
        </p:nvGrpSpPr>
        <p:grpSpPr>
          <a:xfrm>
            <a:off x="4756403" y="3957828"/>
            <a:ext cx="1140460" cy="1126490"/>
            <a:chOff x="4756403" y="3957828"/>
            <a:chExt cx="1140460" cy="1126490"/>
          </a:xfrm>
        </p:grpSpPr>
        <p:sp>
          <p:nvSpPr>
            <p:cNvPr id="25" name="object 25"/>
            <p:cNvSpPr/>
            <p:nvPr/>
          </p:nvSpPr>
          <p:spPr>
            <a:xfrm>
              <a:off x="4769357" y="3970782"/>
              <a:ext cx="1114425" cy="1100455"/>
            </a:xfrm>
            <a:custGeom>
              <a:avLst/>
              <a:gdLst/>
              <a:ahLst/>
              <a:cxnLst/>
              <a:rect l="l" t="t" r="r" b="b"/>
              <a:pathLst>
                <a:path w="1114425" h="1100454">
                  <a:moveTo>
                    <a:pt x="1004062" y="0"/>
                  </a:moveTo>
                  <a:lnTo>
                    <a:pt x="109982" y="0"/>
                  </a:lnTo>
                  <a:lnTo>
                    <a:pt x="67186" y="8647"/>
                  </a:lnTo>
                  <a:lnTo>
                    <a:pt x="32226" y="32226"/>
                  </a:lnTo>
                  <a:lnTo>
                    <a:pt x="8647" y="67186"/>
                  </a:lnTo>
                  <a:lnTo>
                    <a:pt x="0" y="109982"/>
                  </a:lnTo>
                  <a:lnTo>
                    <a:pt x="0" y="990346"/>
                  </a:lnTo>
                  <a:lnTo>
                    <a:pt x="8647" y="1033141"/>
                  </a:lnTo>
                  <a:lnTo>
                    <a:pt x="32226" y="1068101"/>
                  </a:lnTo>
                  <a:lnTo>
                    <a:pt x="67186" y="1091680"/>
                  </a:lnTo>
                  <a:lnTo>
                    <a:pt x="109982" y="1100328"/>
                  </a:lnTo>
                  <a:lnTo>
                    <a:pt x="1004062" y="1100328"/>
                  </a:lnTo>
                  <a:lnTo>
                    <a:pt x="1046857" y="1091680"/>
                  </a:lnTo>
                  <a:lnTo>
                    <a:pt x="1081817" y="1068101"/>
                  </a:lnTo>
                  <a:lnTo>
                    <a:pt x="1105396" y="1033141"/>
                  </a:lnTo>
                  <a:lnTo>
                    <a:pt x="1114044" y="990346"/>
                  </a:lnTo>
                  <a:lnTo>
                    <a:pt x="1114044" y="109982"/>
                  </a:lnTo>
                  <a:lnTo>
                    <a:pt x="1105396" y="67186"/>
                  </a:lnTo>
                  <a:lnTo>
                    <a:pt x="1081817" y="32226"/>
                  </a:lnTo>
                  <a:lnTo>
                    <a:pt x="1046857" y="8647"/>
                  </a:lnTo>
                  <a:lnTo>
                    <a:pt x="1004062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769357" y="3970782"/>
              <a:ext cx="1114425" cy="1100455"/>
            </a:xfrm>
            <a:custGeom>
              <a:avLst/>
              <a:gdLst/>
              <a:ahLst/>
              <a:cxnLst/>
              <a:rect l="l" t="t" r="r" b="b"/>
              <a:pathLst>
                <a:path w="1114425" h="1100454">
                  <a:moveTo>
                    <a:pt x="0" y="109982"/>
                  </a:moveTo>
                  <a:lnTo>
                    <a:pt x="8647" y="67186"/>
                  </a:lnTo>
                  <a:lnTo>
                    <a:pt x="32226" y="32226"/>
                  </a:lnTo>
                  <a:lnTo>
                    <a:pt x="67186" y="8647"/>
                  </a:lnTo>
                  <a:lnTo>
                    <a:pt x="109982" y="0"/>
                  </a:lnTo>
                  <a:lnTo>
                    <a:pt x="1004062" y="0"/>
                  </a:lnTo>
                  <a:lnTo>
                    <a:pt x="1046857" y="8647"/>
                  </a:lnTo>
                  <a:lnTo>
                    <a:pt x="1081817" y="32226"/>
                  </a:lnTo>
                  <a:lnTo>
                    <a:pt x="1105396" y="67186"/>
                  </a:lnTo>
                  <a:lnTo>
                    <a:pt x="1114044" y="109982"/>
                  </a:lnTo>
                  <a:lnTo>
                    <a:pt x="1114044" y="990346"/>
                  </a:lnTo>
                  <a:lnTo>
                    <a:pt x="1105396" y="1033141"/>
                  </a:lnTo>
                  <a:lnTo>
                    <a:pt x="1081817" y="1068101"/>
                  </a:lnTo>
                  <a:lnTo>
                    <a:pt x="1046857" y="1091680"/>
                  </a:lnTo>
                  <a:lnTo>
                    <a:pt x="1004062" y="1100328"/>
                  </a:lnTo>
                  <a:lnTo>
                    <a:pt x="109982" y="1100328"/>
                  </a:lnTo>
                  <a:lnTo>
                    <a:pt x="67186" y="1091680"/>
                  </a:lnTo>
                  <a:lnTo>
                    <a:pt x="32226" y="1068101"/>
                  </a:lnTo>
                  <a:lnTo>
                    <a:pt x="8647" y="1033141"/>
                  </a:lnTo>
                  <a:lnTo>
                    <a:pt x="0" y="990346"/>
                  </a:lnTo>
                  <a:lnTo>
                    <a:pt x="0" y="10998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4969890" y="3921759"/>
            <a:ext cx="711200" cy="1092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9800"/>
              </a:lnSpc>
              <a:spcBef>
                <a:spcPts val="95"/>
              </a:spcBef>
            </a:pPr>
            <a:r>
              <a:rPr sz="18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第二階 段會議 審查</a:t>
            </a:r>
            <a:endParaRPr sz="1800">
              <a:latin typeface="Noto Sans CJK JP Medium"/>
              <a:cs typeface="Noto Sans CJK JP Medium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993891" y="4381500"/>
            <a:ext cx="238125" cy="276225"/>
          </a:xfrm>
          <a:custGeom>
            <a:avLst/>
            <a:gdLst/>
            <a:ahLst/>
            <a:cxnLst/>
            <a:rect l="l" t="t" r="r" b="b"/>
            <a:pathLst>
              <a:path w="238125" h="276225">
                <a:moveTo>
                  <a:pt x="118872" y="0"/>
                </a:moveTo>
                <a:lnTo>
                  <a:pt x="118872" y="55118"/>
                </a:lnTo>
                <a:lnTo>
                  <a:pt x="0" y="55118"/>
                </a:lnTo>
                <a:lnTo>
                  <a:pt x="0" y="220726"/>
                </a:lnTo>
                <a:lnTo>
                  <a:pt x="118872" y="220726"/>
                </a:lnTo>
                <a:lnTo>
                  <a:pt x="118872" y="275844"/>
                </a:lnTo>
                <a:lnTo>
                  <a:pt x="237744" y="137922"/>
                </a:lnTo>
                <a:lnTo>
                  <a:pt x="118872" y="0"/>
                </a:lnTo>
                <a:close/>
              </a:path>
            </a:pathLst>
          </a:custGeom>
          <a:solidFill>
            <a:srgbClr val="B0D2D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9" name="object 29"/>
          <p:cNvGrpSpPr/>
          <p:nvPr/>
        </p:nvGrpSpPr>
        <p:grpSpPr>
          <a:xfrm>
            <a:off x="6316979" y="3957828"/>
            <a:ext cx="1141730" cy="1126490"/>
            <a:chOff x="6316979" y="3957828"/>
            <a:chExt cx="1141730" cy="1126490"/>
          </a:xfrm>
        </p:grpSpPr>
        <p:sp>
          <p:nvSpPr>
            <p:cNvPr id="30" name="object 30"/>
            <p:cNvSpPr/>
            <p:nvPr/>
          </p:nvSpPr>
          <p:spPr>
            <a:xfrm>
              <a:off x="6329933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1005586" y="0"/>
                  </a:moveTo>
                  <a:lnTo>
                    <a:pt x="109982" y="0"/>
                  </a:lnTo>
                  <a:lnTo>
                    <a:pt x="67186" y="8647"/>
                  </a:lnTo>
                  <a:lnTo>
                    <a:pt x="32226" y="32226"/>
                  </a:lnTo>
                  <a:lnTo>
                    <a:pt x="8647" y="67186"/>
                  </a:lnTo>
                  <a:lnTo>
                    <a:pt x="0" y="109982"/>
                  </a:lnTo>
                  <a:lnTo>
                    <a:pt x="0" y="990346"/>
                  </a:lnTo>
                  <a:lnTo>
                    <a:pt x="8647" y="1033141"/>
                  </a:lnTo>
                  <a:lnTo>
                    <a:pt x="32226" y="1068101"/>
                  </a:lnTo>
                  <a:lnTo>
                    <a:pt x="67186" y="1091680"/>
                  </a:lnTo>
                  <a:lnTo>
                    <a:pt x="109982" y="1100328"/>
                  </a:lnTo>
                  <a:lnTo>
                    <a:pt x="1005586" y="1100328"/>
                  </a:lnTo>
                  <a:lnTo>
                    <a:pt x="1048381" y="1091680"/>
                  </a:lnTo>
                  <a:lnTo>
                    <a:pt x="1083341" y="1068101"/>
                  </a:lnTo>
                  <a:lnTo>
                    <a:pt x="1106920" y="1033141"/>
                  </a:lnTo>
                  <a:lnTo>
                    <a:pt x="1115568" y="990346"/>
                  </a:lnTo>
                  <a:lnTo>
                    <a:pt x="1115568" y="109982"/>
                  </a:lnTo>
                  <a:lnTo>
                    <a:pt x="1106920" y="67186"/>
                  </a:lnTo>
                  <a:lnTo>
                    <a:pt x="1083341" y="32226"/>
                  </a:lnTo>
                  <a:lnTo>
                    <a:pt x="1048381" y="8647"/>
                  </a:lnTo>
                  <a:lnTo>
                    <a:pt x="1005586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329933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0" y="109982"/>
                  </a:moveTo>
                  <a:lnTo>
                    <a:pt x="8647" y="67186"/>
                  </a:lnTo>
                  <a:lnTo>
                    <a:pt x="32226" y="32226"/>
                  </a:lnTo>
                  <a:lnTo>
                    <a:pt x="67186" y="8647"/>
                  </a:lnTo>
                  <a:lnTo>
                    <a:pt x="109982" y="0"/>
                  </a:lnTo>
                  <a:lnTo>
                    <a:pt x="1005586" y="0"/>
                  </a:lnTo>
                  <a:lnTo>
                    <a:pt x="1048381" y="8647"/>
                  </a:lnTo>
                  <a:lnTo>
                    <a:pt x="1083341" y="32226"/>
                  </a:lnTo>
                  <a:lnTo>
                    <a:pt x="1106920" y="67186"/>
                  </a:lnTo>
                  <a:lnTo>
                    <a:pt x="1115568" y="109982"/>
                  </a:lnTo>
                  <a:lnTo>
                    <a:pt x="1115568" y="990346"/>
                  </a:lnTo>
                  <a:lnTo>
                    <a:pt x="1106920" y="1033141"/>
                  </a:lnTo>
                  <a:lnTo>
                    <a:pt x="1083341" y="1068101"/>
                  </a:lnTo>
                  <a:lnTo>
                    <a:pt x="1048381" y="1091680"/>
                  </a:lnTo>
                  <a:lnTo>
                    <a:pt x="1005586" y="1100328"/>
                  </a:lnTo>
                  <a:lnTo>
                    <a:pt x="109982" y="1100328"/>
                  </a:lnTo>
                  <a:lnTo>
                    <a:pt x="67186" y="1091680"/>
                  </a:lnTo>
                  <a:lnTo>
                    <a:pt x="32226" y="1068101"/>
                  </a:lnTo>
                  <a:lnTo>
                    <a:pt x="8647" y="1033141"/>
                  </a:lnTo>
                  <a:lnTo>
                    <a:pt x="0" y="990346"/>
                  </a:lnTo>
                  <a:lnTo>
                    <a:pt x="0" y="10998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6531102" y="4099941"/>
            <a:ext cx="711200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marR="5080" indent="-114300">
              <a:lnSpc>
                <a:spcPct val="129400"/>
              </a:lnSpc>
              <a:spcBef>
                <a:spcPts val="100"/>
              </a:spcBef>
            </a:pPr>
            <a:r>
              <a:rPr sz="18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計畫審 議會</a:t>
            </a:r>
            <a:endParaRPr sz="1800">
              <a:latin typeface="Noto Sans CJK JP Medium"/>
              <a:cs typeface="Noto Sans CJK JP Medium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555992" y="4381500"/>
            <a:ext cx="236220" cy="276225"/>
          </a:xfrm>
          <a:custGeom>
            <a:avLst/>
            <a:gdLst/>
            <a:ahLst/>
            <a:cxnLst/>
            <a:rect l="l" t="t" r="r" b="b"/>
            <a:pathLst>
              <a:path w="236220" h="276225">
                <a:moveTo>
                  <a:pt x="118110" y="0"/>
                </a:moveTo>
                <a:lnTo>
                  <a:pt x="118110" y="55118"/>
                </a:lnTo>
                <a:lnTo>
                  <a:pt x="0" y="55118"/>
                </a:lnTo>
                <a:lnTo>
                  <a:pt x="0" y="220726"/>
                </a:lnTo>
                <a:lnTo>
                  <a:pt x="118110" y="220726"/>
                </a:lnTo>
                <a:lnTo>
                  <a:pt x="118110" y="275844"/>
                </a:lnTo>
                <a:lnTo>
                  <a:pt x="236220" y="137922"/>
                </a:lnTo>
                <a:lnTo>
                  <a:pt x="118110" y="0"/>
                </a:lnTo>
                <a:close/>
              </a:path>
            </a:pathLst>
          </a:custGeom>
          <a:solidFill>
            <a:srgbClr val="B0D2D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4" name="object 34"/>
          <p:cNvGrpSpPr/>
          <p:nvPr/>
        </p:nvGrpSpPr>
        <p:grpSpPr>
          <a:xfrm>
            <a:off x="7877556" y="3957828"/>
            <a:ext cx="1141730" cy="1126490"/>
            <a:chOff x="7877556" y="3957828"/>
            <a:chExt cx="1141730" cy="1126490"/>
          </a:xfrm>
        </p:grpSpPr>
        <p:sp>
          <p:nvSpPr>
            <p:cNvPr id="35" name="object 35"/>
            <p:cNvSpPr/>
            <p:nvPr/>
          </p:nvSpPr>
          <p:spPr>
            <a:xfrm>
              <a:off x="7890510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1005586" y="0"/>
                  </a:moveTo>
                  <a:lnTo>
                    <a:pt x="109982" y="0"/>
                  </a:lnTo>
                  <a:lnTo>
                    <a:pt x="67186" y="8647"/>
                  </a:lnTo>
                  <a:lnTo>
                    <a:pt x="32226" y="32226"/>
                  </a:lnTo>
                  <a:lnTo>
                    <a:pt x="8647" y="67186"/>
                  </a:lnTo>
                  <a:lnTo>
                    <a:pt x="0" y="109982"/>
                  </a:lnTo>
                  <a:lnTo>
                    <a:pt x="0" y="990346"/>
                  </a:lnTo>
                  <a:lnTo>
                    <a:pt x="8647" y="1033141"/>
                  </a:lnTo>
                  <a:lnTo>
                    <a:pt x="32226" y="1068101"/>
                  </a:lnTo>
                  <a:lnTo>
                    <a:pt x="67186" y="1091680"/>
                  </a:lnTo>
                  <a:lnTo>
                    <a:pt x="109982" y="1100328"/>
                  </a:lnTo>
                  <a:lnTo>
                    <a:pt x="1005586" y="1100328"/>
                  </a:lnTo>
                  <a:lnTo>
                    <a:pt x="1048381" y="1091680"/>
                  </a:lnTo>
                  <a:lnTo>
                    <a:pt x="1083341" y="1068101"/>
                  </a:lnTo>
                  <a:lnTo>
                    <a:pt x="1106920" y="1033141"/>
                  </a:lnTo>
                  <a:lnTo>
                    <a:pt x="1115568" y="990346"/>
                  </a:lnTo>
                  <a:lnTo>
                    <a:pt x="1115568" y="109982"/>
                  </a:lnTo>
                  <a:lnTo>
                    <a:pt x="1106920" y="67186"/>
                  </a:lnTo>
                  <a:lnTo>
                    <a:pt x="1083341" y="32226"/>
                  </a:lnTo>
                  <a:lnTo>
                    <a:pt x="1048381" y="8647"/>
                  </a:lnTo>
                  <a:lnTo>
                    <a:pt x="1005586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890510" y="3970782"/>
              <a:ext cx="1115695" cy="1100455"/>
            </a:xfrm>
            <a:custGeom>
              <a:avLst/>
              <a:gdLst/>
              <a:ahLst/>
              <a:cxnLst/>
              <a:rect l="l" t="t" r="r" b="b"/>
              <a:pathLst>
                <a:path w="1115695" h="1100454">
                  <a:moveTo>
                    <a:pt x="0" y="109982"/>
                  </a:moveTo>
                  <a:lnTo>
                    <a:pt x="8647" y="67186"/>
                  </a:lnTo>
                  <a:lnTo>
                    <a:pt x="32226" y="32226"/>
                  </a:lnTo>
                  <a:lnTo>
                    <a:pt x="67186" y="8647"/>
                  </a:lnTo>
                  <a:lnTo>
                    <a:pt x="109982" y="0"/>
                  </a:lnTo>
                  <a:lnTo>
                    <a:pt x="1005586" y="0"/>
                  </a:lnTo>
                  <a:lnTo>
                    <a:pt x="1048381" y="8647"/>
                  </a:lnTo>
                  <a:lnTo>
                    <a:pt x="1083341" y="32226"/>
                  </a:lnTo>
                  <a:lnTo>
                    <a:pt x="1106920" y="67186"/>
                  </a:lnTo>
                  <a:lnTo>
                    <a:pt x="1115568" y="109982"/>
                  </a:lnTo>
                  <a:lnTo>
                    <a:pt x="1115568" y="990346"/>
                  </a:lnTo>
                  <a:lnTo>
                    <a:pt x="1106920" y="1033141"/>
                  </a:lnTo>
                  <a:lnTo>
                    <a:pt x="1083341" y="1068101"/>
                  </a:lnTo>
                  <a:lnTo>
                    <a:pt x="1048381" y="1091680"/>
                  </a:lnTo>
                  <a:lnTo>
                    <a:pt x="1005586" y="1100328"/>
                  </a:lnTo>
                  <a:lnTo>
                    <a:pt x="109982" y="1100328"/>
                  </a:lnTo>
                  <a:lnTo>
                    <a:pt x="67186" y="1091680"/>
                  </a:lnTo>
                  <a:lnTo>
                    <a:pt x="32226" y="1068101"/>
                  </a:lnTo>
                  <a:lnTo>
                    <a:pt x="8647" y="1033141"/>
                  </a:lnTo>
                  <a:lnTo>
                    <a:pt x="0" y="990346"/>
                  </a:lnTo>
                  <a:lnTo>
                    <a:pt x="0" y="10998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8092185" y="4099941"/>
            <a:ext cx="711200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400"/>
              </a:lnSpc>
              <a:spcBef>
                <a:spcPts val="100"/>
              </a:spcBef>
            </a:pPr>
            <a:r>
              <a:rPr sz="18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補助個 案執行</a:t>
            </a:r>
            <a:endParaRPr sz="1800">
              <a:latin typeface="Noto Sans CJK JP Medium"/>
              <a:cs typeface="Noto Sans CJK JP Medium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3192017" y="3944873"/>
            <a:ext cx="1158240" cy="1198245"/>
          </a:xfrm>
          <a:custGeom>
            <a:avLst/>
            <a:gdLst/>
            <a:ahLst/>
            <a:cxnLst/>
            <a:rect l="l" t="t" r="r" b="b"/>
            <a:pathLst>
              <a:path w="1158239" h="1198245">
                <a:moveTo>
                  <a:pt x="0" y="193039"/>
                </a:moveTo>
                <a:lnTo>
                  <a:pt x="5101" y="148796"/>
                </a:lnTo>
                <a:lnTo>
                  <a:pt x="19631" y="108172"/>
                </a:lnTo>
                <a:lnTo>
                  <a:pt x="42427" y="72328"/>
                </a:lnTo>
                <a:lnTo>
                  <a:pt x="72328" y="42427"/>
                </a:lnTo>
                <a:lnTo>
                  <a:pt x="108172" y="19631"/>
                </a:lnTo>
                <a:lnTo>
                  <a:pt x="148796" y="5101"/>
                </a:lnTo>
                <a:lnTo>
                  <a:pt x="193040" y="0"/>
                </a:lnTo>
                <a:lnTo>
                  <a:pt x="965200" y="0"/>
                </a:lnTo>
                <a:lnTo>
                  <a:pt x="1009443" y="5101"/>
                </a:lnTo>
                <a:lnTo>
                  <a:pt x="1050067" y="19631"/>
                </a:lnTo>
                <a:lnTo>
                  <a:pt x="1085911" y="42427"/>
                </a:lnTo>
                <a:lnTo>
                  <a:pt x="1115812" y="72328"/>
                </a:lnTo>
                <a:lnTo>
                  <a:pt x="1138608" y="108172"/>
                </a:lnTo>
                <a:lnTo>
                  <a:pt x="1153138" y="148796"/>
                </a:lnTo>
                <a:lnTo>
                  <a:pt x="1158240" y="193039"/>
                </a:lnTo>
                <a:lnTo>
                  <a:pt x="1158240" y="1004823"/>
                </a:lnTo>
                <a:lnTo>
                  <a:pt x="1153138" y="1049067"/>
                </a:lnTo>
                <a:lnTo>
                  <a:pt x="1138608" y="1089691"/>
                </a:lnTo>
                <a:lnTo>
                  <a:pt x="1115812" y="1125535"/>
                </a:lnTo>
                <a:lnTo>
                  <a:pt x="1085911" y="1155436"/>
                </a:lnTo>
                <a:lnTo>
                  <a:pt x="1050067" y="1178232"/>
                </a:lnTo>
                <a:lnTo>
                  <a:pt x="1009443" y="1192762"/>
                </a:lnTo>
                <a:lnTo>
                  <a:pt x="965200" y="1197864"/>
                </a:lnTo>
                <a:lnTo>
                  <a:pt x="193040" y="1197864"/>
                </a:lnTo>
                <a:lnTo>
                  <a:pt x="148796" y="1192762"/>
                </a:lnTo>
                <a:lnTo>
                  <a:pt x="108172" y="1178232"/>
                </a:lnTo>
                <a:lnTo>
                  <a:pt x="72328" y="1155436"/>
                </a:lnTo>
                <a:lnTo>
                  <a:pt x="42427" y="1125535"/>
                </a:lnTo>
                <a:lnTo>
                  <a:pt x="19631" y="1089691"/>
                </a:lnTo>
                <a:lnTo>
                  <a:pt x="5101" y="1049067"/>
                </a:lnTo>
                <a:lnTo>
                  <a:pt x="0" y="1004823"/>
                </a:lnTo>
                <a:lnTo>
                  <a:pt x="0" y="193039"/>
                </a:lnTo>
                <a:close/>
              </a:path>
            </a:pathLst>
          </a:custGeom>
          <a:ln w="25908">
            <a:solidFill>
              <a:srgbClr val="FF0000"/>
            </a:solidFill>
            <a:prstDash val="lgDash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035045" y="5425236"/>
            <a:ext cx="20828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0"/>
              </a:spcBef>
            </a:pPr>
            <a:r>
              <a:rPr sz="1800" dirty="0" err="1">
                <a:latin typeface="UKIJ CJK"/>
                <a:cs typeface="UKIJ CJK"/>
              </a:rPr>
              <a:t>審查委員、業師參與</a:t>
            </a:r>
            <a:r>
              <a:rPr sz="1800" dirty="0">
                <a:latin typeface="UKIJ CJK"/>
                <a:cs typeface="UKIJ CJK"/>
              </a:rPr>
              <a:t> </a:t>
            </a:r>
            <a:r>
              <a:rPr sz="1800" dirty="0" err="1">
                <a:latin typeface="UKIJ CJK"/>
                <a:cs typeface="UKIJ CJK"/>
              </a:rPr>
              <a:t>媒合加速器</a:t>
            </a:r>
            <a:r>
              <a:rPr lang="zh-TW" altLang="en-US" sz="1800" dirty="0">
                <a:latin typeface="UKIJ CJK"/>
                <a:cs typeface="UKIJ CJK"/>
              </a:rPr>
              <a:t>及</a:t>
            </a:r>
            <a:r>
              <a:rPr sz="1800" dirty="0" err="1">
                <a:latin typeface="UKIJ CJK"/>
                <a:cs typeface="UKIJ CJK"/>
              </a:rPr>
              <a:t>教練</a:t>
            </a:r>
            <a:endParaRPr sz="1800" dirty="0">
              <a:latin typeface="UKIJ CJK"/>
              <a:cs typeface="UKIJ CJK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287274" y="4120896"/>
            <a:ext cx="3541013" cy="2126594"/>
            <a:chOff x="287274" y="4120896"/>
            <a:chExt cx="3541013" cy="2126594"/>
          </a:xfrm>
        </p:grpSpPr>
        <p:sp>
          <p:nvSpPr>
            <p:cNvPr id="41" name="object 41"/>
            <p:cNvSpPr/>
            <p:nvPr/>
          </p:nvSpPr>
          <p:spPr>
            <a:xfrm>
              <a:off x="3713987" y="5142738"/>
              <a:ext cx="114300" cy="274955"/>
            </a:xfrm>
            <a:custGeom>
              <a:avLst/>
              <a:gdLst/>
              <a:ahLst/>
              <a:cxnLst/>
              <a:rect l="l" t="t" r="r" b="b"/>
              <a:pathLst>
                <a:path w="114300" h="274954">
                  <a:moveTo>
                    <a:pt x="38100" y="160655"/>
                  </a:moveTo>
                  <a:lnTo>
                    <a:pt x="0" y="160655"/>
                  </a:lnTo>
                  <a:lnTo>
                    <a:pt x="57150" y="274955"/>
                  </a:lnTo>
                  <a:lnTo>
                    <a:pt x="104775" y="179705"/>
                  </a:lnTo>
                  <a:lnTo>
                    <a:pt x="38100" y="179705"/>
                  </a:lnTo>
                  <a:lnTo>
                    <a:pt x="38100" y="160655"/>
                  </a:lnTo>
                  <a:close/>
                </a:path>
                <a:path w="114300" h="274954">
                  <a:moveTo>
                    <a:pt x="76200" y="0"/>
                  </a:moveTo>
                  <a:lnTo>
                    <a:pt x="38100" y="0"/>
                  </a:lnTo>
                  <a:lnTo>
                    <a:pt x="38100" y="179705"/>
                  </a:lnTo>
                  <a:lnTo>
                    <a:pt x="76200" y="179705"/>
                  </a:lnTo>
                  <a:lnTo>
                    <a:pt x="76200" y="0"/>
                  </a:lnTo>
                  <a:close/>
                </a:path>
                <a:path w="114300" h="274954">
                  <a:moveTo>
                    <a:pt x="114300" y="160655"/>
                  </a:moveTo>
                  <a:lnTo>
                    <a:pt x="76200" y="160655"/>
                  </a:lnTo>
                  <a:lnTo>
                    <a:pt x="76200" y="179705"/>
                  </a:lnTo>
                  <a:lnTo>
                    <a:pt x="104775" y="179705"/>
                  </a:lnTo>
                  <a:lnTo>
                    <a:pt x="114300" y="16065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87274" y="5607557"/>
              <a:ext cx="1249680" cy="639933"/>
            </a:xfrm>
            <a:custGeom>
              <a:avLst/>
              <a:gdLst/>
              <a:ahLst/>
              <a:cxnLst/>
              <a:rect l="l" t="t" r="r" b="b"/>
              <a:pathLst>
                <a:path w="1249680" h="553720">
                  <a:moveTo>
                    <a:pt x="0" y="92202"/>
                  </a:moveTo>
                  <a:lnTo>
                    <a:pt x="7244" y="56310"/>
                  </a:lnTo>
                  <a:lnTo>
                    <a:pt x="27003" y="27003"/>
                  </a:lnTo>
                  <a:lnTo>
                    <a:pt x="56310" y="7244"/>
                  </a:lnTo>
                  <a:lnTo>
                    <a:pt x="92202" y="0"/>
                  </a:lnTo>
                  <a:lnTo>
                    <a:pt x="1157478" y="0"/>
                  </a:lnTo>
                  <a:lnTo>
                    <a:pt x="1193369" y="7244"/>
                  </a:lnTo>
                  <a:lnTo>
                    <a:pt x="1222676" y="27003"/>
                  </a:lnTo>
                  <a:lnTo>
                    <a:pt x="1242435" y="56310"/>
                  </a:lnTo>
                  <a:lnTo>
                    <a:pt x="1249680" y="92202"/>
                  </a:lnTo>
                  <a:lnTo>
                    <a:pt x="1249680" y="461010"/>
                  </a:lnTo>
                  <a:lnTo>
                    <a:pt x="1242435" y="496901"/>
                  </a:lnTo>
                  <a:lnTo>
                    <a:pt x="1222676" y="526208"/>
                  </a:lnTo>
                  <a:lnTo>
                    <a:pt x="1193369" y="545967"/>
                  </a:lnTo>
                  <a:lnTo>
                    <a:pt x="1157478" y="553212"/>
                  </a:lnTo>
                  <a:lnTo>
                    <a:pt x="92202" y="553212"/>
                  </a:lnTo>
                  <a:lnTo>
                    <a:pt x="56310" y="545967"/>
                  </a:lnTo>
                  <a:lnTo>
                    <a:pt x="27003" y="526208"/>
                  </a:lnTo>
                  <a:lnTo>
                    <a:pt x="7244" y="496901"/>
                  </a:lnTo>
                  <a:lnTo>
                    <a:pt x="0" y="461010"/>
                  </a:lnTo>
                  <a:lnTo>
                    <a:pt x="0" y="92202"/>
                  </a:lnTo>
                  <a:close/>
                </a:path>
              </a:pathLst>
            </a:custGeom>
            <a:ln w="25908">
              <a:solidFill>
                <a:srgbClr val="B66C3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536953" y="4120896"/>
              <a:ext cx="1861820" cy="1781810"/>
            </a:xfrm>
            <a:custGeom>
              <a:avLst/>
              <a:gdLst/>
              <a:ahLst/>
              <a:cxnLst/>
              <a:rect l="l" t="t" r="r" b="b"/>
              <a:pathLst>
                <a:path w="1861820" h="1781810">
                  <a:moveTo>
                    <a:pt x="1306195" y="1743341"/>
                  </a:moveTo>
                  <a:lnTo>
                    <a:pt x="0" y="1743341"/>
                  </a:lnTo>
                  <a:lnTo>
                    <a:pt x="0" y="1781441"/>
                  </a:lnTo>
                  <a:lnTo>
                    <a:pt x="1325245" y="1781441"/>
                  </a:lnTo>
                  <a:lnTo>
                    <a:pt x="1332668" y="1779943"/>
                  </a:lnTo>
                  <a:lnTo>
                    <a:pt x="1338722" y="1775860"/>
                  </a:lnTo>
                  <a:lnTo>
                    <a:pt x="1342800" y="1769804"/>
                  </a:lnTo>
                  <a:lnTo>
                    <a:pt x="1344295" y="1762391"/>
                  </a:lnTo>
                  <a:lnTo>
                    <a:pt x="1306195" y="1762391"/>
                  </a:lnTo>
                  <a:lnTo>
                    <a:pt x="1306195" y="1743341"/>
                  </a:lnTo>
                  <a:close/>
                </a:path>
                <a:path w="1861820" h="1781810">
                  <a:moveTo>
                    <a:pt x="1747266" y="38100"/>
                  </a:moveTo>
                  <a:lnTo>
                    <a:pt x="1325245" y="38100"/>
                  </a:lnTo>
                  <a:lnTo>
                    <a:pt x="1317821" y="39594"/>
                  </a:lnTo>
                  <a:lnTo>
                    <a:pt x="1311767" y="43672"/>
                  </a:lnTo>
                  <a:lnTo>
                    <a:pt x="1307689" y="49726"/>
                  </a:lnTo>
                  <a:lnTo>
                    <a:pt x="1306195" y="57150"/>
                  </a:lnTo>
                  <a:lnTo>
                    <a:pt x="1306195" y="1762391"/>
                  </a:lnTo>
                  <a:lnTo>
                    <a:pt x="1325245" y="1743341"/>
                  </a:lnTo>
                  <a:lnTo>
                    <a:pt x="1344295" y="1743341"/>
                  </a:lnTo>
                  <a:lnTo>
                    <a:pt x="1344295" y="76200"/>
                  </a:lnTo>
                  <a:lnTo>
                    <a:pt x="1325245" y="76200"/>
                  </a:lnTo>
                  <a:lnTo>
                    <a:pt x="1344295" y="57150"/>
                  </a:lnTo>
                  <a:lnTo>
                    <a:pt x="1747266" y="57150"/>
                  </a:lnTo>
                  <a:lnTo>
                    <a:pt x="1747266" y="38100"/>
                  </a:lnTo>
                  <a:close/>
                </a:path>
                <a:path w="1861820" h="1781810">
                  <a:moveTo>
                    <a:pt x="1344295" y="1743341"/>
                  </a:moveTo>
                  <a:lnTo>
                    <a:pt x="1325245" y="1743341"/>
                  </a:lnTo>
                  <a:lnTo>
                    <a:pt x="1306195" y="1762391"/>
                  </a:lnTo>
                  <a:lnTo>
                    <a:pt x="1344295" y="1762391"/>
                  </a:lnTo>
                  <a:lnTo>
                    <a:pt x="1344295" y="1743341"/>
                  </a:lnTo>
                  <a:close/>
                </a:path>
                <a:path w="1861820" h="1781810">
                  <a:moveTo>
                    <a:pt x="1747266" y="0"/>
                  </a:moveTo>
                  <a:lnTo>
                    <a:pt x="1747266" y="114300"/>
                  </a:lnTo>
                  <a:lnTo>
                    <a:pt x="1823466" y="76200"/>
                  </a:lnTo>
                  <a:lnTo>
                    <a:pt x="1766316" y="76200"/>
                  </a:lnTo>
                  <a:lnTo>
                    <a:pt x="1766316" y="38100"/>
                  </a:lnTo>
                  <a:lnTo>
                    <a:pt x="1823466" y="38100"/>
                  </a:lnTo>
                  <a:lnTo>
                    <a:pt x="1747266" y="0"/>
                  </a:lnTo>
                  <a:close/>
                </a:path>
                <a:path w="1861820" h="1781810">
                  <a:moveTo>
                    <a:pt x="1344295" y="57150"/>
                  </a:moveTo>
                  <a:lnTo>
                    <a:pt x="1325245" y="76200"/>
                  </a:lnTo>
                  <a:lnTo>
                    <a:pt x="1344295" y="76200"/>
                  </a:lnTo>
                  <a:lnTo>
                    <a:pt x="1344295" y="57150"/>
                  </a:lnTo>
                  <a:close/>
                </a:path>
                <a:path w="1861820" h="1781810">
                  <a:moveTo>
                    <a:pt x="1747266" y="57150"/>
                  </a:moveTo>
                  <a:lnTo>
                    <a:pt x="1344295" y="57150"/>
                  </a:lnTo>
                  <a:lnTo>
                    <a:pt x="1344295" y="76200"/>
                  </a:lnTo>
                  <a:lnTo>
                    <a:pt x="1747266" y="76200"/>
                  </a:lnTo>
                  <a:lnTo>
                    <a:pt x="1747266" y="57150"/>
                  </a:lnTo>
                  <a:close/>
                </a:path>
                <a:path w="1861820" h="1781810">
                  <a:moveTo>
                    <a:pt x="1823466" y="38100"/>
                  </a:moveTo>
                  <a:lnTo>
                    <a:pt x="1766316" y="38100"/>
                  </a:lnTo>
                  <a:lnTo>
                    <a:pt x="1766316" y="76200"/>
                  </a:lnTo>
                  <a:lnTo>
                    <a:pt x="1823466" y="76200"/>
                  </a:lnTo>
                  <a:lnTo>
                    <a:pt x="1861566" y="57150"/>
                  </a:lnTo>
                  <a:lnTo>
                    <a:pt x="1823466" y="38100"/>
                  </a:lnTo>
                  <a:close/>
                </a:path>
              </a:pathLst>
            </a:custGeom>
            <a:solidFill>
              <a:srgbClr val="F692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399654" y="5173770"/>
            <a:ext cx="9169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0" dirty="0">
                <a:latin typeface="Noto Sans CJK JP Medium"/>
                <a:cs typeface="Noto Sans CJK JP Medium"/>
              </a:rPr>
              <a:t>交件申請，</a:t>
            </a:r>
            <a:endParaRPr sz="1400" dirty="0">
              <a:latin typeface="Noto Sans CJK JP Medium"/>
              <a:cs typeface="Noto Sans CJK JP Medium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9</a:t>
            </a:fld>
            <a:endParaRPr spc="-5" dirty="0"/>
          </a:p>
        </p:txBody>
      </p:sp>
      <p:sp>
        <p:nvSpPr>
          <p:cNvPr id="45" name="object 45"/>
          <p:cNvSpPr txBox="1"/>
          <p:nvPr/>
        </p:nvSpPr>
        <p:spPr>
          <a:xfrm>
            <a:off x="1614932" y="5636417"/>
            <a:ext cx="127381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0" dirty="0">
                <a:latin typeface="Noto Sans CJK JP Medium"/>
                <a:cs typeface="Noto Sans CJK JP Medium"/>
              </a:rPr>
              <a:t>免第一階段書審</a:t>
            </a:r>
            <a:endParaRPr sz="1400" dirty="0">
              <a:latin typeface="Noto Sans CJK JP Medium"/>
              <a:cs typeface="Noto Sans CJK JP Medium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579116" y="5896751"/>
            <a:ext cx="1455929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TW" altLang="en-US" sz="1400" dirty="0">
                <a:latin typeface="Noto Sans CJK JP Medium"/>
                <a:cs typeface="Noto Sans CJK JP Medium"/>
              </a:rPr>
              <a:t>直接</a:t>
            </a:r>
            <a:r>
              <a:rPr sz="1400" b="0" dirty="0" err="1">
                <a:latin typeface="Noto Sans CJK JP Medium"/>
                <a:cs typeface="Noto Sans CJK JP Medium"/>
              </a:rPr>
              <a:t>進行現地訪視</a:t>
            </a:r>
            <a:endParaRPr lang="en-US" altLang="zh-TW" sz="1400" b="0" dirty="0">
              <a:latin typeface="Noto Sans CJK JP Medium"/>
              <a:cs typeface="Noto Sans CJK JP Medium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Arial"/>
                <a:cs typeface="Arial"/>
              </a:rPr>
              <a:t>+Pre</a:t>
            </a:r>
            <a:r>
              <a:rPr sz="1400" b="1" spc="-9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DD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39039" y="5241446"/>
            <a:ext cx="1137285" cy="100604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5"/>
              </a:spcBef>
            </a:pPr>
            <a:endParaRPr sz="1600" dirty="0">
              <a:latin typeface="UKIJ CJK"/>
              <a:cs typeface="UKIJ CJK"/>
            </a:endParaRPr>
          </a:p>
          <a:p>
            <a:pPr marL="19050">
              <a:lnSpc>
                <a:spcPct val="100000"/>
              </a:lnSpc>
              <a:spcBef>
                <a:spcPts val="595"/>
              </a:spcBef>
            </a:pPr>
            <a:r>
              <a:rPr sz="1400" b="0" dirty="0" err="1">
                <a:latin typeface="Noto Sans CJK JP Medium"/>
                <a:cs typeface="Noto Sans CJK JP Medium"/>
              </a:rPr>
              <a:t>第一梯</a:t>
            </a:r>
            <a:r>
              <a:rPr sz="1400" b="0" spc="5" dirty="0" err="1">
                <a:latin typeface="Noto Sans CJK JP Medium"/>
                <a:cs typeface="Noto Sans CJK JP Medium"/>
              </a:rPr>
              <a:t>次</a:t>
            </a:r>
            <a:r>
              <a:rPr lang="zh-TW" altLang="en-US" sz="1400" b="0" spc="5" dirty="0">
                <a:latin typeface="Noto Sans CJK JP Medium"/>
                <a:cs typeface="Noto Sans CJK JP Medium"/>
              </a:rPr>
              <a:t>遺留的</a:t>
            </a:r>
            <a:r>
              <a:rPr sz="1400" b="1" spc="3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27</a:t>
            </a:r>
            <a:r>
              <a:rPr sz="1400" b="0" spc="5" dirty="0">
                <a:latin typeface="Noto Sans CJK JP Medium"/>
                <a:cs typeface="Noto Sans CJK JP Medium"/>
              </a:rPr>
              <a:t>案</a:t>
            </a:r>
            <a:endParaRPr sz="1400" dirty="0">
              <a:latin typeface="Noto Sans CJK JP Medium"/>
              <a:cs typeface="Noto Sans CJK JP Medium"/>
            </a:endParaRPr>
          </a:p>
          <a:p>
            <a:pPr marL="19050">
              <a:lnSpc>
                <a:spcPct val="100000"/>
              </a:lnSpc>
            </a:pPr>
            <a:r>
              <a:rPr lang="en-US" altLang="zh-TW" sz="1000" b="1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(</a:t>
            </a:r>
            <a:r>
              <a:rPr lang="zh-TW" altLang="en-US" sz="1000" b="1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本聯盟有</a:t>
            </a:r>
            <a:r>
              <a:rPr lang="en-US" altLang="zh-TW" sz="1000" b="1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2+1</a:t>
            </a:r>
            <a:r>
              <a:rPr lang="zh-TW" altLang="en-US" sz="1000" b="1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案</a:t>
            </a:r>
            <a:r>
              <a:rPr lang="en-US" altLang="zh-TW" sz="1000" b="1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564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44411"/>
            <a:ext cx="9144000" cy="513715"/>
            <a:chOff x="0" y="6344411"/>
            <a:chExt cx="9144000" cy="513715"/>
          </a:xfrm>
        </p:grpSpPr>
        <p:sp>
          <p:nvSpPr>
            <p:cNvPr id="3" name="object 3"/>
            <p:cNvSpPr/>
            <p:nvPr/>
          </p:nvSpPr>
          <p:spPr>
            <a:xfrm>
              <a:off x="0" y="6380987"/>
              <a:ext cx="9144000" cy="4770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44411"/>
              <a:ext cx="1869948" cy="49682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539495" y="999744"/>
            <a:ext cx="8171688" cy="533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219456" y="1041593"/>
            <a:ext cx="8237220" cy="1243965"/>
            <a:chOff x="284988" y="1027201"/>
            <a:chExt cx="8237220" cy="1243965"/>
          </a:xfrm>
        </p:grpSpPr>
        <p:sp>
          <p:nvSpPr>
            <p:cNvPr id="7" name="object 7"/>
            <p:cNvSpPr/>
            <p:nvPr/>
          </p:nvSpPr>
          <p:spPr>
            <a:xfrm>
              <a:off x="1279398" y="1227582"/>
              <a:ext cx="7230109" cy="1030605"/>
            </a:xfrm>
            <a:custGeom>
              <a:avLst/>
              <a:gdLst/>
              <a:ahLst/>
              <a:cxnLst/>
              <a:rect l="l" t="t" r="r" b="b"/>
              <a:pathLst>
                <a:path w="7230109" h="1030605">
                  <a:moveTo>
                    <a:pt x="0" y="171703"/>
                  </a:moveTo>
                  <a:lnTo>
                    <a:pt x="6130" y="126044"/>
                  </a:lnTo>
                  <a:lnTo>
                    <a:pt x="23433" y="85024"/>
                  </a:lnTo>
                  <a:lnTo>
                    <a:pt x="50276" y="50276"/>
                  </a:lnTo>
                  <a:lnTo>
                    <a:pt x="85024" y="23433"/>
                  </a:lnTo>
                  <a:lnTo>
                    <a:pt x="126044" y="6130"/>
                  </a:lnTo>
                  <a:lnTo>
                    <a:pt x="171704" y="0"/>
                  </a:lnTo>
                  <a:lnTo>
                    <a:pt x="7058152" y="0"/>
                  </a:lnTo>
                  <a:lnTo>
                    <a:pt x="7103811" y="6130"/>
                  </a:lnTo>
                  <a:lnTo>
                    <a:pt x="7144831" y="23433"/>
                  </a:lnTo>
                  <a:lnTo>
                    <a:pt x="7179579" y="50276"/>
                  </a:lnTo>
                  <a:lnTo>
                    <a:pt x="7206422" y="85024"/>
                  </a:lnTo>
                  <a:lnTo>
                    <a:pt x="7223725" y="126044"/>
                  </a:lnTo>
                  <a:lnTo>
                    <a:pt x="7229856" y="171703"/>
                  </a:lnTo>
                  <a:lnTo>
                    <a:pt x="7229856" y="858519"/>
                  </a:lnTo>
                  <a:lnTo>
                    <a:pt x="7223725" y="904179"/>
                  </a:lnTo>
                  <a:lnTo>
                    <a:pt x="7206422" y="945199"/>
                  </a:lnTo>
                  <a:lnTo>
                    <a:pt x="7179579" y="979947"/>
                  </a:lnTo>
                  <a:lnTo>
                    <a:pt x="7144831" y="1006790"/>
                  </a:lnTo>
                  <a:lnTo>
                    <a:pt x="7103811" y="1024093"/>
                  </a:lnTo>
                  <a:lnTo>
                    <a:pt x="7058152" y="1030223"/>
                  </a:lnTo>
                  <a:lnTo>
                    <a:pt x="171704" y="1030223"/>
                  </a:lnTo>
                  <a:lnTo>
                    <a:pt x="126044" y="1024093"/>
                  </a:lnTo>
                  <a:lnTo>
                    <a:pt x="85024" y="1006790"/>
                  </a:lnTo>
                  <a:lnTo>
                    <a:pt x="50276" y="979947"/>
                  </a:lnTo>
                  <a:lnTo>
                    <a:pt x="23433" y="945199"/>
                  </a:lnTo>
                  <a:lnTo>
                    <a:pt x="6130" y="904179"/>
                  </a:lnTo>
                  <a:lnTo>
                    <a:pt x="0" y="858519"/>
                  </a:lnTo>
                  <a:lnTo>
                    <a:pt x="0" y="171703"/>
                  </a:lnTo>
                  <a:close/>
                </a:path>
              </a:pathLst>
            </a:custGeom>
            <a:ln w="25908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84988" y="1059205"/>
              <a:ext cx="1693164" cy="56537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97180" y="1027201"/>
              <a:ext cx="1665732" cy="72082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46710" y="1101090"/>
              <a:ext cx="1574800" cy="447040"/>
            </a:xfrm>
            <a:custGeom>
              <a:avLst/>
              <a:gdLst/>
              <a:ahLst/>
              <a:cxnLst/>
              <a:rect l="l" t="t" r="r" b="b"/>
              <a:pathLst>
                <a:path w="1574800" h="447040">
                  <a:moveTo>
                    <a:pt x="1499870" y="0"/>
                  </a:moveTo>
                  <a:lnTo>
                    <a:pt x="74422" y="0"/>
                  </a:lnTo>
                  <a:lnTo>
                    <a:pt x="45455" y="5842"/>
                  </a:lnTo>
                  <a:lnTo>
                    <a:pt x="21799" y="21780"/>
                  </a:lnTo>
                  <a:lnTo>
                    <a:pt x="5849" y="45434"/>
                  </a:lnTo>
                  <a:lnTo>
                    <a:pt x="0" y="74422"/>
                  </a:lnTo>
                  <a:lnTo>
                    <a:pt x="0" y="372110"/>
                  </a:lnTo>
                  <a:lnTo>
                    <a:pt x="5849" y="401097"/>
                  </a:lnTo>
                  <a:lnTo>
                    <a:pt x="21799" y="424751"/>
                  </a:lnTo>
                  <a:lnTo>
                    <a:pt x="45455" y="440690"/>
                  </a:lnTo>
                  <a:lnTo>
                    <a:pt x="74422" y="446532"/>
                  </a:lnTo>
                  <a:lnTo>
                    <a:pt x="1499870" y="446532"/>
                  </a:lnTo>
                  <a:lnTo>
                    <a:pt x="1528857" y="440690"/>
                  </a:lnTo>
                  <a:lnTo>
                    <a:pt x="1552511" y="424751"/>
                  </a:lnTo>
                  <a:lnTo>
                    <a:pt x="1568450" y="401097"/>
                  </a:lnTo>
                  <a:lnTo>
                    <a:pt x="1574292" y="372110"/>
                  </a:lnTo>
                  <a:lnTo>
                    <a:pt x="1574292" y="74422"/>
                  </a:lnTo>
                  <a:lnTo>
                    <a:pt x="1568449" y="45434"/>
                  </a:lnTo>
                  <a:lnTo>
                    <a:pt x="1552511" y="21780"/>
                  </a:lnTo>
                  <a:lnTo>
                    <a:pt x="1528857" y="5842"/>
                  </a:lnTo>
                  <a:lnTo>
                    <a:pt x="1499870" y="0"/>
                  </a:lnTo>
                  <a:close/>
                </a:path>
              </a:pathLst>
            </a:custGeom>
            <a:solidFill>
              <a:srgbClr val="F795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46710" y="1101090"/>
              <a:ext cx="1574800" cy="447040"/>
            </a:xfrm>
            <a:custGeom>
              <a:avLst/>
              <a:gdLst/>
              <a:ahLst/>
              <a:cxnLst/>
              <a:rect l="l" t="t" r="r" b="b"/>
              <a:pathLst>
                <a:path w="1574800" h="447040">
                  <a:moveTo>
                    <a:pt x="0" y="74422"/>
                  </a:moveTo>
                  <a:lnTo>
                    <a:pt x="5849" y="45434"/>
                  </a:lnTo>
                  <a:lnTo>
                    <a:pt x="21799" y="21780"/>
                  </a:lnTo>
                  <a:lnTo>
                    <a:pt x="45455" y="5842"/>
                  </a:lnTo>
                  <a:lnTo>
                    <a:pt x="74422" y="0"/>
                  </a:lnTo>
                  <a:lnTo>
                    <a:pt x="1499870" y="0"/>
                  </a:lnTo>
                  <a:lnTo>
                    <a:pt x="1528857" y="5842"/>
                  </a:lnTo>
                  <a:lnTo>
                    <a:pt x="1552511" y="21780"/>
                  </a:lnTo>
                  <a:lnTo>
                    <a:pt x="1568449" y="45434"/>
                  </a:lnTo>
                  <a:lnTo>
                    <a:pt x="1574292" y="74422"/>
                  </a:lnTo>
                  <a:lnTo>
                    <a:pt x="1574292" y="372110"/>
                  </a:lnTo>
                  <a:lnTo>
                    <a:pt x="1568450" y="401097"/>
                  </a:lnTo>
                  <a:lnTo>
                    <a:pt x="1552511" y="424751"/>
                  </a:lnTo>
                  <a:lnTo>
                    <a:pt x="1528857" y="440690"/>
                  </a:lnTo>
                  <a:lnTo>
                    <a:pt x="1499870" y="446532"/>
                  </a:lnTo>
                  <a:lnTo>
                    <a:pt x="74422" y="446532"/>
                  </a:lnTo>
                  <a:lnTo>
                    <a:pt x="45455" y="440690"/>
                  </a:lnTo>
                  <a:lnTo>
                    <a:pt x="21799" y="424751"/>
                  </a:lnTo>
                  <a:lnTo>
                    <a:pt x="5849" y="401097"/>
                  </a:lnTo>
                  <a:lnTo>
                    <a:pt x="0" y="372110"/>
                  </a:lnTo>
                  <a:lnTo>
                    <a:pt x="0" y="74422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720648" y="293878"/>
            <a:ext cx="6365952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 err="1"/>
              <a:t>科研產業化平台</a:t>
            </a:r>
            <a:r>
              <a:rPr sz="3600" dirty="0" err="1"/>
              <a:t>新創育成</a:t>
            </a:r>
            <a:r>
              <a:rPr lang="zh-TW" altLang="en-US" sz="3600" dirty="0"/>
              <a:t>服務</a:t>
            </a:r>
            <a:endParaRPr sz="3600" dirty="0"/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10</a:t>
            </a:fld>
            <a:endParaRPr spc="-5" dirty="0"/>
          </a:p>
        </p:txBody>
      </p:sp>
      <p:sp>
        <p:nvSpPr>
          <p:cNvPr id="13" name="object 13"/>
          <p:cNvSpPr txBox="1"/>
          <p:nvPr/>
        </p:nvSpPr>
        <p:spPr>
          <a:xfrm>
            <a:off x="196595" y="4846320"/>
            <a:ext cx="8750935" cy="1501693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67310" rIns="0" bIns="0" rtlCol="0">
            <a:spAutoFit/>
          </a:bodyPr>
          <a:lstStyle/>
          <a:p>
            <a:pPr marL="18415" algn="ctr">
              <a:lnSpc>
                <a:spcPct val="100000"/>
              </a:lnSpc>
              <a:spcBef>
                <a:spcPts val="530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務必配合事項</a:t>
            </a:r>
            <a:endParaRPr sz="2000" dirty="0">
              <a:latin typeface="Noto Sans CJK JP Medium"/>
              <a:cs typeface="Noto Sans CJK JP Medium"/>
            </a:endParaRPr>
          </a:p>
          <a:p>
            <a:pPr marL="434340" indent="-344170">
              <a:lnSpc>
                <a:spcPct val="100000"/>
              </a:lnSpc>
              <a:spcBef>
                <a:spcPts val="370"/>
              </a:spcBef>
              <a:buFont typeface="Arial"/>
              <a:buChar char="•"/>
              <a:tabLst>
                <a:tab pos="434340" algn="l"/>
                <a:tab pos="434975" algn="l"/>
              </a:tabLst>
            </a:pPr>
            <a:r>
              <a:rPr sz="1600" dirty="0">
                <a:latin typeface="UKIJ CJK"/>
                <a:cs typeface="UKIJ CJK"/>
              </a:rPr>
              <a:t>各平台需指</a:t>
            </a:r>
            <a:r>
              <a:rPr sz="1600" spc="-5" dirty="0">
                <a:latin typeface="UKIJ CJK"/>
                <a:cs typeface="UKIJ CJK"/>
              </a:rPr>
              <a:t>派</a:t>
            </a:r>
            <a:r>
              <a:rPr sz="1600" b="0" spc="4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1</a:t>
            </a:r>
            <a:r>
              <a:rPr sz="16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名專</a:t>
            </a:r>
            <a:r>
              <a:rPr sz="1600" b="0" spc="-1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責</a:t>
            </a:r>
            <a:r>
              <a:rPr sz="16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人力</a:t>
            </a:r>
            <a:r>
              <a:rPr sz="1600" b="0" spc="-2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(</a:t>
            </a:r>
            <a:r>
              <a:rPr sz="16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技</a:t>
            </a:r>
            <a:r>
              <a:rPr sz="1600" b="0" spc="-1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術</a:t>
            </a:r>
            <a:r>
              <a:rPr sz="16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經理</a:t>
            </a:r>
            <a:r>
              <a:rPr sz="1600" b="0" spc="-1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)</a:t>
            </a:r>
            <a:r>
              <a:rPr sz="1600" b="0" spc="-10" dirty="0">
                <a:latin typeface="Noto Sans CJK JP Medium"/>
                <a:cs typeface="Noto Sans CJK JP Medium"/>
              </a:rPr>
              <a:t>，</a:t>
            </a:r>
            <a:r>
              <a:rPr sz="1600" spc="-15" dirty="0">
                <a:latin typeface="UKIJ CJK"/>
                <a:cs typeface="UKIJ CJK"/>
              </a:rPr>
              <a:t>全</a:t>
            </a:r>
            <a:r>
              <a:rPr sz="1600" dirty="0">
                <a:latin typeface="UKIJ CJK"/>
                <a:cs typeface="UKIJ CJK"/>
              </a:rPr>
              <a:t>職投</a:t>
            </a:r>
            <a:r>
              <a:rPr sz="1600" spc="-15" dirty="0">
                <a:latin typeface="UKIJ CJK"/>
                <a:cs typeface="UKIJ CJK"/>
              </a:rPr>
              <a:t>入</a:t>
            </a:r>
            <a:r>
              <a:rPr sz="1600" spc="35" dirty="0">
                <a:latin typeface="UKIJ CJK"/>
                <a:cs typeface="UKIJ CJK"/>
              </a:rPr>
              <a:t>(</a:t>
            </a:r>
            <a:r>
              <a:rPr sz="1600" dirty="0">
                <a:latin typeface="UKIJ CJK"/>
                <a:cs typeface="UKIJ CJK"/>
              </a:rPr>
              <a:t>請各平台配合提供專責</a:t>
            </a:r>
          </a:p>
          <a:p>
            <a:pPr marL="434340">
              <a:lnSpc>
                <a:spcPct val="100000"/>
              </a:lnSpc>
              <a:spcBef>
                <a:spcPts val="250"/>
              </a:spcBef>
            </a:pPr>
            <a:r>
              <a:rPr sz="1600" spc="-5" dirty="0">
                <a:latin typeface="UKIJ CJK"/>
                <a:cs typeface="UKIJ CJK"/>
              </a:rPr>
              <a:t>人力履歷備查、本部將不定期辦理人員教育訓</a:t>
            </a:r>
            <a:r>
              <a:rPr sz="1600" dirty="0">
                <a:latin typeface="UKIJ CJK"/>
                <a:cs typeface="UKIJ CJK"/>
              </a:rPr>
              <a:t>練</a:t>
            </a:r>
            <a:r>
              <a:rPr sz="1600" spc="10" dirty="0">
                <a:latin typeface="UKIJ CJK"/>
                <a:cs typeface="UKIJ CJK"/>
              </a:rPr>
              <a:t>)，</a:t>
            </a:r>
            <a:r>
              <a:rPr sz="1600" spc="-5" dirty="0">
                <a:latin typeface="UKIJ CJK"/>
                <a:cs typeface="UKIJ CJK"/>
              </a:rPr>
              <a:t>並全力協助前述任務執行</a:t>
            </a:r>
            <a:endParaRPr sz="1600" dirty="0">
              <a:latin typeface="UKIJ CJK"/>
              <a:cs typeface="UKIJ CJK"/>
            </a:endParaRPr>
          </a:p>
          <a:p>
            <a:pPr marL="434340" indent="-344170">
              <a:lnSpc>
                <a:spcPct val="100000"/>
              </a:lnSpc>
              <a:spcBef>
                <a:spcPts val="209"/>
              </a:spcBef>
              <a:buFont typeface="Arial"/>
              <a:buChar char="•"/>
              <a:tabLst>
                <a:tab pos="434340" algn="l"/>
                <a:tab pos="434975" algn="l"/>
              </a:tabLst>
            </a:pPr>
            <a:r>
              <a:rPr sz="1600" dirty="0" err="1">
                <a:latin typeface="UKIJ CJK"/>
                <a:cs typeface="UKIJ CJK"/>
              </a:rPr>
              <a:t>本部</a:t>
            </a:r>
            <a:r>
              <a:rPr sz="1600" spc="-5" dirty="0" err="1">
                <a:latin typeface="UKIJ CJK"/>
                <a:cs typeface="UKIJ CJK"/>
              </a:rPr>
              <a:t>將</a:t>
            </a:r>
            <a:r>
              <a:rPr sz="16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每月召開工作會</a:t>
            </a:r>
            <a:r>
              <a:rPr sz="1600" b="0" spc="-1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議</a:t>
            </a:r>
            <a:r>
              <a:rPr sz="1600" dirty="0" err="1">
                <a:latin typeface="UKIJ CJK"/>
                <a:cs typeface="UKIJ CJK"/>
              </a:rPr>
              <a:t>，各</a:t>
            </a:r>
            <a:r>
              <a:rPr sz="1600" spc="-15" dirty="0" err="1">
                <a:latin typeface="UKIJ CJK"/>
                <a:cs typeface="UKIJ CJK"/>
              </a:rPr>
              <a:t>平</a:t>
            </a:r>
            <a:r>
              <a:rPr sz="1600" dirty="0" err="1">
                <a:latin typeface="UKIJ CJK"/>
                <a:cs typeface="UKIJ CJK"/>
              </a:rPr>
              <a:t>台需</a:t>
            </a:r>
            <a:r>
              <a:rPr sz="1600" spc="-15" dirty="0" err="1">
                <a:latin typeface="UKIJ CJK"/>
                <a:cs typeface="UKIJ CJK"/>
              </a:rPr>
              <a:t>報</a:t>
            </a:r>
            <a:r>
              <a:rPr sz="1600" dirty="0" err="1">
                <a:latin typeface="UKIJ CJK"/>
                <a:cs typeface="UKIJ CJK"/>
              </a:rPr>
              <a:t>告案</a:t>
            </a:r>
            <a:r>
              <a:rPr sz="1600" spc="-15" dirty="0" err="1">
                <a:latin typeface="UKIJ CJK"/>
                <a:cs typeface="UKIJ CJK"/>
              </a:rPr>
              <a:t>源</a:t>
            </a:r>
            <a:r>
              <a:rPr sz="1600" dirty="0" err="1">
                <a:latin typeface="UKIJ CJK"/>
                <a:cs typeface="UKIJ CJK"/>
              </a:rPr>
              <a:t>育成</a:t>
            </a:r>
            <a:r>
              <a:rPr sz="1600" spc="-15" dirty="0" err="1">
                <a:latin typeface="UKIJ CJK"/>
                <a:cs typeface="UKIJ CJK"/>
              </a:rPr>
              <a:t>情</a:t>
            </a:r>
            <a:r>
              <a:rPr sz="1600" dirty="0" err="1">
                <a:latin typeface="UKIJ CJK"/>
                <a:cs typeface="UKIJ CJK"/>
              </a:rPr>
              <a:t>形及</a:t>
            </a:r>
            <a:r>
              <a:rPr sz="1600" spc="-15" dirty="0" err="1">
                <a:latin typeface="UKIJ CJK"/>
                <a:cs typeface="UKIJ CJK"/>
              </a:rPr>
              <a:t>經</a:t>
            </a:r>
            <a:r>
              <a:rPr sz="1600" dirty="0" err="1">
                <a:latin typeface="UKIJ CJK"/>
                <a:cs typeface="UKIJ CJK"/>
              </a:rPr>
              <a:t>驗分享</a:t>
            </a:r>
            <a:endParaRPr lang="en-US" altLang="zh-TW" sz="1600" dirty="0">
              <a:latin typeface="UKIJ CJK"/>
              <a:cs typeface="UKIJ CJK"/>
            </a:endParaRPr>
          </a:p>
          <a:p>
            <a:pPr marL="434340" indent="-344170">
              <a:lnSpc>
                <a:spcPct val="100000"/>
              </a:lnSpc>
              <a:spcBef>
                <a:spcPts val="209"/>
              </a:spcBef>
              <a:buFont typeface="Arial"/>
              <a:buChar char="•"/>
              <a:tabLst>
                <a:tab pos="434340" algn="l"/>
                <a:tab pos="434975" algn="l"/>
              </a:tabLst>
            </a:pPr>
            <a:r>
              <a:rPr lang="zh-TW" altLang="en-US" sz="1600" b="1" dirty="0">
                <a:solidFill>
                  <a:srgbClr val="FF0000"/>
                </a:solidFill>
                <a:latin typeface="UKIJ CJK"/>
                <a:cs typeface="UKIJ CJK"/>
              </a:rPr>
              <a:t>年度申請</a:t>
            </a:r>
            <a:r>
              <a:rPr lang="en-US" altLang="zh-TW" sz="1600" b="1" dirty="0">
                <a:solidFill>
                  <a:srgbClr val="FF0000"/>
                </a:solidFill>
                <a:latin typeface="UKIJ CJK"/>
                <a:cs typeface="UKIJ CJK"/>
              </a:rPr>
              <a:t>Hit Rate</a:t>
            </a:r>
            <a:r>
              <a:rPr lang="zh-TW" altLang="en-US" sz="1600" b="1" dirty="0">
                <a:solidFill>
                  <a:srgbClr val="FF0000"/>
                </a:solidFill>
                <a:latin typeface="UKIJ CJK"/>
                <a:cs typeface="UKIJ CJK"/>
              </a:rPr>
              <a:t>會影響下一年度的經費撥給</a:t>
            </a:r>
            <a:r>
              <a:rPr lang="en-US" altLang="zh-TW" sz="1600" dirty="0">
                <a:latin typeface="UKIJ CJK"/>
                <a:cs typeface="UKIJ CJK"/>
              </a:rPr>
              <a:t>.</a:t>
            </a:r>
            <a:endParaRPr sz="1600" dirty="0">
              <a:latin typeface="UKIJ CJK"/>
              <a:cs typeface="UKIJ CJK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0031" y="1118996"/>
            <a:ext cx="7999476" cy="15363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15"/>
              </a:lnSpc>
              <a:spcBef>
                <a:spcPts val="100"/>
              </a:spcBef>
            </a:pPr>
            <a:r>
              <a:rPr sz="2400" b="0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平台任務</a:t>
            </a:r>
            <a:endParaRPr sz="2400" dirty="0">
              <a:latin typeface="Noto Sans CJK JP Medium"/>
              <a:cs typeface="Noto Sans CJK JP Medium"/>
            </a:endParaRPr>
          </a:p>
          <a:p>
            <a:pPr marL="1788795" indent="-287020">
              <a:lnSpc>
                <a:spcPts val="2235"/>
              </a:lnSpc>
              <a:buFont typeface="Arial"/>
              <a:buChar char="•"/>
              <a:tabLst>
                <a:tab pos="1788795" algn="l"/>
                <a:tab pos="1789430" algn="l"/>
              </a:tabLst>
            </a:pPr>
            <a:r>
              <a:rPr sz="2000" dirty="0">
                <a:latin typeface="UKIJ CJK"/>
                <a:cs typeface="UKIJ CJK"/>
              </a:rPr>
              <a:t>發掘各校具潛力重大研</a:t>
            </a:r>
            <a:r>
              <a:rPr sz="2000" spc="-10" dirty="0">
                <a:latin typeface="UKIJ CJK"/>
                <a:cs typeface="UKIJ CJK"/>
              </a:rPr>
              <a:t>發</a:t>
            </a:r>
            <a:r>
              <a:rPr sz="2000" dirty="0">
                <a:latin typeface="UKIJ CJK"/>
                <a:cs typeface="UKIJ CJK"/>
              </a:rPr>
              <a:t>成果</a:t>
            </a:r>
            <a:r>
              <a:rPr sz="2000" spc="-10" dirty="0">
                <a:latin typeface="UKIJ CJK"/>
                <a:cs typeface="UKIJ CJK"/>
              </a:rPr>
              <a:t>，</a:t>
            </a:r>
            <a:r>
              <a:rPr sz="2000" dirty="0">
                <a:latin typeface="UKIJ CJK"/>
                <a:cs typeface="UKIJ CJK"/>
              </a:rPr>
              <a:t>育成</a:t>
            </a:r>
            <a:r>
              <a:rPr sz="2000" spc="-10" dirty="0">
                <a:latin typeface="UKIJ CJK"/>
                <a:cs typeface="UKIJ CJK"/>
              </a:rPr>
              <a:t>更</a:t>
            </a:r>
            <a:r>
              <a:rPr sz="2000" dirty="0">
                <a:latin typeface="UKIJ CJK"/>
                <a:cs typeface="UKIJ CJK"/>
              </a:rPr>
              <a:t>多新</a:t>
            </a:r>
            <a:r>
              <a:rPr sz="2000" spc="-10" dirty="0">
                <a:latin typeface="UKIJ CJK"/>
                <a:cs typeface="UKIJ CJK"/>
              </a:rPr>
              <a:t>創</a:t>
            </a:r>
            <a:r>
              <a:rPr sz="2000" dirty="0">
                <a:latin typeface="UKIJ CJK"/>
                <a:cs typeface="UKIJ CJK"/>
              </a:rPr>
              <a:t>案源</a:t>
            </a:r>
          </a:p>
          <a:p>
            <a:pPr marL="1788795" indent="-287020">
              <a:lnSpc>
                <a:spcPct val="100000"/>
              </a:lnSpc>
              <a:buFont typeface="Arial"/>
              <a:buChar char="•"/>
              <a:tabLst>
                <a:tab pos="1788795" algn="l"/>
                <a:tab pos="1789430" algn="l"/>
              </a:tabLst>
            </a:pPr>
            <a:r>
              <a:rPr sz="2000" dirty="0" err="1">
                <a:latin typeface="UKIJ CJK"/>
                <a:cs typeface="UKIJ CJK"/>
              </a:rPr>
              <a:t>提供學界創業團隊所需</a:t>
            </a:r>
            <a:r>
              <a:rPr sz="2000" spc="-15" dirty="0" err="1">
                <a:latin typeface="UKIJ CJK"/>
                <a:cs typeface="UKIJ CJK"/>
              </a:rPr>
              <a:t>輔</a:t>
            </a:r>
            <a:r>
              <a:rPr sz="2000" dirty="0" err="1">
                <a:latin typeface="UKIJ CJK"/>
                <a:cs typeface="UKIJ CJK"/>
              </a:rPr>
              <a:t>導</a:t>
            </a:r>
            <a:r>
              <a:rPr lang="zh-TW" altLang="en-US" sz="2000" dirty="0">
                <a:latin typeface="UKIJ CJK"/>
                <a:cs typeface="UKIJ CJK"/>
              </a:rPr>
              <a:t>與</a:t>
            </a:r>
            <a:r>
              <a:rPr sz="2000" dirty="0" err="1">
                <a:latin typeface="UKIJ CJK"/>
                <a:cs typeface="UKIJ CJK"/>
              </a:rPr>
              <a:t>資</a:t>
            </a:r>
            <a:r>
              <a:rPr sz="2000" spc="-15" dirty="0" err="1">
                <a:latin typeface="UKIJ CJK"/>
                <a:cs typeface="UKIJ CJK"/>
              </a:rPr>
              <a:t>源</a:t>
            </a:r>
            <a:r>
              <a:rPr lang="en-US" altLang="zh-TW" sz="2000" spc="-15" dirty="0">
                <a:latin typeface="UKIJ CJK"/>
                <a:cs typeface="UKIJ CJK"/>
              </a:rPr>
              <a:t>,</a:t>
            </a:r>
            <a:r>
              <a:rPr lang="zh-TW" altLang="en-US" sz="2000" spc="-15" dirty="0">
                <a:latin typeface="UKIJ CJK"/>
                <a:cs typeface="UKIJ CJK"/>
              </a:rPr>
              <a:t> </a:t>
            </a:r>
            <a:r>
              <a:rPr sz="2000" dirty="0">
                <a:latin typeface="UKIJ CJK"/>
                <a:cs typeface="UKIJ CJK"/>
              </a:rPr>
              <a:t>及</a:t>
            </a:r>
            <a:r>
              <a:rPr lang="zh-TW" altLang="en-US" sz="2000" spc="-15" dirty="0">
                <a:latin typeface="UKIJ CJK"/>
                <a:cs typeface="UKIJ CJK"/>
              </a:rPr>
              <a:t>協</a:t>
            </a:r>
            <a:r>
              <a:rPr lang="zh-TW" altLang="en-US" sz="2000" dirty="0">
                <a:latin typeface="UKIJ CJK"/>
                <a:cs typeface="UKIJ CJK"/>
              </a:rPr>
              <a:t>助</a:t>
            </a:r>
            <a:r>
              <a:rPr sz="2000" dirty="0" err="1">
                <a:latin typeface="UKIJ CJK"/>
                <a:cs typeface="UKIJ CJK"/>
              </a:rPr>
              <a:t>技</a:t>
            </a:r>
            <a:r>
              <a:rPr sz="2000" spc="-15" dirty="0" err="1">
                <a:latin typeface="UKIJ CJK"/>
                <a:cs typeface="UKIJ CJK"/>
              </a:rPr>
              <a:t>術</a:t>
            </a:r>
            <a:r>
              <a:rPr sz="2000" dirty="0" err="1">
                <a:latin typeface="UKIJ CJK"/>
                <a:cs typeface="UKIJ CJK"/>
              </a:rPr>
              <a:t>作價</a:t>
            </a:r>
            <a:endParaRPr sz="2000" dirty="0">
              <a:latin typeface="UKIJ CJK"/>
              <a:cs typeface="UKIJ CJK"/>
            </a:endParaRPr>
          </a:p>
          <a:p>
            <a:pPr marL="748665" algn="ctr">
              <a:lnSpc>
                <a:spcPct val="100000"/>
              </a:lnSpc>
              <a:spcBef>
                <a:spcPts val="1735"/>
              </a:spcBef>
            </a:pPr>
            <a:r>
              <a:rPr sz="2400" b="0" dirty="0">
                <a:latin typeface="Noto Sans CJK JP Medium"/>
                <a:cs typeface="Noto Sans CJK JP Medium"/>
              </a:rPr>
              <a:t>重點工作</a:t>
            </a:r>
            <a:endParaRPr sz="2400" dirty="0">
              <a:latin typeface="Noto Sans CJK JP Medium"/>
              <a:cs typeface="Noto Sans CJK JP Medium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4404" y="2721864"/>
            <a:ext cx="2005964" cy="652780"/>
          </a:xfrm>
          <a:prstGeom prst="rect">
            <a:avLst/>
          </a:prstGeom>
          <a:solidFill>
            <a:srgbClr val="C0504D"/>
          </a:solidFill>
        </p:spPr>
        <p:txBody>
          <a:bodyPr vert="horz" wrap="square" lIns="0" tIns="81915" rIns="0" bIns="0" rtlCol="0">
            <a:spAutoFit/>
          </a:bodyPr>
          <a:lstStyle/>
          <a:p>
            <a:pPr marL="647700">
              <a:lnSpc>
                <a:spcPct val="100000"/>
              </a:lnSpc>
              <a:spcBef>
                <a:spcPts val="645"/>
              </a:spcBef>
            </a:pPr>
            <a:r>
              <a:rPr sz="28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探勘</a:t>
            </a:r>
            <a:endParaRPr sz="2800">
              <a:latin typeface="Noto Sans CJK JP Medium"/>
              <a:cs typeface="Noto Sans CJK JP Medium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4404" y="3374135"/>
            <a:ext cx="2005964" cy="1362710"/>
          </a:xfrm>
          <a:prstGeom prst="rect">
            <a:avLst/>
          </a:prstGeom>
          <a:solidFill>
            <a:srgbClr val="E8D0D0">
              <a:alpha val="90194"/>
            </a:srgbClr>
          </a:solidFill>
        </p:spPr>
        <p:txBody>
          <a:bodyPr vert="horz" wrap="square" lIns="0" tIns="29845" rIns="0" bIns="0" rtlCol="0">
            <a:spAutoFit/>
          </a:bodyPr>
          <a:lstStyle/>
          <a:p>
            <a:pPr marL="195580" indent="-114935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196215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發掘重大研發成果</a:t>
            </a:r>
            <a:endParaRPr sz="1400">
              <a:latin typeface="Noto Sans CJK JP Medium"/>
              <a:cs typeface="Noto Sans CJK JP Medium"/>
            </a:endParaRPr>
          </a:p>
          <a:p>
            <a:pPr marL="195580" indent="-114935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196215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評估技術創業可行性</a:t>
            </a:r>
            <a:endParaRPr sz="1400">
              <a:latin typeface="Noto Sans CJK JP Medium"/>
              <a:cs typeface="Noto Sans CJK JP Medium"/>
            </a:endParaRPr>
          </a:p>
          <a:p>
            <a:pPr marL="195580" marR="205740" indent="-114300">
              <a:lnSpc>
                <a:spcPts val="1510"/>
              </a:lnSpc>
              <a:spcBef>
                <a:spcPts val="875"/>
              </a:spcBef>
              <a:buFont typeface="Arial"/>
              <a:buChar char="•"/>
              <a:tabLst>
                <a:tab pos="196215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確認</a:t>
            </a:r>
            <a:r>
              <a:rPr sz="1400" b="1" spc="-5" dirty="0">
                <a:latin typeface="Arial"/>
                <a:cs typeface="Arial"/>
              </a:rPr>
              <a:t>P</a:t>
            </a:r>
            <a:r>
              <a:rPr sz="1400" b="1" spc="5" dirty="0">
                <a:latin typeface="Arial"/>
                <a:cs typeface="Arial"/>
              </a:rPr>
              <a:t>I</a:t>
            </a:r>
            <a:r>
              <a:rPr sz="1400" b="0" dirty="0">
                <a:latin typeface="Noto Sans CJK JP Medium"/>
                <a:cs typeface="Noto Sans CJK JP Medium"/>
              </a:rPr>
              <a:t>創業意願及團 隊組成完整性</a:t>
            </a:r>
            <a:endParaRPr sz="1400">
              <a:latin typeface="Noto Sans CJK JP Medium"/>
              <a:cs typeface="Noto Sans CJK JP Medium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41448" y="2721864"/>
            <a:ext cx="2005964" cy="652780"/>
          </a:xfrm>
          <a:prstGeom prst="rect">
            <a:avLst/>
          </a:prstGeom>
          <a:solidFill>
            <a:srgbClr val="9BBA58"/>
          </a:solidFill>
        </p:spPr>
        <p:txBody>
          <a:bodyPr vert="horz" wrap="square" lIns="0" tIns="81915" rIns="0" bIns="0" rtlCol="0">
            <a:spAutoFit/>
          </a:bodyPr>
          <a:lstStyle/>
          <a:p>
            <a:pPr marL="647700">
              <a:lnSpc>
                <a:spcPct val="100000"/>
              </a:lnSpc>
              <a:spcBef>
                <a:spcPts val="645"/>
              </a:spcBef>
            </a:pPr>
            <a:r>
              <a:rPr sz="28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轉譯</a:t>
            </a:r>
            <a:endParaRPr sz="2800">
              <a:latin typeface="Noto Sans CJK JP Medium"/>
              <a:cs typeface="Noto Sans CJK JP Medium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41448" y="3374135"/>
            <a:ext cx="2005964" cy="1362710"/>
          </a:xfrm>
          <a:prstGeom prst="rect">
            <a:avLst/>
          </a:prstGeom>
          <a:solidFill>
            <a:srgbClr val="DEE7D1">
              <a:alpha val="90194"/>
            </a:srgbClr>
          </a:solidFill>
        </p:spPr>
        <p:txBody>
          <a:bodyPr vert="horz" wrap="square" lIns="0" tIns="29845" rIns="0" bIns="0" rtlCol="0">
            <a:spAutoFit/>
          </a:bodyPr>
          <a:lstStyle/>
          <a:p>
            <a:pPr marL="196215" indent="-114935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技術專利報告</a:t>
            </a:r>
            <a:endParaRPr sz="1400">
              <a:latin typeface="Noto Sans CJK JP Medium"/>
              <a:cs typeface="Noto Sans CJK JP Medium"/>
            </a:endParaRPr>
          </a:p>
          <a:p>
            <a:pPr marL="196215" indent="-114935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市場應用確認</a:t>
            </a:r>
            <a:endParaRPr sz="1400">
              <a:latin typeface="Noto Sans CJK JP Medium"/>
              <a:cs typeface="Noto Sans CJK JP Medium"/>
            </a:endParaRPr>
          </a:p>
          <a:p>
            <a:pPr marL="196215" indent="-114935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技術成熟度評估</a:t>
            </a:r>
            <a:endParaRPr sz="1400">
              <a:latin typeface="Noto Sans CJK JP Medium"/>
              <a:cs typeface="Noto Sans CJK JP Medium"/>
            </a:endParaRPr>
          </a:p>
          <a:p>
            <a:pPr marL="196215" indent="-114935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拜訪潛在客戶</a:t>
            </a:r>
            <a:endParaRPr sz="1400">
              <a:latin typeface="Noto Sans CJK JP Medium"/>
              <a:cs typeface="Noto Sans CJK JP Medium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98491" y="2721864"/>
            <a:ext cx="2005964" cy="652780"/>
          </a:xfrm>
          <a:prstGeom prst="rect">
            <a:avLst/>
          </a:prstGeom>
          <a:solidFill>
            <a:srgbClr val="8063A1"/>
          </a:solidFill>
        </p:spPr>
        <p:txBody>
          <a:bodyPr vert="horz" wrap="square" lIns="0" tIns="81915" rIns="0" bIns="0" rtlCol="0">
            <a:spAutoFit/>
          </a:bodyPr>
          <a:lstStyle/>
          <a:p>
            <a:pPr marL="647700">
              <a:lnSpc>
                <a:spcPct val="100000"/>
              </a:lnSpc>
              <a:spcBef>
                <a:spcPts val="645"/>
              </a:spcBef>
            </a:pPr>
            <a:r>
              <a:rPr sz="28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輔導</a:t>
            </a:r>
            <a:endParaRPr sz="2800">
              <a:latin typeface="Noto Sans CJK JP Medium"/>
              <a:cs typeface="Noto Sans CJK JP Medium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698491" y="3374135"/>
            <a:ext cx="2005964" cy="1362710"/>
          </a:xfrm>
          <a:prstGeom prst="rect">
            <a:avLst/>
          </a:prstGeom>
          <a:solidFill>
            <a:srgbClr val="D7D2DF">
              <a:alpha val="90194"/>
            </a:srgbClr>
          </a:solidFill>
        </p:spPr>
        <p:txBody>
          <a:bodyPr vert="horz" wrap="square" lIns="0" tIns="29845" rIns="0" bIns="0" rtlCol="0">
            <a:spAutoFit/>
          </a:bodyPr>
          <a:lstStyle/>
          <a:p>
            <a:pPr marL="196215" indent="-114935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種子案育成</a:t>
            </a:r>
            <a:endParaRPr sz="1400">
              <a:latin typeface="Noto Sans CJK JP Medium"/>
              <a:cs typeface="Noto Sans CJK JP Medium"/>
            </a:endParaRPr>
          </a:p>
          <a:p>
            <a:pPr marL="196215" marR="196215" indent="-114300">
              <a:lnSpc>
                <a:spcPts val="1510"/>
              </a:lnSpc>
              <a:spcBef>
                <a:spcPts val="87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協助萌芽案、拔尖案 完成技術作價程序</a:t>
            </a:r>
            <a:endParaRPr sz="1400">
              <a:latin typeface="Noto Sans CJK JP Medium"/>
              <a:cs typeface="Noto Sans CJK JP Medium"/>
            </a:endParaRPr>
          </a:p>
          <a:p>
            <a:pPr marL="196215" marR="196215" indent="-114300">
              <a:lnSpc>
                <a:spcPts val="1510"/>
              </a:lnSpc>
              <a:spcBef>
                <a:spcPts val="85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未獲補助個案持續培 育</a:t>
            </a:r>
            <a:endParaRPr sz="1400">
              <a:latin typeface="Noto Sans CJK JP Medium"/>
              <a:cs typeface="Noto Sans CJK JP Medium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955535" y="2721864"/>
            <a:ext cx="2005964" cy="652780"/>
          </a:xfrm>
          <a:prstGeom prst="rect">
            <a:avLst/>
          </a:prstGeom>
          <a:solidFill>
            <a:srgbClr val="4AACC5"/>
          </a:solidFill>
        </p:spPr>
        <p:txBody>
          <a:bodyPr vert="horz" wrap="square" lIns="0" tIns="81915" rIns="0" bIns="0" rtlCol="0">
            <a:spAutoFit/>
          </a:bodyPr>
          <a:lstStyle/>
          <a:p>
            <a:pPr marL="647700">
              <a:lnSpc>
                <a:spcPct val="100000"/>
              </a:lnSpc>
              <a:spcBef>
                <a:spcPts val="645"/>
              </a:spcBef>
            </a:pPr>
            <a:r>
              <a:rPr sz="28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追蹤</a:t>
            </a:r>
            <a:endParaRPr sz="2800">
              <a:latin typeface="Noto Sans CJK JP Medium"/>
              <a:cs typeface="Noto Sans CJK JP Medium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955535" y="3374135"/>
            <a:ext cx="2005964" cy="1362710"/>
          </a:xfrm>
          <a:prstGeom prst="rect">
            <a:avLst/>
          </a:prstGeom>
          <a:solidFill>
            <a:srgbClr val="D0E2EA">
              <a:alpha val="90194"/>
            </a:srgbClr>
          </a:solidFill>
        </p:spPr>
        <p:txBody>
          <a:bodyPr vert="horz" wrap="square" lIns="0" tIns="53975" rIns="0" bIns="0" rtlCol="0">
            <a:spAutoFit/>
          </a:bodyPr>
          <a:lstStyle/>
          <a:p>
            <a:pPr marL="196215" marR="196215" indent="-114300">
              <a:lnSpc>
                <a:spcPts val="1510"/>
              </a:lnSpc>
              <a:spcBef>
                <a:spcPts val="425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定期追蹤衍生新創發 展情形</a:t>
            </a:r>
            <a:r>
              <a:rPr sz="1400" b="1" dirty="0">
                <a:latin typeface="Arial"/>
                <a:cs typeface="Arial"/>
              </a:rPr>
              <a:t>(</a:t>
            </a:r>
            <a:r>
              <a:rPr sz="1400" b="0" dirty="0">
                <a:latin typeface="Noto Sans CJK JP Medium"/>
                <a:cs typeface="Noto Sans CJK JP Medium"/>
              </a:rPr>
              <a:t>產品</a:t>
            </a:r>
            <a:r>
              <a:rPr sz="1400" b="1" spc="5" dirty="0">
                <a:latin typeface="Arial"/>
                <a:cs typeface="Arial"/>
              </a:rPr>
              <a:t>/</a:t>
            </a:r>
            <a:r>
              <a:rPr sz="1400" b="0" dirty="0">
                <a:latin typeface="Noto Sans CJK JP Medium"/>
                <a:cs typeface="Noto Sans CJK JP Medium"/>
              </a:rPr>
              <a:t>服</a:t>
            </a:r>
            <a:r>
              <a:rPr sz="1400" b="0" spc="-15" dirty="0">
                <a:latin typeface="Noto Sans CJK JP Medium"/>
                <a:cs typeface="Noto Sans CJK JP Medium"/>
              </a:rPr>
              <a:t>務</a:t>
            </a:r>
            <a:r>
              <a:rPr sz="1400" b="0" dirty="0">
                <a:latin typeface="Noto Sans CJK JP Medium"/>
                <a:cs typeface="Noto Sans CJK JP Medium"/>
              </a:rPr>
              <a:t>上 市概況、募資、營收 等資訊</a:t>
            </a:r>
            <a:r>
              <a:rPr sz="1400" b="1" dirty="0"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  <a:p>
            <a:pPr marL="196215" indent="-114935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196850" algn="l"/>
              </a:tabLst>
            </a:pPr>
            <a:r>
              <a:rPr sz="1400" b="0" dirty="0">
                <a:latin typeface="Noto Sans CJK JP Medium"/>
                <a:cs typeface="Noto Sans CJK JP Medium"/>
              </a:rPr>
              <a:t>適時提供後續協助</a:t>
            </a:r>
            <a:endParaRPr sz="1400">
              <a:latin typeface="Noto Sans CJK JP Medium"/>
              <a:cs typeface="Noto Sans CJK JP Medium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6848" y="1983994"/>
            <a:ext cx="6795134" cy="1300480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537970" marR="5080" indent="-1525905">
              <a:lnSpc>
                <a:spcPts val="4750"/>
              </a:lnSpc>
              <a:spcBef>
                <a:spcPts val="705"/>
              </a:spcBef>
            </a:pPr>
            <a:r>
              <a:rPr sz="4400" spc="-40" dirty="0">
                <a:solidFill>
                  <a:srgbClr val="001F5F"/>
                </a:solidFill>
              </a:rPr>
              <a:t>2.</a:t>
            </a:r>
            <a:r>
              <a:rPr sz="4400" spc="60" dirty="0">
                <a:solidFill>
                  <a:srgbClr val="001F5F"/>
                </a:solidFill>
              </a:rPr>
              <a:t> </a:t>
            </a:r>
            <a:r>
              <a:rPr sz="4400" dirty="0">
                <a:solidFill>
                  <a:srgbClr val="001F5F"/>
                </a:solidFill>
              </a:rPr>
              <a:t>經濟部科研成果價創</a:t>
            </a:r>
            <a:r>
              <a:rPr sz="4400" spc="5" dirty="0">
                <a:solidFill>
                  <a:srgbClr val="001F5F"/>
                </a:solidFill>
              </a:rPr>
              <a:t>計</a:t>
            </a:r>
            <a:r>
              <a:rPr sz="4400" dirty="0">
                <a:solidFill>
                  <a:srgbClr val="001F5F"/>
                </a:solidFill>
              </a:rPr>
              <a:t>劃 </a:t>
            </a:r>
            <a:r>
              <a:rPr sz="4400" spc="-20" dirty="0">
                <a:solidFill>
                  <a:srgbClr val="001F5F"/>
                </a:solidFill>
              </a:rPr>
              <a:t>(</a:t>
            </a:r>
            <a:r>
              <a:rPr sz="4400" dirty="0">
                <a:solidFill>
                  <a:srgbClr val="001F5F"/>
                </a:solidFill>
              </a:rPr>
              <a:t>價創</a:t>
            </a:r>
            <a:r>
              <a:rPr sz="4400" spc="90" dirty="0">
                <a:solidFill>
                  <a:srgbClr val="001F5F"/>
                </a:solidFill>
              </a:rPr>
              <a:t> </a:t>
            </a:r>
            <a:r>
              <a:rPr sz="4400" spc="5" dirty="0">
                <a:solidFill>
                  <a:srgbClr val="001F5F"/>
                </a:solidFill>
              </a:rPr>
              <a:t>2.0)</a:t>
            </a:r>
            <a:r>
              <a:rPr sz="4400" spc="110" dirty="0">
                <a:solidFill>
                  <a:srgbClr val="001F5F"/>
                </a:solidFill>
              </a:rPr>
              <a:t> </a:t>
            </a:r>
            <a:r>
              <a:rPr sz="4400" dirty="0">
                <a:solidFill>
                  <a:srgbClr val="001F5F"/>
                </a:solidFill>
              </a:rPr>
              <a:t>機制</a:t>
            </a:r>
            <a:endParaRPr sz="4400" dirty="0"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11</a:t>
            </a:fld>
            <a:endParaRPr spc="-5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12648"/>
            <a:ext cx="9144000" cy="5632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12</a:t>
            </a:fld>
            <a:endParaRPr spc="-5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22375"/>
            <a:ext cx="9144000" cy="5413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13</a:t>
            </a:fld>
            <a:endParaRPr spc="-5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228600" y="172314"/>
            <a:ext cx="9144000" cy="68580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216396" y="6095"/>
              <a:ext cx="2927604" cy="10210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780807" y="1051262"/>
            <a:ext cx="7582422" cy="47698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14716" y="926965"/>
            <a:ext cx="6332424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(3.1)</a:t>
            </a:r>
            <a:r>
              <a:rPr lang="zh-TW" altLang="en-US" b="1" dirty="0"/>
              <a:t>促</a:t>
            </a:r>
            <a:r>
              <a:rPr lang="zh-TW" altLang="en-US" dirty="0"/>
              <a:t>進</a:t>
            </a:r>
            <a:r>
              <a:rPr lang="zh-TW" altLang="en-US" b="1" dirty="0"/>
              <a:t>新創</a:t>
            </a:r>
            <a:r>
              <a:rPr lang="zh-TW" altLang="en-US" dirty="0"/>
              <a:t>公司成立</a:t>
            </a:r>
            <a:r>
              <a:rPr spc="245" dirty="0"/>
              <a:t>-</a:t>
            </a:r>
            <a:r>
              <a:rPr lang="en-US" altLang="zh-TW" spc="245" dirty="0"/>
              <a:t>-</a:t>
            </a:r>
            <a:r>
              <a:rPr b="1" dirty="0" err="1">
                <a:solidFill>
                  <a:srgbClr val="FF0000"/>
                </a:solidFill>
              </a:rPr>
              <a:t>促新創</a:t>
            </a:r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228600" y="1475514"/>
            <a:ext cx="8300720" cy="5167568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280"/>
              </a:spcBef>
              <a:buFont typeface="Wingdings"/>
              <a:buChar char=""/>
              <a:tabLst>
                <a:tab pos="299720" algn="l"/>
              </a:tabLst>
            </a:pPr>
            <a:r>
              <a:rPr sz="2400" dirty="0" err="1">
                <a:latin typeface="UKIJ CJK"/>
                <a:cs typeface="UKIJ CJK"/>
              </a:rPr>
              <a:t>補助金額</a:t>
            </a:r>
            <a:r>
              <a:rPr lang="en-US" altLang="zh-TW" sz="2400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期程上限為</a:t>
            </a:r>
            <a:r>
              <a:rPr sz="2800" b="0" spc="3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3,000</a:t>
            </a:r>
            <a:r>
              <a:rPr sz="2800" b="0" spc="4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 </a:t>
            </a:r>
            <a:r>
              <a:rPr sz="28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萬</a:t>
            </a:r>
            <a:r>
              <a:rPr sz="2800" b="0" spc="10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/1</a:t>
            </a:r>
            <a:r>
              <a:rPr sz="2800" b="0" spc="6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 </a:t>
            </a:r>
            <a:r>
              <a:rPr sz="28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年</a:t>
            </a:r>
            <a:r>
              <a:rPr sz="2000" dirty="0">
                <a:latin typeface="UKIJ CJK"/>
                <a:cs typeface="UKIJ CJK"/>
              </a:rPr>
              <a:t>。</a:t>
            </a:r>
          </a:p>
          <a:p>
            <a:pPr marL="299085" indent="-287020">
              <a:lnSpc>
                <a:spcPct val="100000"/>
              </a:lnSpc>
              <a:spcBef>
                <a:spcPts val="160"/>
              </a:spcBef>
              <a:buFont typeface="Wingdings"/>
              <a:buChar char=""/>
              <a:tabLst>
                <a:tab pos="299720" algn="l"/>
              </a:tabLst>
            </a:pPr>
            <a:r>
              <a:rPr sz="2400" dirty="0">
                <a:latin typeface="UKIJ CJK"/>
                <a:cs typeface="UKIJ CJK"/>
              </a:rPr>
              <a:t>驗收標的：</a:t>
            </a:r>
          </a:p>
          <a:p>
            <a:pPr marL="355600" indent="-342900">
              <a:lnSpc>
                <a:spcPct val="100000"/>
              </a:lnSpc>
              <a:spcBef>
                <a:spcPts val="420"/>
              </a:spcBef>
              <a:buAutoNum type="alphaUcPeriod"/>
              <a:tabLst>
                <a:tab pos="355600" algn="l"/>
              </a:tabLst>
            </a:pPr>
            <a:r>
              <a:rPr sz="2400" dirty="0" err="1">
                <a:latin typeface="UKIJ CJK"/>
                <a:cs typeface="UKIJ CJK"/>
              </a:rPr>
              <a:t>計畫</a:t>
            </a:r>
            <a:r>
              <a:rPr lang="zh-TW" altLang="en-US" sz="2400" dirty="0">
                <a:latin typeface="UKIJ CJK"/>
                <a:cs typeface="UKIJ CJK"/>
              </a:rPr>
              <a:t>期限</a:t>
            </a:r>
            <a:r>
              <a:rPr sz="2400" dirty="0" err="1">
                <a:latin typeface="UKIJ CJK"/>
                <a:cs typeface="UKIJ CJK"/>
              </a:rPr>
              <a:t>內成立新創公司，開發創新產品或服務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 marL="355600" indent="-342900">
              <a:lnSpc>
                <a:spcPct val="100000"/>
              </a:lnSpc>
              <a:spcBef>
                <a:spcPts val="425"/>
              </a:spcBef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技轉金</a:t>
            </a:r>
            <a:r>
              <a:rPr sz="2400" spc="95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技術股不低於補助款</a:t>
            </a:r>
            <a:r>
              <a:rPr sz="2400" spc="90" dirty="0">
                <a:latin typeface="UKIJ CJK"/>
                <a:cs typeface="UKIJ CJK"/>
              </a:rPr>
              <a:t>40%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 marL="355600" marR="12065" indent="-342900" algn="just">
              <a:lnSpc>
                <a:spcPct val="114599"/>
              </a:lnSpc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新創公司成立之實收資本額不列為驗收標的，惟須於結案後 </a:t>
            </a:r>
            <a:r>
              <a:rPr sz="24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至少</a:t>
            </a:r>
            <a:r>
              <a:rPr sz="2400" b="0" spc="6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5</a:t>
            </a:r>
            <a:r>
              <a:rPr sz="24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年</a:t>
            </a:r>
            <a:r>
              <a:rPr sz="2400" dirty="0">
                <a:latin typeface="UKIJ CJK"/>
                <a:cs typeface="UKIJ CJK"/>
              </a:rPr>
              <a:t>接受追蹤與考核，其績效作為後續審查該校計畫及 送件平台學校之評估參考。</a:t>
            </a:r>
          </a:p>
          <a:p>
            <a:pPr marL="299085" indent="-287020">
              <a:lnSpc>
                <a:spcPct val="100000"/>
              </a:lnSpc>
              <a:spcBef>
                <a:spcPts val="420"/>
              </a:spcBef>
              <a:buFont typeface="Wingdings"/>
              <a:buChar char=""/>
              <a:tabLst>
                <a:tab pos="299720" algn="l"/>
              </a:tabLst>
            </a:pPr>
            <a:r>
              <a:rPr sz="2000" b="0" dirty="0">
                <a:latin typeface="Noto Sans CJK JP Medium"/>
                <a:cs typeface="Noto Sans CJK JP Medium"/>
              </a:rPr>
              <a:t>其他規範：</a:t>
            </a:r>
            <a:endParaRPr sz="2000" dirty="0">
              <a:latin typeface="Noto Sans CJK JP Medium"/>
              <a:cs typeface="Noto Sans CJK JP Medium"/>
            </a:endParaRPr>
          </a:p>
          <a:p>
            <a:pPr marL="355600" indent="-342900">
              <a:lnSpc>
                <a:spcPct val="100000"/>
              </a:lnSpc>
              <a:spcBef>
                <a:spcPts val="160"/>
              </a:spcBef>
              <a:buAutoNum type="alphaUcPeriod"/>
              <a:tabLst>
                <a:tab pos="355600" algn="l"/>
              </a:tabLst>
            </a:pPr>
            <a:r>
              <a:rPr sz="2000" dirty="0">
                <a:latin typeface="UKIJ CJK"/>
                <a:cs typeface="UKIJ CJK"/>
              </a:rPr>
              <a:t>學校技術股之股權占比規劃超過</a:t>
            </a:r>
            <a:r>
              <a:rPr sz="2000" spc="90" dirty="0">
                <a:latin typeface="UKIJ CJK"/>
                <a:cs typeface="UKIJ CJK"/>
              </a:rPr>
              <a:t>16%</a:t>
            </a:r>
            <a:r>
              <a:rPr sz="2000" dirty="0">
                <a:latin typeface="UKIJ CJK"/>
                <a:cs typeface="UKIJ CJK"/>
              </a:rPr>
              <a:t>須經報部同意。</a:t>
            </a:r>
          </a:p>
          <a:p>
            <a:pPr marL="355600" indent="-342900">
              <a:lnSpc>
                <a:spcPct val="100000"/>
              </a:lnSpc>
              <a:spcBef>
                <a:spcPts val="420"/>
              </a:spcBef>
              <a:buAutoNum type="alphaUcPeriod"/>
              <a:tabLst>
                <a:tab pos="355600" algn="l"/>
              </a:tabLst>
            </a:pPr>
            <a:r>
              <a:rPr sz="2000" spc="-5" dirty="0">
                <a:latin typeface="UKIJ CJK"/>
                <a:cs typeface="UKIJ CJK"/>
              </a:rPr>
              <a:t>參</a:t>
            </a:r>
            <a:r>
              <a:rPr sz="2000" dirty="0">
                <a:latin typeface="UKIJ CJK"/>
                <a:cs typeface="UKIJ CJK"/>
              </a:rPr>
              <a:t>與</a:t>
            </a:r>
            <a:r>
              <a:rPr sz="2000" spc="-5" dirty="0">
                <a:latin typeface="UKIJ CJK"/>
                <a:cs typeface="UKIJ CJK"/>
              </a:rPr>
              <a:t>新創公司團隊之計畫主持人及協同主持人股權，其現金</a:t>
            </a:r>
            <a:endParaRPr sz="2000" dirty="0">
              <a:latin typeface="UKIJ CJK"/>
              <a:cs typeface="UKIJ CJK"/>
            </a:endParaRPr>
          </a:p>
          <a:p>
            <a:pPr marL="355600">
              <a:lnSpc>
                <a:spcPct val="100000"/>
              </a:lnSpc>
              <a:spcBef>
                <a:spcPts val="420"/>
              </a:spcBef>
            </a:pPr>
            <a:r>
              <a:rPr sz="2000" dirty="0">
                <a:latin typeface="UKIJ CJK"/>
                <a:cs typeface="UKIJ CJK"/>
              </a:rPr>
              <a:t>出資部位不超過新創公司股權</a:t>
            </a:r>
            <a:r>
              <a:rPr sz="2000" spc="90" dirty="0">
                <a:latin typeface="UKIJ CJK"/>
                <a:cs typeface="UKIJ CJK"/>
              </a:rPr>
              <a:t>10%</a:t>
            </a:r>
            <a:r>
              <a:rPr sz="2000" dirty="0">
                <a:latin typeface="UKIJ CJK"/>
                <a:cs typeface="UKIJ CJK"/>
              </a:rPr>
              <a:t>。</a:t>
            </a:r>
          </a:p>
          <a:p>
            <a:pPr marL="355600" indent="-342900">
              <a:lnSpc>
                <a:spcPct val="100000"/>
              </a:lnSpc>
              <a:spcBef>
                <a:spcPts val="420"/>
              </a:spcBef>
              <a:buAutoNum type="alphaUcPeriod" startAt="3"/>
              <a:tabLst>
                <a:tab pos="355600" algn="l"/>
              </a:tabLst>
            </a:pPr>
            <a:r>
              <a:rPr lang="zh-TW" altLang="en-US" sz="2000" dirty="0">
                <a:latin typeface="UKIJ CJK"/>
                <a:cs typeface="UKIJ CJK"/>
              </a:rPr>
              <a:t>簽約前</a:t>
            </a:r>
            <a:r>
              <a:rPr lang="en-US" altLang="zh-TW" sz="2000" dirty="0">
                <a:latin typeface="UKIJ CJK"/>
                <a:cs typeface="UKIJ CJK"/>
              </a:rPr>
              <a:t>,</a:t>
            </a:r>
            <a:r>
              <a:rPr lang="zh-TW" altLang="en-US" sz="2000" dirty="0">
                <a:latin typeface="UKIJ CJK"/>
                <a:cs typeface="UKIJ CJK"/>
              </a:rPr>
              <a:t> </a:t>
            </a:r>
            <a:r>
              <a:rPr sz="2000" dirty="0" err="1">
                <a:latin typeface="UKIJ CJK"/>
                <a:cs typeface="UKIJ CJK"/>
              </a:rPr>
              <a:t>受補助之學校須完成與新創團隊簽署</a:t>
            </a:r>
            <a:r>
              <a:rPr sz="2000" b="1" dirty="0" err="1">
                <a:latin typeface="UKIJ CJK"/>
                <a:cs typeface="UKIJ CJK"/>
              </a:rPr>
              <a:t>技術作價</a:t>
            </a:r>
            <a:r>
              <a:rPr sz="2000" dirty="0" err="1">
                <a:latin typeface="UKIJ CJK"/>
                <a:cs typeface="UKIJ CJK"/>
              </a:rPr>
              <a:t>合</a:t>
            </a:r>
            <a:r>
              <a:rPr lang="zh-TW" altLang="en-US" sz="2000" spc="-5" dirty="0">
                <a:latin typeface="UKIJ CJK"/>
                <a:cs typeface="UKIJ CJK"/>
              </a:rPr>
              <a:t>約書</a:t>
            </a:r>
            <a:r>
              <a:rPr lang="en-US" altLang="zh-TW" sz="2000" spc="-5" dirty="0">
                <a:latin typeface="UKIJ CJK"/>
                <a:cs typeface="UKIJ CJK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420"/>
              </a:spcBef>
              <a:tabLst>
                <a:tab pos="355600" algn="l"/>
              </a:tabLst>
            </a:pPr>
            <a:endParaRPr sz="2000" dirty="0">
              <a:latin typeface="UKIJ CJK"/>
              <a:cs typeface="UKIJ CJ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25218" y="6369683"/>
            <a:ext cx="11747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10" dirty="0">
                <a:latin typeface="Abecedario"/>
                <a:cs typeface="Abecedario"/>
              </a:rPr>
              <a:t>12</a:t>
            </a:r>
            <a:endParaRPr sz="800">
              <a:latin typeface="Abecedario"/>
              <a:cs typeface="Abecedari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9255" y="1429099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2393" y="963011"/>
            <a:ext cx="791337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(3.2)輔</a:t>
            </a:r>
            <a:r>
              <a:rPr b="1" dirty="0"/>
              <a:t>助新創</a:t>
            </a:r>
            <a:r>
              <a:rPr dirty="0"/>
              <a:t>公司成</a:t>
            </a:r>
            <a:r>
              <a:rPr spc="5" dirty="0"/>
              <a:t>長</a:t>
            </a:r>
            <a:r>
              <a:rPr spc="-5" dirty="0"/>
              <a:t>–</a:t>
            </a:r>
            <a:r>
              <a:rPr b="1" dirty="0">
                <a:solidFill>
                  <a:srgbClr val="FF0000"/>
                </a:solidFill>
              </a:rPr>
              <a:t>助</a:t>
            </a:r>
            <a:r>
              <a:rPr b="1" spc="-10" dirty="0">
                <a:solidFill>
                  <a:srgbClr val="FF0000"/>
                </a:solidFill>
              </a:rPr>
              <a:t>新</a:t>
            </a:r>
            <a:r>
              <a:rPr b="1" dirty="0">
                <a:solidFill>
                  <a:srgbClr val="FF0000"/>
                </a:solidFill>
              </a:rPr>
              <a:t>創</a:t>
            </a:r>
            <a:r>
              <a:rPr b="1" spc="-15" dirty="0">
                <a:solidFill>
                  <a:srgbClr val="FF0000"/>
                </a:solidFill>
              </a:rPr>
              <a:t>(</a:t>
            </a:r>
            <a:r>
              <a:rPr b="1" spc="-10" dirty="0" err="1">
                <a:solidFill>
                  <a:srgbClr val="FF0000"/>
                </a:solidFill>
              </a:rPr>
              <a:t>育</a:t>
            </a:r>
            <a:r>
              <a:rPr b="1" spc="5" dirty="0" err="1">
                <a:solidFill>
                  <a:srgbClr val="FF0000"/>
                </a:solidFill>
              </a:rPr>
              <a:t>新</a:t>
            </a:r>
            <a:r>
              <a:rPr b="1" dirty="0" err="1">
                <a:solidFill>
                  <a:srgbClr val="FF0000"/>
                </a:solidFill>
              </a:rPr>
              <a:t>創</a:t>
            </a:r>
            <a:r>
              <a:rPr b="1" spc="-15" dirty="0">
                <a:solidFill>
                  <a:srgbClr val="FF0000"/>
                </a:solidFill>
              </a:rPr>
              <a:t>)</a:t>
            </a:r>
            <a:endParaRPr spc="5" dirty="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15</a:t>
            </a:fld>
            <a:endParaRPr spc="-5" dirty="0"/>
          </a:p>
        </p:txBody>
      </p:sp>
      <p:sp>
        <p:nvSpPr>
          <p:cNvPr id="4" name="object 4"/>
          <p:cNvSpPr txBox="1"/>
          <p:nvPr/>
        </p:nvSpPr>
        <p:spPr>
          <a:xfrm>
            <a:off x="354888" y="1359566"/>
            <a:ext cx="8628380" cy="4559838"/>
          </a:xfrm>
          <a:prstGeom prst="rect">
            <a:avLst/>
          </a:prstGeom>
        </p:spPr>
        <p:txBody>
          <a:bodyPr vert="horz" wrap="square" lIns="0" tIns="22352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760"/>
              </a:spcBef>
              <a:buFont typeface="Wingdings"/>
              <a:buChar char=""/>
              <a:tabLst>
                <a:tab pos="299720" algn="l"/>
              </a:tabLst>
            </a:pPr>
            <a:r>
              <a:rPr sz="2400" dirty="0">
                <a:latin typeface="UKIJ CJK"/>
                <a:cs typeface="UKIJ CJK"/>
              </a:rPr>
              <a:t>補助金額及期程上限為</a:t>
            </a:r>
            <a:r>
              <a:rPr sz="2400" spc="-35" dirty="0">
                <a:latin typeface="UKIJ CJK"/>
                <a:cs typeface="UKIJ CJK"/>
              </a:rPr>
              <a:t> </a:t>
            </a:r>
            <a:r>
              <a:rPr sz="2800" b="0" spc="3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2,000</a:t>
            </a:r>
            <a:r>
              <a:rPr sz="2800" b="0" spc="5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 </a:t>
            </a:r>
            <a:r>
              <a:rPr sz="28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萬</a:t>
            </a:r>
            <a:r>
              <a:rPr sz="2800" b="0" spc="10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/1</a:t>
            </a:r>
            <a:r>
              <a:rPr sz="2800" b="0" spc="6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 </a:t>
            </a:r>
            <a:r>
              <a:rPr sz="28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年</a:t>
            </a:r>
            <a:r>
              <a:rPr sz="2000" dirty="0">
                <a:latin typeface="UKIJ CJK"/>
                <a:cs typeface="UKIJ CJK"/>
              </a:rPr>
              <a:t>。</a:t>
            </a:r>
          </a:p>
          <a:p>
            <a:pPr marL="299085" indent="-287020">
              <a:lnSpc>
                <a:spcPct val="100000"/>
              </a:lnSpc>
              <a:spcBef>
                <a:spcPts val="1430"/>
              </a:spcBef>
              <a:buFont typeface="Wingdings"/>
              <a:buChar char=""/>
              <a:tabLst>
                <a:tab pos="299720" algn="l"/>
              </a:tabLst>
            </a:pPr>
            <a:r>
              <a:rPr sz="2400" spc="-5" dirty="0">
                <a:latin typeface="UKIJ CJK"/>
                <a:cs typeface="UKIJ CJK"/>
              </a:rPr>
              <a:t>驗收標的</a:t>
            </a:r>
            <a:r>
              <a:rPr sz="2400" dirty="0">
                <a:latin typeface="UKIJ CJK"/>
                <a:cs typeface="UKIJ CJK"/>
              </a:rPr>
              <a:t>：</a:t>
            </a:r>
          </a:p>
          <a:p>
            <a:pPr marL="355600" indent="-342900">
              <a:lnSpc>
                <a:spcPct val="100000"/>
              </a:lnSpc>
              <a:spcBef>
                <a:spcPts val="1530"/>
              </a:spcBef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完</a:t>
            </a:r>
            <a:r>
              <a:rPr sz="2400" spc="-5" dirty="0">
                <a:latin typeface="UKIJ CJK"/>
                <a:cs typeface="UKIJ CJK"/>
              </a:rPr>
              <a:t>成</a:t>
            </a:r>
            <a:r>
              <a:rPr sz="2400" dirty="0">
                <a:latin typeface="UKIJ CJK"/>
                <a:cs typeface="UKIJ CJK"/>
              </a:rPr>
              <a:t>新創產品測試</a:t>
            </a:r>
            <a:r>
              <a:rPr sz="2400" spc="95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驗證</a:t>
            </a:r>
            <a:r>
              <a:rPr sz="2400" spc="95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試量產。</a:t>
            </a:r>
          </a:p>
          <a:p>
            <a:pPr marL="355600" indent="-342900">
              <a:lnSpc>
                <a:spcPct val="100000"/>
              </a:lnSpc>
              <a:spcBef>
                <a:spcPts val="919"/>
              </a:spcBef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關</a:t>
            </a:r>
            <a:r>
              <a:rPr sz="2400" spc="-5" dirty="0">
                <a:latin typeface="UKIJ CJK"/>
                <a:cs typeface="UKIJ CJK"/>
              </a:rPr>
              <a:t>鍵</a:t>
            </a:r>
            <a:r>
              <a:rPr sz="2400" dirty="0">
                <a:latin typeface="UKIJ CJK"/>
                <a:cs typeface="UKIJ CJK"/>
              </a:rPr>
              <a:t>研發</a:t>
            </a:r>
            <a:r>
              <a:rPr sz="2400" spc="95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營運人力加入新創公</a:t>
            </a:r>
            <a:r>
              <a:rPr sz="2400" spc="5" dirty="0">
                <a:latin typeface="UKIJ CJK"/>
                <a:cs typeface="UKIJ CJK"/>
              </a:rPr>
              <a:t>司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 marL="355600" indent="-342900">
              <a:lnSpc>
                <a:spcPct val="100000"/>
              </a:lnSpc>
              <a:spcBef>
                <a:spcPts val="915"/>
              </a:spcBef>
              <a:buAutoNum type="alphaUcPeriod"/>
              <a:tabLst>
                <a:tab pos="355600" algn="l"/>
              </a:tabLst>
            </a:pPr>
            <a:r>
              <a:rPr sz="2400" spc="-5" dirty="0">
                <a:latin typeface="UKIJ CJK"/>
                <a:cs typeface="UKIJ CJK"/>
              </a:rPr>
              <a:t>實收資本額不得低於補助</a:t>
            </a:r>
            <a:r>
              <a:rPr sz="2400" dirty="0">
                <a:latin typeface="UKIJ CJK"/>
                <a:cs typeface="UKIJ CJK"/>
              </a:rPr>
              <a:t>款</a:t>
            </a:r>
            <a:r>
              <a:rPr sz="2400" spc="85" dirty="0">
                <a:latin typeface="UKIJ CJK"/>
                <a:cs typeface="UKIJ CJK"/>
              </a:rPr>
              <a:t>25%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 marL="355600" indent="-342900">
              <a:lnSpc>
                <a:spcPct val="100000"/>
              </a:lnSpc>
              <a:spcBef>
                <a:spcPts val="925"/>
              </a:spcBef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技轉</a:t>
            </a:r>
            <a:r>
              <a:rPr sz="2400" spc="-5" dirty="0">
                <a:latin typeface="UKIJ CJK"/>
                <a:cs typeface="UKIJ CJK"/>
              </a:rPr>
              <a:t>金</a:t>
            </a:r>
            <a:r>
              <a:rPr sz="2400" spc="95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技術股不得低於補助</a:t>
            </a:r>
            <a:r>
              <a:rPr sz="2400" spc="5" dirty="0">
                <a:latin typeface="UKIJ CJK"/>
                <a:cs typeface="UKIJ CJK"/>
              </a:rPr>
              <a:t>款</a:t>
            </a:r>
            <a:r>
              <a:rPr sz="2400" spc="85" dirty="0">
                <a:latin typeface="UKIJ CJK"/>
                <a:cs typeface="UKIJ CJK"/>
              </a:rPr>
              <a:t>40%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 marL="355600" indent="-342900">
              <a:lnSpc>
                <a:spcPct val="100000"/>
              </a:lnSpc>
              <a:spcBef>
                <a:spcPts val="925"/>
              </a:spcBef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新</a:t>
            </a:r>
            <a:r>
              <a:rPr sz="2400" spc="-5" dirty="0">
                <a:latin typeface="UKIJ CJK"/>
                <a:cs typeface="UKIJ CJK"/>
              </a:rPr>
              <a:t>創</a:t>
            </a:r>
            <a:r>
              <a:rPr sz="2400" dirty="0">
                <a:latin typeface="UKIJ CJK"/>
                <a:cs typeface="UKIJ CJK"/>
              </a:rPr>
              <a:t>公司投入自籌款至少達補助</a:t>
            </a:r>
            <a:r>
              <a:rPr sz="2400" spc="5" dirty="0">
                <a:latin typeface="UKIJ CJK"/>
                <a:cs typeface="UKIJ CJK"/>
              </a:rPr>
              <a:t>款</a:t>
            </a:r>
            <a:r>
              <a:rPr sz="2400" spc="90" dirty="0">
                <a:latin typeface="UKIJ CJK"/>
                <a:cs typeface="UKIJ CJK"/>
              </a:rPr>
              <a:t>10%</a:t>
            </a:r>
            <a:r>
              <a:rPr sz="2400" spc="35" dirty="0">
                <a:latin typeface="UKIJ CJK"/>
                <a:cs typeface="UKIJ CJK"/>
              </a:rPr>
              <a:t>(</a:t>
            </a:r>
            <a:r>
              <a:rPr sz="2400" dirty="0">
                <a:latin typeface="UKIJ CJK"/>
                <a:cs typeface="UKIJ CJK"/>
              </a:rPr>
              <a:t>不含技轉金</a:t>
            </a:r>
            <a:r>
              <a:rPr sz="2400" spc="95" dirty="0">
                <a:latin typeface="UKIJ CJK"/>
                <a:cs typeface="UKIJ CJK"/>
              </a:rPr>
              <a:t>/</a:t>
            </a:r>
            <a:r>
              <a:rPr sz="2400" dirty="0">
                <a:latin typeface="UKIJ CJK"/>
                <a:cs typeface="UKIJ CJK"/>
              </a:rPr>
              <a:t>技術股</a:t>
            </a:r>
            <a:r>
              <a:rPr sz="2400" spc="40" dirty="0">
                <a:latin typeface="UKIJ CJK"/>
                <a:cs typeface="UKIJ CJK"/>
              </a:rPr>
              <a:t>)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 marL="355600" marR="339725" indent="-342900">
              <a:lnSpc>
                <a:spcPct val="132100"/>
              </a:lnSpc>
              <a:spcBef>
                <a:spcPts val="590"/>
              </a:spcBef>
              <a:buFont typeface="Wingdings"/>
              <a:buChar char=""/>
              <a:tabLst>
                <a:tab pos="355600" algn="l"/>
              </a:tabLst>
            </a:pPr>
            <a:r>
              <a:rPr sz="2000" dirty="0">
                <a:latin typeface="UKIJ CJK"/>
                <a:cs typeface="UKIJ CJK"/>
              </a:rPr>
              <a:t>其他規範：受補助之學校簽約前，須完成與新創公司簽署之 技術作</a:t>
            </a:r>
            <a:r>
              <a:rPr sz="2000" spc="-5" dirty="0">
                <a:latin typeface="UKIJ CJK"/>
                <a:cs typeface="UKIJ CJK"/>
              </a:rPr>
              <a:t>價</a:t>
            </a:r>
            <a:r>
              <a:rPr sz="2000" dirty="0">
                <a:latin typeface="UKIJ CJK"/>
                <a:cs typeface="UKIJ CJK"/>
              </a:rPr>
              <a:t>合約書。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4888" y="910539"/>
            <a:ext cx="8300084" cy="52561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15" dirty="0">
                <a:latin typeface="Noto Sans CJK JP Medium"/>
                <a:cs typeface="Noto Sans CJK JP Medium"/>
              </a:rPr>
              <a:t>(4)</a:t>
            </a:r>
            <a:r>
              <a:rPr sz="3200" b="0" dirty="0">
                <a:latin typeface="Noto Sans CJK JP Medium"/>
                <a:cs typeface="Noto Sans CJK JP Medium"/>
              </a:rPr>
              <a:t>申請對象</a:t>
            </a:r>
            <a:endParaRPr sz="3200" dirty="0">
              <a:latin typeface="Noto Sans CJK JP Medium"/>
              <a:cs typeface="Noto Sans CJK JP Medium"/>
            </a:endParaRPr>
          </a:p>
          <a:p>
            <a:pPr marL="299085" marR="5080" indent="-287020">
              <a:lnSpc>
                <a:spcPct val="150000"/>
              </a:lnSpc>
              <a:spcBef>
                <a:spcPts val="3135"/>
              </a:spcBef>
              <a:buSzPct val="96875"/>
              <a:buFont typeface="Wingdings"/>
              <a:buChar char=""/>
              <a:tabLst>
                <a:tab pos="317500" algn="l"/>
              </a:tabLst>
            </a:pPr>
            <a:r>
              <a:rPr sz="3200" dirty="0" err="1">
                <a:latin typeface="UKIJ CJK"/>
                <a:cs typeface="UKIJ CJK"/>
              </a:rPr>
              <a:t>以補助學校為限</a:t>
            </a:r>
            <a:r>
              <a:rPr lang="en-US" altLang="zh-TW" sz="3200" dirty="0">
                <a:latin typeface="UKIJ CJK"/>
                <a:cs typeface="UKIJ CJK"/>
              </a:rPr>
              <a:t>.</a:t>
            </a:r>
            <a:r>
              <a:rPr lang="zh-TW" altLang="en-US" sz="3200" dirty="0">
                <a:latin typeface="UKIJ CJK"/>
                <a:cs typeface="UKIJ CJK"/>
              </a:rPr>
              <a:t> </a:t>
            </a:r>
            <a:r>
              <a:rPr sz="3200" dirty="0" err="1">
                <a:latin typeface="UKIJ CJK"/>
                <a:cs typeface="UKIJ CJK"/>
              </a:rPr>
              <a:t>為使</a:t>
            </a:r>
            <a:r>
              <a:rPr sz="3200" spc="-15" dirty="0" err="1">
                <a:latin typeface="UKIJ CJK"/>
                <a:cs typeface="UKIJ CJK"/>
              </a:rPr>
              <a:t>政</a:t>
            </a:r>
            <a:r>
              <a:rPr sz="3200" dirty="0" err="1">
                <a:latin typeface="UKIJ CJK"/>
                <a:cs typeface="UKIJ CJK"/>
              </a:rPr>
              <a:t>府資</a:t>
            </a:r>
            <a:r>
              <a:rPr sz="3200" spc="-15" dirty="0" err="1">
                <a:latin typeface="UKIJ CJK"/>
                <a:cs typeface="UKIJ CJK"/>
              </a:rPr>
              <a:t>源</a:t>
            </a:r>
            <a:r>
              <a:rPr sz="3200" dirty="0" err="1">
                <a:latin typeface="UKIJ CJK"/>
                <a:cs typeface="UKIJ CJK"/>
              </a:rPr>
              <a:t>有效</a:t>
            </a:r>
            <a:r>
              <a:rPr sz="3200" spc="-15" dirty="0" err="1">
                <a:latin typeface="UKIJ CJK"/>
                <a:cs typeface="UKIJ CJK"/>
              </a:rPr>
              <a:t>運</a:t>
            </a:r>
            <a:r>
              <a:rPr sz="3200" dirty="0" err="1">
                <a:latin typeface="UKIJ CJK"/>
                <a:cs typeface="UKIJ CJK"/>
              </a:rPr>
              <a:t>用</a:t>
            </a:r>
            <a:r>
              <a:rPr sz="3200" dirty="0">
                <a:latin typeface="UKIJ CJK"/>
                <a:cs typeface="UKIJ CJK"/>
              </a:rPr>
              <a:t>，  排除曾接受</a:t>
            </a:r>
            <a:r>
              <a:rPr sz="3200" spc="65" dirty="0">
                <a:latin typeface="UKIJ CJK"/>
                <a:cs typeface="UKIJ CJK"/>
              </a:rPr>
              <a:t>(</a:t>
            </a:r>
            <a:r>
              <a:rPr sz="3200" dirty="0" err="1">
                <a:latin typeface="UKIJ CJK"/>
                <a:cs typeface="UKIJ CJK"/>
              </a:rPr>
              <a:t>科技部</a:t>
            </a:r>
            <a:r>
              <a:rPr sz="3200" spc="-15" dirty="0" err="1">
                <a:latin typeface="UKIJ CJK"/>
                <a:cs typeface="UKIJ CJK"/>
              </a:rPr>
              <a:t>與</a:t>
            </a:r>
            <a:r>
              <a:rPr lang="zh-TW" altLang="en-US" sz="3200" spc="-15" dirty="0">
                <a:latin typeface="UKIJ CJK"/>
                <a:cs typeface="UKIJ CJK"/>
              </a:rPr>
              <a:t>經濟</a:t>
            </a:r>
            <a:r>
              <a:rPr sz="3200" dirty="0" err="1">
                <a:latin typeface="UKIJ CJK"/>
                <a:cs typeface="UKIJ CJK"/>
              </a:rPr>
              <a:t>部</a:t>
            </a:r>
            <a:r>
              <a:rPr sz="3200" spc="-15" dirty="0" err="1">
                <a:latin typeface="UKIJ CJK"/>
                <a:cs typeface="UKIJ CJK"/>
              </a:rPr>
              <a:t>價</a:t>
            </a:r>
            <a:r>
              <a:rPr sz="3200" dirty="0" err="1">
                <a:latin typeface="UKIJ CJK"/>
                <a:cs typeface="UKIJ CJK"/>
              </a:rPr>
              <a:t>創計</a:t>
            </a:r>
            <a:r>
              <a:rPr sz="3200" spc="-10" dirty="0" err="1">
                <a:latin typeface="UKIJ CJK"/>
                <a:cs typeface="UKIJ CJK"/>
              </a:rPr>
              <a:t>畫</a:t>
            </a:r>
            <a:r>
              <a:rPr sz="3200" spc="65" dirty="0">
                <a:latin typeface="UKIJ CJK"/>
                <a:cs typeface="UKIJ CJK"/>
              </a:rPr>
              <a:t>)</a:t>
            </a:r>
            <a:r>
              <a:rPr sz="3200" dirty="0">
                <a:latin typeface="UKIJ CJK"/>
                <a:cs typeface="UKIJ CJK"/>
              </a:rPr>
              <a:t>補</a:t>
            </a:r>
            <a:r>
              <a:rPr sz="3200" spc="-15" dirty="0">
                <a:latin typeface="UKIJ CJK"/>
                <a:cs typeface="UKIJ CJK"/>
              </a:rPr>
              <a:t>助</a:t>
            </a:r>
            <a:r>
              <a:rPr sz="3200" dirty="0">
                <a:latin typeface="UKIJ CJK"/>
                <a:cs typeface="UKIJ CJK"/>
              </a:rPr>
              <a:t>之同 一主題申請。</a:t>
            </a:r>
          </a:p>
          <a:p>
            <a:pPr marL="299085" marR="88265" indent="-287020">
              <a:lnSpc>
                <a:spcPct val="150000"/>
              </a:lnSpc>
              <a:buSzPct val="96875"/>
              <a:buFont typeface="Wingdings"/>
              <a:buChar char=""/>
              <a:tabLst>
                <a:tab pos="317500" algn="l"/>
              </a:tabLst>
            </a:pPr>
            <a:r>
              <a:rPr sz="3200" dirty="0" err="1">
                <a:latin typeface="UKIJ CJK"/>
                <a:cs typeface="UKIJ CJK"/>
              </a:rPr>
              <a:t>申</a:t>
            </a:r>
            <a:r>
              <a:rPr sz="3200" spc="-5" dirty="0" err="1">
                <a:latin typeface="UKIJ CJK"/>
                <a:cs typeface="UKIJ CJK"/>
              </a:rPr>
              <a:t>請</a:t>
            </a:r>
            <a:r>
              <a:rPr sz="3200" dirty="0" err="1">
                <a:latin typeface="UKIJ CJK"/>
                <a:cs typeface="UKIJ CJK"/>
              </a:rPr>
              <a:t>學校之共同執行單</a:t>
            </a:r>
            <a:r>
              <a:rPr sz="3200" spc="-10" dirty="0" err="1">
                <a:latin typeface="UKIJ CJK"/>
                <a:cs typeface="UKIJ CJK"/>
              </a:rPr>
              <a:t>位</a:t>
            </a:r>
            <a:r>
              <a:rPr sz="3200" spc="65" dirty="0">
                <a:latin typeface="UKIJ CJK"/>
                <a:cs typeface="UKIJ CJK"/>
              </a:rPr>
              <a:t>(</a:t>
            </a:r>
            <a:r>
              <a:rPr lang="zh-TW" altLang="en-US" sz="3200" spc="65" dirty="0">
                <a:latin typeface="UKIJ CJK"/>
                <a:cs typeface="UKIJ CJK"/>
              </a:rPr>
              <a:t>須為</a:t>
            </a:r>
            <a:r>
              <a:rPr sz="3200" spc="-15" dirty="0" err="1">
                <a:latin typeface="UKIJ CJK"/>
                <a:cs typeface="UKIJ CJK"/>
              </a:rPr>
              <a:t>成</a:t>
            </a:r>
            <a:r>
              <a:rPr sz="3200" dirty="0" err="1">
                <a:latin typeface="UKIJ CJK"/>
                <a:cs typeface="UKIJ CJK"/>
              </a:rPr>
              <a:t>立</a:t>
            </a:r>
            <a:r>
              <a:rPr sz="3200" spc="-85" dirty="0">
                <a:latin typeface="UKIJ CJK"/>
                <a:cs typeface="UKIJ CJK"/>
              </a:rPr>
              <a:t> </a:t>
            </a:r>
            <a:r>
              <a:rPr sz="3200" spc="90" dirty="0">
                <a:latin typeface="UKIJ CJK"/>
                <a:cs typeface="UKIJ CJK"/>
              </a:rPr>
              <a:t>3</a:t>
            </a:r>
            <a:r>
              <a:rPr sz="3200" spc="-50" dirty="0">
                <a:latin typeface="UKIJ CJK"/>
                <a:cs typeface="UKIJ CJK"/>
              </a:rPr>
              <a:t> </a:t>
            </a:r>
            <a:r>
              <a:rPr sz="3200" dirty="0" err="1">
                <a:latin typeface="UKIJ CJK"/>
                <a:cs typeface="UKIJ CJK"/>
              </a:rPr>
              <a:t>年內之新創公司</a:t>
            </a:r>
            <a:r>
              <a:rPr sz="3200" spc="35" dirty="0">
                <a:latin typeface="UKIJ CJK"/>
                <a:cs typeface="UKIJ CJK"/>
              </a:rPr>
              <a:t>)，</a:t>
            </a:r>
            <a:r>
              <a:rPr sz="3200" spc="5" dirty="0" err="1">
                <a:latin typeface="UKIJ CJK"/>
                <a:cs typeface="UKIJ CJK"/>
              </a:rPr>
              <a:t>其技術</a:t>
            </a:r>
            <a:r>
              <a:rPr sz="3200" spc="-10" dirty="0" err="1">
                <a:latin typeface="UKIJ CJK"/>
                <a:cs typeface="UKIJ CJK"/>
              </a:rPr>
              <a:t>來</a:t>
            </a:r>
            <a:r>
              <a:rPr sz="3200" spc="5" dirty="0" err="1">
                <a:latin typeface="UKIJ CJK"/>
                <a:cs typeface="UKIJ CJK"/>
              </a:rPr>
              <a:t>源</a:t>
            </a:r>
            <a:r>
              <a:rPr sz="3200" spc="-15" dirty="0" err="1">
                <a:latin typeface="UKIJ CJK"/>
                <a:cs typeface="UKIJ CJK"/>
              </a:rPr>
              <a:t>須</a:t>
            </a:r>
            <a:r>
              <a:rPr sz="3200" spc="5" dirty="0" err="1">
                <a:latin typeface="UKIJ CJK"/>
                <a:cs typeface="UKIJ CJK"/>
              </a:rPr>
              <a:t>以學</a:t>
            </a:r>
            <a:r>
              <a:rPr sz="3200" spc="-15" dirty="0" err="1">
                <a:latin typeface="UKIJ CJK"/>
                <a:cs typeface="UKIJ CJK"/>
              </a:rPr>
              <a:t>校</a:t>
            </a:r>
            <a:r>
              <a:rPr sz="3200" spc="5" dirty="0" err="1">
                <a:latin typeface="UKIJ CJK"/>
                <a:cs typeface="UKIJ CJK"/>
              </a:rPr>
              <a:t>技術</a:t>
            </a:r>
            <a:r>
              <a:rPr sz="3200" spc="-15" dirty="0" err="1">
                <a:latin typeface="UKIJ CJK"/>
                <a:cs typeface="UKIJ CJK"/>
              </a:rPr>
              <a:t>移</a:t>
            </a:r>
            <a:r>
              <a:rPr sz="3200" spc="5" dirty="0" err="1">
                <a:latin typeface="UKIJ CJK"/>
                <a:cs typeface="UKIJ CJK"/>
              </a:rPr>
              <a:t>轉</a:t>
            </a:r>
            <a:r>
              <a:rPr lang="zh-TW" altLang="en-US" sz="3200" spc="5" dirty="0">
                <a:latin typeface="UKIJ CJK"/>
                <a:cs typeface="UKIJ CJK"/>
              </a:rPr>
              <a:t>者</a:t>
            </a:r>
            <a:r>
              <a:rPr sz="3200" spc="5" dirty="0" err="1">
                <a:latin typeface="UKIJ CJK"/>
                <a:cs typeface="UKIJ CJK"/>
              </a:rPr>
              <a:t>為</a:t>
            </a:r>
            <a:r>
              <a:rPr sz="3200" spc="-15" dirty="0" err="1">
                <a:latin typeface="UKIJ CJK"/>
                <a:cs typeface="UKIJ CJK"/>
              </a:rPr>
              <a:t>限</a:t>
            </a:r>
            <a:r>
              <a:rPr sz="3200" spc="5" dirty="0">
                <a:latin typeface="UKIJ CJK"/>
                <a:cs typeface="UKIJ CJK"/>
              </a:rPr>
              <a:t>。</a:t>
            </a:r>
            <a:endParaRPr sz="3200" dirty="0">
              <a:latin typeface="UKIJ CJK"/>
              <a:cs typeface="UKIJ CJ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16</a:t>
            </a:fld>
            <a:endParaRPr spc="-5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9255" y="1429099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54353" y="478916"/>
            <a:ext cx="476059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/>
              <a:t>(5)</a:t>
            </a:r>
            <a:r>
              <a:rPr dirty="0"/>
              <a:t>送件、審查及撥款</a:t>
            </a:r>
            <a:r>
              <a:rPr spc="55" dirty="0"/>
              <a:t>(1/2)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17</a:t>
            </a:fld>
            <a:endParaRPr spc="-5" dirty="0"/>
          </a:p>
        </p:txBody>
      </p:sp>
      <p:sp>
        <p:nvSpPr>
          <p:cNvPr id="4" name="object 4"/>
          <p:cNvSpPr txBox="1"/>
          <p:nvPr/>
        </p:nvSpPr>
        <p:spPr>
          <a:xfrm>
            <a:off x="230225" y="1466246"/>
            <a:ext cx="8902700" cy="496697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30"/>
              </a:spcBef>
              <a:buFont typeface="Wingdings"/>
              <a:buChar char=""/>
              <a:tabLst>
                <a:tab pos="355600" algn="l"/>
              </a:tabLst>
            </a:pPr>
            <a:r>
              <a:rPr sz="2400" spc="-5" dirty="0">
                <a:latin typeface="UKIJ CJK"/>
                <a:cs typeface="UKIJ CJK"/>
              </a:rPr>
              <a:t>為加速審查時程，計畫申請送件時程以批次受理申請作業辦理，</a:t>
            </a:r>
            <a:endParaRPr sz="2400" dirty="0">
              <a:latin typeface="UKIJ CJK"/>
              <a:cs typeface="UKIJ CJK"/>
            </a:endParaRPr>
          </a:p>
          <a:p>
            <a:pPr marL="355600">
              <a:lnSpc>
                <a:spcPct val="100000"/>
              </a:lnSpc>
              <a:spcBef>
                <a:spcPts val="830"/>
              </a:spcBef>
            </a:pPr>
            <a:r>
              <a:rPr sz="2400" dirty="0">
                <a:latin typeface="UKIJ CJK"/>
                <a:cs typeface="UKIJ CJK"/>
              </a:rPr>
              <a:t>而計畫審查流程</a:t>
            </a:r>
            <a:r>
              <a:rPr sz="2400" spc="5" dirty="0">
                <a:latin typeface="UKIJ CJK"/>
                <a:cs typeface="UKIJ CJK"/>
              </a:rPr>
              <a:t>為</a:t>
            </a:r>
            <a:r>
              <a:rPr sz="24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書審→會議細審→決審會</a:t>
            </a:r>
            <a:r>
              <a:rPr sz="2400" dirty="0">
                <a:latin typeface="UKIJ CJK"/>
                <a:cs typeface="UKIJ CJK"/>
              </a:rPr>
              <a:t>核定。</a:t>
            </a:r>
          </a:p>
          <a:p>
            <a:pPr marL="355600" indent="-342900">
              <a:lnSpc>
                <a:spcPct val="100000"/>
              </a:lnSpc>
              <a:spcBef>
                <a:spcPts val="815"/>
              </a:spcBef>
              <a:buFont typeface="Wingdings"/>
              <a:buChar char="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以每年一批次</a:t>
            </a:r>
            <a:r>
              <a:rPr sz="2400" spc="-5" dirty="0">
                <a:latin typeface="UKIJ CJK"/>
                <a:cs typeface="UKIJ CJK"/>
              </a:rPr>
              <a:t>約</a:t>
            </a:r>
            <a:r>
              <a:rPr sz="2400" spc="65" dirty="0">
                <a:latin typeface="UKIJ CJK"/>
                <a:cs typeface="UKIJ CJK"/>
              </a:rPr>
              <a:t>50</a:t>
            </a:r>
            <a:r>
              <a:rPr sz="2400" spc="-55" dirty="0">
                <a:latin typeface="UKIJ CJK"/>
                <a:cs typeface="UKIJ CJK"/>
              </a:rPr>
              <a:t> </a:t>
            </a:r>
            <a:r>
              <a:rPr sz="2400" dirty="0">
                <a:latin typeface="UKIJ CJK"/>
                <a:cs typeface="UKIJ CJK"/>
              </a:rPr>
              <a:t>件計畫申請為原則，申請方式參酌科技部</a:t>
            </a:r>
          </a:p>
          <a:p>
            <a:pPr marL="355600">
              <a:lnSpc>
                <a:spcPct val="100000"/>
              </a:lnSpc>
              <a:spcBef>
                <a:spcPts val="820"/>
              </a:spcBef>
            </a:pPr>
            <a:r>
              <a:rPr sz="2400" spc="-5" dirty="0">
                <a:latin typeface="UKIJ CJK"/>
                <a:cs typeface="UKIJ CJK"/>
              </a:rPr>
              <a:t>「科研成果創業計畫」作法，透</a:t>
            </a:r>
            <a:r>
              <a:rPr sz="2400" dirty="0">
                <a:latin typeface="UKIJ CJK"/>
                <a:cs typeface="UKIJ CJK"/>
              </a:rPr>
              <a:t>過</a:t>
            </a:r>
            <a:r>
              <a:rPr sz="2400" spc="70" dirty="0">
                <a:latin typeface="UKIJ CJK"/>
                <a:cs typeface="UKIJ CJK"/>
              </a:rPr>
              <a:t>7</a:t>
            </a:r>
            <a:r>
              <a:rPr sz="2400" spc="-40" dirty="0">
                <a:latin typeface="UKIJ CJK"/>
                <a:cs typeface="UKIJ CJK"/>
              </a:rPr>
              <a:t> </a:t>
            </a:r>
            <a:r>
              <a:rPr sz="2400" spc="-5" dirty="0">
                <a:latin typeface="UKIJ CJK"/>
                <a:cs typeface="UKIJ CJK"/>
              </a:rPr>
              <a:t>大科研成果產業化平台計</a:t>
            </a:r>
            <a:endParaRPr sz="2400" dirty="0">
              <a:latin typeface="UKIJ CJK"/>
              <a:cs typeface="UKIJ CJK"/>
            </a:endParaRPr>
          </a:p>
          <a:p>
            <a:pPr marL="355600" marR="516255">
              <a:lnSpc>
                <a:spcPct val="128299"/>
              </a:lnSpc>
              <a:spcBef>
                <a:spcPts val="15"/>
              </a:spcBef>
            </a:pPr>
            <a:r>
              <a:rPr sz="2400" dirty="0">
                <a:latin typeface="UKIJ CJK"/>
                <a:cs typeface="UKIJ CJK"/>
              </a:rPr>
              <a:t>畫之</a:t>
            </a:r>
            <a:r>
              <a:rPr sz="2400" b="1" dirty="0">
                <a:solidFill>
                  <a:srgbClr val="FF0000"/>
                </a:solidFill>
                <a:latin typeface="UKIJ CJK"/>
                <a:cs typeface="UKIJ CJK"/>
              </a:rPr>
              <a:t>主導學校</a:t>
            </a:r>
            <a:r>
              <a:rPr sz="2400" spc="40" dirty="0">
                <a:latin typeface="UKIJ CJK"/>
                <a:cs typeface="UKIJ CJK"/>
              </a:rPr>
              <a:t>(</a:t>
            </a:r>
            <a:r>
              <a:rPr sz="2400" dirty="0">
                <a:latin typeface="UKIJ CJK"/>
                <a:cs typeface="UKIJ CJK"/>
              </a:rPr>
              <a:t>台大、</a:t>
            </a:r>
            <a:r>
              <a:rPr sz="2400" b="1" dirty="0">
                <a:solidFill>
                  <a:srgbClr val="FF0000"/>
                </a:solidFill>
                <a:latin typeface="UKIJ CJK"/>
                <a:cs typeface="UKIJ CJK"/>
              </a:rPr>
              <a:t>清大</a:t>
            </a:r>
            <a:r>
              <a:rPr sz="2400" dirty="0">
                <a:latin typeface="UKIJ CJK"/>
                <a:cs typeface="UKIJ CJK"/>
              </a:rPr>
              <a:t>、陽交大、中興、成大、中山、中 央</a:t>
            </a:r>
            <a:r>
              <a:rPr sz="2400" spc="40" dirty="0">
                <a:latin typeface="UKIJ CJK"/>
                <a:cs typeface="UKIJ CJK"/>
              </a:rPr>
              <a:t>)</a:t>
            </a:r>
            <a:r>
              <a:rPr sz="2400" dirty="0" err="1">
                <a:latin typeface="UKIJ CJK"/>
                <a:cs typeface="UKIJ CJK"/>
              </a:rPr>
              <a:t>送件辦理</a:t>
            </a:r>
            <a:r>
              <a:rPr lang="en-US" altLang="zh-TW" sz="2400" dirty="0">
                <a:latin typeface="UKIJ CJK"/>
                <a:cs typeface="UKIJ CJK"/>
              </a:rPr>
              <a:t>.</a:t>
            </a:r>
            <a:r>
              <a:rPr lang="zh-TW" altLang="en-US" sz="2400" dirty="0">
                <a:latin typeface="UKIJ CJK"/>
                <a:cs typeface="UKIJ CJK"/>
              </a:rPr>
              <a:t> </a:t>
            </a:r>
            <a:r>
              <a:rPr sz="2400" dirty="0" err="1">
                <a:latin typeface="UKIJ CJK"/>
                <a:cs typeface="UKIJ CJK"/>
              </a:rPr>
              <a:t>相關說明如下</a:t>
            </a:r>
            <a:r>
              <a:rPr sz="2400" dirty="0">
                <a:latin typeface="UKIJ CJK"/>
                <a:cs typeface="UKIJ CJK"/>
              </a:rPr>
              <a:t>：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AutoNum type="alphaUcPeriod"/>
              <a:tabLst>
                <a:tab pos="355600" algn="l"/>
              </a:tabLst>
            </a:pPr>
            <a:r>
              <a:rPr sz="2400" dirty="0">
                <a:latin typeface="UKIJ CJK"/>
                <a:cs typeface="UKIJ CJK"/>
              </a:rPr>
              <a:t>由</a:t>
            </a:r>
            <a:r>
              <a:rPr sz="2400" b="1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主導學校</a:t>
            </a:r>
            <a:r>
              <a:rPr sz="24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協助整合同一平台所屬聯盟學</a:t>
            </a:r>
            <a:r>
              <a:rPr sz="24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校</a:t>
            </a:r>
            <a:r>
              <a:rPr sz="2400" spc="-5" dirty="0">
                <a:latin typeface="UKIJ CJK"/>
                <a:cs typeface="UKIJ CJK"/>
              </a:rPr>
              <a:t>申請案件，於送件</a:t>
            </a:r>
            <a:endParaRPr sz="2400" dirty="0">
              <a:latin typeface="UKIJ CJK"/>
              <a:cs typeface="UKIJ CJK"/>
            </a:endParaRPr>
          </a:p>
          <a:p>
            <a:pPr marL="355600">
              <a:lnSpc>
                <a:spcPct val="100000"/>
              </a:lnSpc>
              <a:spcBef>
                <a:spcPts val="1320"/>
              </a:spcBef>
            </a:pPr>
            <a:r>
              <a:rPr sz="2400" dirty="0">
                <a:latin typeface="UKIJ CJK"/>
                <a:cs typeface="UKIJ CJK"/>
              </a:rPr>
              <a:t>截止日前彙整申請文件，具函送</a:t>
            </a:r>
            <a:r>
              <a:rPr sz="2400" b="1" dirty="0">
                <a:solidFill>
                  <a:srgbClr val="FF0000"/>
                </a:solidFill>
                <a:latin typeface="UKIJ CJK"/>
                <a:cs typeface="UKIJ CJK"/>
              </a:rPr>
              <a:t>學界科專專案辦公室</a:t>
            </a:r>
            <a:r>
              <a:rPr sz="2400" dirty="0">
                <a:latin typeface="UKIJ CJK"/>
                <a:cs typeface="UKIJ CJK"/>
              </a:rPr>
              <a:t>申請辦理。</a:t>
            </a:r>
          </a:p>
          <a:p>
            <a:pPr marL="355600" indent="-342900">
              <a:lnSpc>
                <a:spcPct val="100000"/>
              </a:lnSpc>
              <a:spcBef>
                <a:spcPts val="1320"/>
              </a:spcBef>
              <a:buAutoNum type="alphaUcPeriod" startAt="2"/>
              <a:tabLst>
                <a:tab pos="355600" algn="l"/>
              </a:tabLst>
            </a:pPr>
            <a:r>
              <a:rPr sz="24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非屬</a:t>
            </a:r>
            <a:r>
              <a:rPr sz="2400" dirty="0">
                <a:latin typeface="UKIJ CJK"/>
                <a:cs typeface="UKIJ CJK"/>
              </a:rPr>
              <a:t>科研成果產業化平台計畫聯盟學校，</a:t>
            </a:r>
            <a:r>
              <a:rPr sz="2400" b="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亦須透過</a:t>
            </a:r>
            <a:r>
              <a:rPr sz="2400" b="1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主導學校</a:t>
            </a:r>
            <a:r>
              <a:rPr sz="2400" dirty="0">
                <a:latin typeface="UKIJ CJK"/>
                <a:cs typeface="UKIJ CJK"/>
              </a:rPr>
              <a:t>依</a:t>
            </a:r>
          </a:p>
          <a:p>
            <a:pPr marL="355600">
              <a:lnSpc>
                <a:spcPct val="100000"/>
              </a:lnSpc>
              <a:spcBef>
                <a:spcPts val="1325"/>
              </a:spcBef>
            </a:pPr>
            <a:r>
              <a:rPr sz="2400" dirty="0">
                <a:latin typeface="UKIJ CJK"/>
                <a:cs typeface="UKIJ CJK"/>
              </a:rPr>
              <a:t>「說</a:t>
            </a:r>
            <a:r>
              <a:rPr sz="2400" spc="-5" dirty="0">
                <a:latin typeface="UKIJ CJK"/>
                <a:cs typeface="UKIJ CJK"/>
              </a:rPr>
              <a:t>明</a:t>
            </a:r>
            <a:r>
              <a:rPr sz="2400" spc="200" dirty="0">
                <a:latin typeface="UKIJ CJK"/>
                <a:cs typeface="UKIJ CJK"/>
              </a:rPr>
              <a:t>A</a:t>
            </a:r>
            <a:r>
              <a:rPr sz="2400" spc="-30" dirty="0">
                <a:latin typeface="UKIJ CJK"/>
                <a:cs typeface="UKIJ CJK"/>
              </a:rPr>
              <a:t> </a:t>
            </a:r>
            <a:r>
              <a:rPr sz="2400" dirty="0">
                <a:latin typeface="UKIJ CJK"/>
                <a:cs typeface="UKIJ CJK"/>
              </a:rPr>
              <a:t>」方式送件申請辦</a:t>
            </a:r>
            <a:r>
              <a:rPr sz="2400" spc="-10" dirty="0">
                <a:latin typeface="UKIJ CJK"/>
                <a:cs typeface="UKIJ CJK"/>
              </a:rPr>
              <a:t>理</a:t>
            </a:r>
            <a:r>
              <a:rPr sz="2400" dirty="0">
                <a:latin typeface="UKIJ CJK"/>
                <a:cs typeface="UKIJ CJK"/>
              </a:rPr>
              <a:t>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32916" cy="6858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216396" y="6095"/>
              <a:ext cx="2927604" cy="10210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272795" y="637031"/>
            <a:ext cx="8736330" cy="5851525"/>
            <a:chOff x="272795" y="637031"/>
            <a:chExt cx="8736330" cy="5851525"/>
          </a:xfrm>
        </p:grpSpPr>
        <p:sp>
          <p:nvSpPr>
            <p:cNvPr id="6" name="object 6"/>
            <p:cNvSpPr/>
            <p:nvPr/>
          </p:nvSpPr>
          <p:spPr>
            <a:xfrm>
              <a:off x="795095" y="1065549"/>
              <a:ext cx="7553959" cy="4741545"/>
            </a:xfrm>
            <a:custGeom>
              <a:avLst/>
              <a:gdLst/>
              <a:ahLst/>
              <a:cxnLst/>
              <a:rect l="l" t="t" r="r" b="b"/>
              <a:pathLst>
                <a:path w="7553959" h="4741545">
                  <a:moveTo>
                    <a:pt x="24626" y="3839571"/>
                  </a:moveTo>
                  <a:lnTo>
                    <a:pt x="7883" y="3797956"/>
                  </a:lnTo>
                  <a:lnTo>
                    <a:pt x="0" y="3755159"/>
                  </a:lnTo>
                  <a:lnTo>
                    <a:pt x="602" y="3712381"/>
                  </a:lnTo>
                  <a:lnTo>
                    <a:pt x="9314" y="3670819"/>
                  </a:lnTo>
                  <a:lnTo>
                    <a:pt x="25763" y="3631675"/>
                  </a:lnTo>
                  <a:lnTo>
                    <a:pt x="49574" y="3596147"/>
                  </a:lnTo>
                  <a:lnTo>
                    <a:pt x="80371" y="3565436"/>
                  </a:lnTo>
                  <a:lnTo>
                    <a:pt x="117780" y="3540740"/>
                  </a:lnTo>
                  <a:lnTo>
                    <a:pt x="6818935" y="24618"/>
                  </a:lnTo>
                  <a:lnTo>
                    <a:pt x="6860550" y="7881"/>
                  </a:lnTo>
                  <a:lnTo>
                    <a:pt x="6903349" y="0"/>
                  </a:lnTo>
                  <a:lnTo>
                    <a:pt x="6946132" y="601"/>
                  </a:lnTo>
                  <a:lnTo>
                    <a:pt x="6987702" y="9314"/>
                  </a:lnTo>
                  <a:lnTo>
                    <a:pt x="7026862" y="25766"/>
                  </a:lnTo>
                  <a:lnTo>
                    <a:pt x="7062412" y="49585"/>
                  </a:lnTo>
                  <a:lnTo>
                    <a:pt x="7093155" y="80399"/>
                  </a:lnTo>
                  <a:lnTo>
                    <a:pt x="7117893" y="117836"/>
                  </a:lnTo>
                  <a:lnTo>
                    <a:pt x="7529246" y="901807"/>
                  </a:lnTo>
                  <a:lnTo>
                    <a:pt x="7545978" y="943385"/>
                  </a:lnTo>
                  <a:lnTo>
                    <a:pt x="7553847" y="986164"/>
                  </a:lnTo>
                  <a:lnTo>
                    <a:pt x="7553229" y="1028941"/>
                  </a:lnTo>
                  <a:lnTo>
                    <a:pt x="7544502" y="1070510"/>
                  </a:lnTo>
                  <a:lnTo>
                    <a:pt x="7528042" y="1109669"/>
                  </a:lnTo>
                  <a:lnTo>
                    <a:pt x="7504225" y="1145212"/>
                  </a:lnTo>
                  <a:lnTo>
                    <a:pt x="7473429" y="1175936"/>
                  </a:lnTo>
                  <a:lnTo>
                    <a:pt x="7436028" y="1200638"/>
                  </a:lnTo>
                  <a:lnTo>
                    <a:pt x="734746" y="4716671"/>
                  </a:lnTo>
                  <a:lnTo>
                    <a:pt x="693173" y="4733414"/>
                  </a:lnTo>
                  <a:lnTo>
                    <a:pt x="650407" y="4741297"/>
                  </a:lnTo>
                  <a:lnTo>
                    <a:pt x="607648" y="4740694"/>
                  </a:lnTo>
                  <a:lnTo>
                    <a:pt x="566097" y="4731981"/>
                  </a:lnTo>
                  <a:lnTo>
                    <a:pt x="526952" y="4715530"/>
                  </a:lnTo>
                  <a:lnTo>
                    <a:pt x="491416" y="4691718"/>
                  </a:lnTo>
                  <a:lnTo>
                    <a:pt x="460687" y="4660917"/>
                  </a:lnTo>
                  <a:lnTo>
                    <a:pt x="435966" y="4623504"/>
                  </a:lnTo>
                  <a:lnTo>
                    <a:pt x="24626" y="3839571"/>
                  </a:lnTo>
                  <a:close/>
                </a:path>
              </a:pathLst>
            </a:custGeom>
            <a:ln w="28575">
              <a:solidFill>
                <a:srgbClr val="FF000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2795" y="637031"/>
              <a:ext cx="8736330" cy="585139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59255" y="1429099"/>
              <a:ext cx="6920992" cy="391159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254353" y="478916"/>
            <a:ext cx="476059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/>
              <a:t>(5)</a:t>
            </a:r>
            <a:r>
              <a:rPr dirty="0"/>
              <a:t>送件、審查及撥款</a:t>
            </a:r>
            <a:r>
              <a:rPr spc="55" dirty="0"/>
              <a:t>(2/2)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18</a:t>
            </a:fld>
            <a:endParaRPr spc="-5" dirty="0"/>
          </a:p>
        </p:txBody>
      </p:sp>
      <p:sp>
        <p:nvSpPr>
          <p:cNvPr id="10" name="object 10"/>
          <p:cNvSpPr txBox="1"/>
          <p:nvPr/>
        </p:nvSpPr>
        <p:spPr>
          <a:xfrm>
            <a:off x="419811" y="1679524"/>
            <a:ext cx="8453120" cy="3622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indent="-457200" algn="just">
              <a:lnSpc>
                <a:spcPct val="100000"/>
              </a:lnSpc>
              <a:spcBef>
                <a:spcPts val="95"/>
              </a:spcBef>
              <a:buFont typeface="Wingdings"/>
              <a:buChar char=""/>
              <a:tabLst>
                <a:tab pos="469900" algn="l"/>
              </a:tabLst>
            </a:pPr>
            <a:r>
              <a:rPr sz="2400" spc="-5" dirty="0">
                <a:latin typeface="UKIJ CJK"/>
                <a:cs typeface="UKIJ CJK"/>
              </a:rPr>
              <a:t>每個科研產業化平台送件數</a:t>
            </a:r>
            <a:r>
              <a:rPr sz="2400" dirty="0">
                <a:latin typeface="UKIJ CJK"/>
                <a:cs typeface="UKIJ CJK"/>
              </a:rPr>
              <a:t>以</a:t>
            </a:r>
            <a:r>
              <a:rPr sz="2800" b="0" spc="-1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設一定上</a:t>
            </a:r>
            <a:r>
              <a:rPr sz="28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限</a:t>
            </a:r>
            <a:r>
              <a:rPr sz="2400" spc="-5" dirty="0">
                <a:latin typeface="UKIJ CJK"/>
                <a:cs typeface="UKIJ CJK"/>
              </a:rPr>
              <a:t>為原則</a:t>
            </a:r>
            <a:r>
              <a:rPr sz="2400" spc="40" dirty="0">
                <a:latin typeface="UKIJ CJK"/>
                <a:cs typeface="UKIJ CJK"/>
              </a:rPr>
              <a:t>(</a:t>
            </a:r>
            <a:r>
              <a:rPr sz="2400" spc="-5" dirty="0">
                <a:latin typeface="UKIJ CJK"/>
                <a:cs typeface="UKIJ CJK"/>
              </a:rPr>
              <a:t>上限數量</a:t>
            </a:r>
            <a:endParaRPr sz="2400" dirty="0">
              <a:latin typeface="UKIJ CJK"/>
              <a:cs typeface="UKIJ CJK"/>
            </a:endParaRPr>
          </a:p>
          <a:p>
            <a:pPr marL="469900" marR="86360" algn="just">
              <a:lnSpc>
                <a:spcPct val="205600"/>
              </a:lnSpc>
              <a:spcBef>
                <a:spcPts val="5"/>
              </a:spcBef>
            </a:pPr>
            <a:r>
              <a:rPr sz="2400" dirty="0">
                <a:latin typeface="UKIJ CJK"/>
                <a:cs typeface="UKIJ CJK"/>
              </a:rPr>
              <a:t>依科技部補助該平台之經費除以</a:t>
            </a:r>
            <a:r>
              <a:rPr sz="2400" spc="-70" dirty="0">
                <a:latin typeface="UKIJ CJK"/>
                <a:cs typeface="UKIJ CJK"/>
              </a:rPr>
              <a:t> </a:t>
            </a:r>
            <a:r>
              <a:rPr sz="2400" spc="65" dirty="0">
                <a:latin typeface="UKIJ CJK"/>
                <a:cs typeface="UKIJ CJK"/>
              </a:rPr>
              <a:t>700</a:t>
            </a:r>
            <a:r>
              <a:rPr sz="2400" spc="-80" dirty="0">
                <a:latin typeface="UKIJ CJK"/>
                <a:cs typeface="UKIJ CJK"/>
              </a:rPr>
              <a:t> </a:t>
            </a:r>
            <a:r>
              <a:rPr sz="2400" dirty="0">
                <a:latin typeface="UKIJ CJK"/>
                <a:cs typeface="UKIJ CJK"/>
              </a:rPr>
              <a:t>萬元後</a:t>
            </a:r>
            <a:r>
              <a:rPr sz="2400" spc="40" dirty="0">
                <a:latin typeface="UKIJ CJK"/>
                <a:cs typeface="UKIJ CJK"/>
              </a:rPr>
              <a:t>(</a:t>
            </a:r>
            <a:r>
              <a:rPr sz="2400" dirty="0">
                <a:latin typeface="UKIJ CJK"/>
                <a:cs typeface="UKIJ CJK"/>
              </a:rPr>
              <a:t>可無條件進位</a:t>
            </a:r>
            <a:r>
              <a:rPr sz="2400" spc="45" dirty="0">
                <a:latin typeface="UKIJ CJK"/>
                <a:cs typeface="UKIJ CJK"/>
              </a:rPr>
              <a:t>)  </a:t>
            </a:r>
            <a:r>
              <a:rPr sz="2400" dirty="0" err="1">
                <a:latin typeface="UKIJ CJK"/>
                <a:cs typeface="UKIJ CJK"/>
              </a:rPr>
              <a:t>為主</a:t>
            </a:r>
            <a:r>
              <a:rPr lang="en-US" altLang="zh-TW" sz="2400" dirty="0">
                <a:latin typeface="UKIJ CJK"/>
                <a:cs typeface="UKIJ CJK"/>
              </a:rPr>
              <a:t>.</a:t>
            </a:r>
            <a:r>
              <a:rPr lang="zh-TW" altLang="en-US" sz="2400" dirty="0">
                <a:latin typeface="UKIJ CJK"/>
                <a:cs typeface="UKIJ CJK"/>
              </a:rPr>
              <a:t>現在</a:t>
            </a:r>
            <a:r>
              <a:rPr sz="2400" dirty="0" err="1">
                <a:latin typeface="UKIJ CJK"/>
                <a:cs typeface="UKIJ CJK"/>
              </a:rPr>
              <a:t>科技部補助</a:t>
            </a:r>
            <a:r>
              <a:rPr lang="zh-TW" altLang="en-US" sz="2400" b="1" u="sng" dirty="0">
                <a:solidFill>
                  <a:srgbClr val="FF0000"/>
                </a:solidFill>
                <a:latin typeface="UKIJ CJK"/>
                <a:cs typeface="UKIJ CJK"/>
              </a:rPr>
              <a:t>清華</a:t>
            </a:r>
            <a:r>
              <a:rPr lang="zh-TW" altLang="en-US" sz="2400" dirty="0">
                <a:latin typeface="UKIJ CJK"/>
                <a:cs typeface="UKIJ CJK"/>
              </a:rPr>
              <a:t>約</a:t>
            </a:r>
            <a:r>
              <a:rPr sz="2400" spc="65" dirty="0">
                <a:latin typeface="UKIJ CJK"/>
                <a:cs typeface="UKIJ CJK"/>
              </a:rPr>
              <a:t>7000</a:t>
            </a:r>
            <a:r>
              <a:rPr sz="2400" dirty="0">
                <a:latin typeface="UKIJ CJK"/>
                <a:cs typeface="UKIJ CJK"/>
              </a:rPr>
              <a:t>萬元</a:t>
            </a:r>
            <a:r>
              <a:rPr sz="2400" spc="55" dirty="0">
                <a:latin typeface="UKIJ CJK"/>
                <a:cs typeface="UKIJ CJK"/>
              </a:rPr>
              <a:t>，</a:t>
            </a:r>
            <a:r>
              <a:rPr lang="zh-TW" altLang="en-US" sz="2400" spc="55" dirty="0">
                <a:latin typeface="UKIJ CJK"/>
                <a:cs typeface="UKIJ CJK"/>
              </a:rPr>
              <a:t>所以</a:t>
            </a:r>
            <a:r>
              <a:rPr sz="2400" spc="55" dirty="0">
                <a:latin typeface="UKIJ CJK"/>
                <a:cs typeface="UKIJ CJK"/>
              </a:rPr>
              <a:t>7000</a:t>
            </a:r>
            <a:r>
              <a:rPr sz="2400" spc="-90" dirty="0">
                <a:latin typeface="UKIJ CJK"/>
                <a:cs typeface="UKIJ CJK"/>
              </a:rPr>
              <a:t> </a:t>
            </a:r>
            <a:r>
              <a:rPr sz="2400" dirty="0">
                <a:latin typeface="UKIJ CJK"/>
                <a:cs typeface="UKIJ CJK"/>
              </a:rPr>
              <a:t>萬元除以</a:t>
            </a:r>
            <a:r>
              <a:rPr sz="2400" spc="65" dirty="0">
                <a:latin typeface="UKIJ CJK"/>
                <a:cs typeface="UKIJ CJK"/>
              </a:rPr>
              <a:t>700 </a:t>
            </a:r>
            <a:r>
              <a:rPr sz="2400" dirty="0" err="1">
                <a:latin typeface="UKIJ CJK"/>
                <a:cs typeface="UKIJ CJK"/>
              </a:rPr>
              <a:t>萬元</a:t>
            </a:r>
            <a:r>
              <a:rPr lang="en-US" altLang="zh-TW" sz="2400" dirty="0">
                <a:latin typeface="UKIJ CJK"/>
                <a:cs typeface="UKIJ CJK"/>
              </a:rPr>
              <a:t>,</a:t>
            </a:r>
            <a:r>
              <a:rPr lang="zh-TW" altLang="en-US" sz="2400" dirty="0">
                <a:latin typeface="UKIJ CJK"/>
                <a:cs typeface="UKIJ CJK"/>
              </a:rPr>
              <a:t> </a:t>
            </a:r>
            <a:r>
              <a:rPr sz="2400" dirty="0">
                <a:latin typeface="UKIJ CJK"/>
                <a:cs typeface="UKIJ CJK"/>
              </a:rPr>
              <a:t>為</a:t>
            </a:r>
            <a:r>
              <a:rPr sz="2800" b="0" spc="6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10</a:t>
            </a:r>
            <a:r>
              <a:rPr sz="2800" b="0" spc="50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 </a:t>
            </a:r>
            <a:r>
              <a:rPr sz="28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件</a:t>
            </a:r>
            <a:r>
              <a:rPr sz="2400" spc="45" dirty="0">
                <a:latin typeface="UKIJ CJK"/>
                <a:cs typeface="UKIJ CJK"/>
              </a:rPr>
              <a:t>)</a:t>
            </a:r>
            <a:r>
              <a:rPr sz="2400" spc="-20" dirty="0">
                <a:latin typeface="UKIJ CJK"/>
                <a:cs typeface="UKIJ CJK"/>
              </a:rPr>
              <a:t> </a:t>
            </a:r>
            <a:r>
              <a:rPr sz="2400" dirty="0">
                <a:latin typeface="UKIJ CJK"/>
                <a:cs typeface="UKIJ CJK"/>
              </a:rPr>
              <a:t>。</a:t>
            </a: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 dirty="0">
              <a:latin typeface="UKIJ CJK"/>
              <a:cs typeface="UKIJ CJK"/>
            </a:endParaRPr>
          </a:p>
          <a:p>
            <a:pPr marL="355600" indent="-342900" algn="just">
              <a:lnSpc>
                <a:spcPct val="100000"/>
              </a:lnSpc>
              <a:buFont typeface="Wingdings"/>
              <a:buChar char=""/>
              <a:tabLst>
                <a:tab pos="355600" algn="l"/>
              </a:tabLst>
            </a:pPr>
            <a:r>
              <a:rPr sz="2400" dirty="0" err="1">
                <a:latin typeface="UKIJ CJK"/>
                <a:cs typeface="UKIJ CJK"/>
              </a:rPr>
              <a:t>計畫</a:t>
            </a:r>
            <a:r>
              <a:rPr sz="2400" b="0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撥款</a:t>
            </a:r>
            <a:r>
              <a:rPr sz="2400" dirty="0" err="1">
                <a:latin typeface="UKIJ CJK"/>
                <a:cs typeface="UKIJ CJK"/>
              </a:rPr>
              <a:t>對象為</a:t>
            </a:r>
            <a:r>
              <a:rPr sz="2800" b="0" spc="-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計畫簽約執行學校</a:t>
            </a:r>
            <a:r>
              <a:rPr sz="2400" dirty="0">
                <a:latin typeface="UKIJ CJK"/>
                <a:cs typeface="UKIJ CJK"/>
              </a:rPr>
              <a:t> </a:t>
            </a:r>
            <a:r>
              <a:rPr lang="en-US" altLang="zh-TW" sz="2400" dirty="0">
                <a:latin typeface="UKIJ CJK"/>
                <a:cs typeface="UKIJ CJK"/>
              </a:rPr>
              <a:t>(</a:t>
            </a:r>
            <a:r>
              <a:rPr lang="zh-TW" altLang="en-US" sz="2400" dirty="0">
                <a:latin typeface="UKIJ CJK"/>
                <a:cs typeface="UKIJ CJK"/>
              </a:rPr>
              <a:t>不是主導學校</a:t>
            </a:r>
            <a:r>
              <a:rPr lang="en-US" altLang="zh-TW" sz="2400" dirty="0">
                <a:latin typeface="UKIJ CJK"/>
                <a:cs typeface="UKIJ CJK"/>
              </a:rPr>
              <a:t>)</a:t>
            </a:r>
            <a:r>
              <a:rPr lang="zh-TW" altLang="en-US" sz="2400" dirty="0">
                <a:latin typeface="UKIJ CJK"/>
                <a:cs typeface="UKIJ CJK"/>
              </a:rPr>
              <a:t> 。</a:t>
            </a:r>
            <a:endParaRPr sz="2400" dirty="0">
              <a:latin typeface="UKIJ CJK"/>
              <a:cs typeface="UKIJ CJK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9553" y="469772"/>
            <a:ext cx="5126990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45" dirty="0"/>
              <a:t>(6)110</a:t>
            </a:r>
            <a:r>
              <a:rPr dirty="0"/>
              <a:t>年</a:t>
            </a:r>
            <a:r>
              <a:rPr lang="zh-TW" altLang="en-US" dirty="0"/>
              <a:t>專案</a:t>
            </a:r>
            <a:r>
              <a:rPr dirty="0" err="1"/>
              <a:t>經費規劃</a:t>
            </a:r>
            <a:br>
              <a:rPr lang="en-US" altLang="zh-TW" dirty="0"/>
            </a:br>
            <a:r>
              <a:rPr sz="1600" spc="30" dirty="0"/>
              <a:t>(</a:t>
            </a:r>
            <a:r>
              <a:rPr lang="zh-TW" altLang="en-US" sz="1600" spc="30" dirty="0"/>
              <a:t>參考</a:t>
            </a:r>
            <a:r>
              <a:rPr lang="en-US" altLang="zh-TW" sz="1600" spc="30" dirty="0"/>
              <a:t>:</a:t>
            </a:r>
            <a:r>
              <a:rPr lang="zh-TW" altLang="en-US" sz="1600" spc="30" dirty="0"/>
              <a:t> </a:t>
            </a:r>
            <a:r>
              <a:rPr sz="1600" spc="30" dirty="0"/>
              <a:t>2/18</a:t>
            </a:r>
            <a:r>
              <a:rPr sz="1600" spc="-5" dirty="0"/>
              <a:t>啟動會議資料</a:t>
            </a:r>
            <a:r>
              <a:rPr sz="1600" spc="-10" dirty="0"/>
              <a:t>)</a:t>
            </a:r>
            <a:endParaRPr sz="1600" dirty="0"/>
          </a:p>
        </p:txBody>
      </p:sp>
      <p:sp>
        <p:nvSpPr>
          <p:cNvPr id="3" name="object 3"/>
          <p:cNvSpPr/>
          <p:nvPr/>
        </p:nvSpPr>
        <p:spPr>
          <a:xfrm>
            <a:off x="405384" y="1376172"/>
            <a:ext cx="8346948" cy="4992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19</a:t>
            </a:fld>
            <a:endParaRPr spc="-5" dirty="0"/>
          </a:p>
        </p:txBody>
      </p:sp>
      <p:sp>
        <p:nvSpPr>
          <p:cNvPr id="5" name="箭號: 向下 4">
            <a:extLst>
              <a:ext uri="{FF2B5EF4-FFF2-40B4-BE49-F238E27FC236}">
                <a16:creationId xmlns:a16="http://schemas.microsoft.com/office/drawing/2014/main" id="{C5248511-A716-4E4D-B670-58246D6064F2}"/>
              </a:ext>
            </a:extLst>
          </p:cNvPr>
          <p:cNvSpPr/>
          <p:nvPr/>
        </p:nvSpPr>
        <p:spPr>
          <a:xfrm>
            <a:off x="6629400" y="2240281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7153" y="2360421"/>
            <a:ext cx="679386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45" dirty="0">
                <a:solidFill>
                  <a:srgbClr val="001F5F"/>
                </a:solidFill>
              </a:rPr>
              <a:t>3.</a:t>
            </a:r>
            <a:r>
              <a:rPr sz="4800" spc="40" dirty="0">
                <a:solidFill>
                  <a:srgbClr val="001F5F"/>
                </a:solidFill>
              </a:rPr>
              <a:t> </a:t>
            </a:r>
            <a:r>
              <a:rPr sz="4800" dirty="0" err="1">
                <a:solidFill>
                  <a:srgbClr val="001F5F"/>
                </a:solidFill>
              </a:rPr>
              <a:t>教授新創</a:t>
            </a:r>
            <a:r>
              <a:rPr lang="zh-TW" altLang="en-US" sz="4800" dirty="0">
                <a:solidFill>
                  <a:srgbClr val="001F5F"/>
                </a:solidFill>
              </a:rPr>
              <a:t>事業</a:t>
            </a:r>
            <a:r>
              <a:rPr sz="4800" dirty="0" err="1">
                <a:solidFill>
                  <a:srgbClr val="001F5F"/>
                </a:solidFill>
              </a:rPr>
              <a:t>服務規劃</a:t>
            </a:r>
            <a:r>
              <a:rPr lang="zh-TW" altLang="en-US" sz="4800" dirty="0">
                <a:solidFill>
                  <a:srgbClr val="001F5F"/>
                </a:solidFill>
              </a:rPr>
              <a:t>           </a:t>
            </a:r>
            <a:r>
              <a:rPr lang="en-US" altLang="zh-TW" dirty="0">
                <a:solidFill>
                  <a:srgbClr val="001F5F"/>
                </a:solidFill>
              </a:rPr>
              <a:t>(</a:t>
            </a:r>
            <a:r>
              <a:rPr lang="zh-TW" altLang="en-US" dirty="0">
                <a:solidFill>
                  <a:srgbClr val="001F5F"/>
                </a:solidFill>
              </a:rPr>
              <a:t>以科技部</a:t>
            </a:r>
            <a:r>
              <a:rPr lang="en-US" altLang="zh-TW" dirty="0">
                <a:solidFill>
                  <a:srgbClr val="001F5F"/>
                </a:solidFill>
              </a:rPr>
              <a:t>110</a:t>
            </a:r>
            <a:r>
              <a:rPr lang="zh-TW" altLang="en-US" dirty="0">
                <a:solidFill>
                  <a:srgbClr val="001F5F"/>
                </a:solidFill>
              </a:rPr>
              <a:t>年第</a:t>
            </a:r>
            <a:r>
              <a:rPr lang="en-US" altLang="zh-TW" dirty="0">
                <a:solidFill>
                  <a:srgbClr val="001F5F"/>
                </a:solidFill>
              </a:rPr>
              <a:t>2</a:t>
            </a:r>
            <a:r>
              <a:rPr lang="zh-TW" altLang="en-US" dirty="0">
                <a:solidFill>
                  <a:srgbClr val="001F5F"/>
                </a:solidFill>
              </a:rPr>
              <a:t>梯次申請為例</a:t>
            </a:r>
            <a:r>
              <a:rPr lang="en-US" altLang="zh-TW" dirty="0">
                <a:solidFill>
                  <a:srgbClr val="001F5F"/>
                </a:solidFill>
              </a:rPr>
              <a:t>)</a:t>
            </a:r>
            <a:endParaRPr dirty="0"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20</a:t>
            </a:fld>
            <a:endParaRPr spc="-5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9255" y="1429099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56361" y="192032"/>
            <a:ext cx="5640832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solidFill>
                  <a:srgbClr val="001F5F"/>
                </a:solidFill>
              </a:rPr>
              <a:t>(</a:t>
            </a:r>
            <a:r>
              <a:rPr lang="en-US" altLang="zh-TW" sz="3600" spc="15" dirty="0">
                <a:solidFill>
                  <a:srgbClr val="001F5F"/>
                </a:solidFill>
              </a:rPr>
              <a:t>1</a:t>
            </a:r>
            <a:r>
              <a:rPr sz="3600" spc="15" dirty="0">
                <a:solidFill>
                  <a:srgbClr val="001F5F"/>
                </a:solidFill>
              </a:rPr>
              <a:t>)</a:t>
            </a:r>
            <a:r>
              <a:rPr sz="3600" spc="-5" dirty="0" err="1">
                <a:solidFill>
                  <a:srgbClr val="001F5F"/>
                </a:solidFill>
              </a:rPr>
              <a:t>教授</a:t>
            </a:r>
            <a:r>
              <a:rPr lang="zh-TW" altLang="en-US" sz="3600" spc="-5" dirty="0">
                <a:solidFill>
                  <a:srgbClr val="001F5F"/>
                </a:solidFill>
              </a:rPr>
              <a:t>新</a:t>
            </a:r>
            <a:r>
              <a:rPr sz="3600" spc="-5" dirty="0">
                <a:solidFill>
                  <a:srgbClr val="001F5F"/>
                </a:solidFill>
              </a:rPr>
              <a:t>創</a:t>
            </a:r>
            <a:r>
              <a:rPr lang="zh-TW" altLang="en-US" sz="3600" spc="-5" dirty="0">
                <a:solidFill>
                  <a:srgbClr val="001F5F"/>
                </a:solidFill>
              </a:rPr>
              <a:t>事業全流程</a:t>
            </a:r>
            <a:r>
              <a:rPr sz="3600" spc="-5" dirty="0" err="1">
                <a:solidFill>
                  <a:srgbClr val="001F5F"/>
                </a:solidFill>
              </a:rPr>
              <a:t>服務</a:t>
            </a:r>
            <a:endParaRPr sz="3600" dirty="0"/>
          </a:p>
        </p:txBody>
      </p:sp>
      <p:sp>
        <p:nvSpPr>
          <p:cNvPr id="4" name="object 4"/>
          <p:cNvSpPr/>
          <p:nvPr/>
        </p:nvSpPr>
        <p:spPr>
          <a:xfrm>
            <a:off x="0" y="3886200"/>
            <a:ext cx="1974342" cy="26830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32359" y="3987989"/>
            <a:ext cx="1480820" cy="1515800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lang="zh-TW" altLang="en-US" sz="1600" b="0" spc="-5" dirty="0">
                <a:latin typeface="Noto Sans CJK JP Medium"/>
                <a:cs typeface="Noto Sans CJK JP Medium"/>
              </a:rPr>
              <a:t>隨時徵</a:t>
            </a:r>
            <a:r>
              <a:rPr sz="1600" b="0" spc="-5" dirty="0">
                <a:latin typeface="Noto Sans CJK JP Medium"/>
                <a:cs typeface="Noto Sans CJK JP Medium"/>
              </a:rPr>
              <a:t>案</a:t>
            </a:r>
            <a:endParaRPr sz="1600" dirty="0">
              <a:latin typeface="Noto Sans CJK JP Medium"/>
              <a:cs typeface="Noto Sans CJK JP Medium"/>
            </a:endParaRPr>
          </a:p>
          <a:p>
            <a:pPr marL="83820" indent="-71755">
              <a:lnSpc>
                <a:spcPct val="100000"/>
              </a:lnSpc>
              <a:spcBef>
                <a:spcPts val="61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教授提案</a:t>
            </a: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spc="-60" dirty="0">
                <a:latin typeface="Times New Roman"/>
                <a:cs typeface="Times New Roman"/>
              </a:rPr>
              <a:t>ATM</a:t>
            </a:r>
            <a:endParaRPr sz="1400" dirty="0">
              <a:latin typeface="Times New Roman"/>
              <a:cs typeface="Times New Roman"/>
            </a:endParaRP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工程轉譯</a:t>
            </a: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lang="zh-TW" altLang="en-US" sz="1400" dirty="0">
                <a:latin typeface="UKIJ CJK"/>
                <a:cs typeface="UKIJ CJK"/>
              </a:rPr>
              <a:t>案源探索</a:t>
            </a:r>
            <a:endParaRPr sz="1400" dirty="0">
              <a:latin typeface="UKIJ CJK"/>
              <a:cs typeface="UKIJ CJ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80032" y="3886200"/>
            <a:ext cx="1995677" cy="26830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026411" y="3993921"/>
            <a:ext cx="1410970" cy="1628651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lang="zh-TW" altLang="en-US" sz="1600" spc="-5" dirty="0">
                <a:latin typeface="Noto Sans CJK JP Medium"/>
                <a:cs typeface="Noto Sans CJK JP Medium"/>
              </a:rPr>
              <a:t>利用</a:t>
            </a:r>
            <a:r>
              <a:rPr sz="1600" b="1" spc="-30" dirty="0">
                <a:solidFill>
                  <a:srgbClr val="FF0000"/>
                </a:solidFill>
                <a:latin typeface="Times New Roman"/>
                <a:cs typeface="Times New Roman"/>
              </a:rPr>
              <a:t>Target</a:t>
            </a:r>
            <a:r>
              <a:rPr sz="16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Product  Profile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(TPP)</a:t>
            </a:r>
            <a:r>
              <a:rPr lang="zh-TW" altLang="en-US" sz="1600" b="1" spc="-5" dirty="0">
                <a:latin typeface="Times New Roman"/>
                <a:cs typeface="Times New Roman"/>
              </a:rPr>
              <a:t>定位</a:t>
            </a:r>
            <a:r>
              <a:rPr sz="1400" dirty="0" err="1">
                <a:latin typeface="UKIJ CJK"/>
                <a:cs typeface="UKIJ CJK"/>
              </a:rPr>
              <a:t>產品</a:t>
            </a:r>
            <a:endParaRPr sz="1400" dirty="0">
              <a:latin typeface="UKIJ CJK"/>
              <a:cs typeface="UKIJ CJK"/>
            </a:endParaRPr>
          </a:p>
          <a:p>
            <a:pPr marL="83820" indent="-71755">
              <a:lnSpc>
                <a:spcPct val="100000"/>
              </a:lnSpc>
              <a:spcBef>
                <a:spcPts val="61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spc="-10" dirty="0">
                <a:latin typeface="Times New Roman"/>
                <a:cs typeface="Times New Roman"/>
              </a:rPr>
              <a:t>T</a:t>
            </a:r>
            <a:r>
              <a:rPr sz="1400" dirty="0">
                <a:latin typeface="Times New Roman"/>
                <a:cs typeface="Times New Roman"/>
              </a:rPr>
              <a:t>PP_</a:t>
            </a:r>
            <a:r>
              <a:rPr sz="1400" dirty="0">
                <a:latin typeface="UKIJ CJK"/>
                <a:cs typeface="UKIJ CJK"/>
              </a:rPr>
              <a:t>一般</a:t>
            </a: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spc="-10" dirty="0" err="1">
                <a:latin typeface="Times New Roman"/>
                <a:cs typeface="Times New Roman"/>
              </a:rPr>
              <a:t>T</a:t>
            </a:r>
            <a:r>
              <a:rPr sz="1400" dirty="0" err="1">
                <a:latin typeface="Times New Roman"/>
                <a:cs typeface="Times New Roman"/>
              </a:rPr>
              <a:t>PP_</a:t>
            </a:r>
            <a:r>
              <a:rPr sz="1400" dirty="0" err="1">
                <a:latin typeface="UKIJ CJK"/>
                <a:cs typeface="UKIJ CJK"/>
              </a:rPr>
              <a:t>醫藥醫技醫材</a:t>
            </a:r>
            <a:endParaRPr sz="1400" dirty="0">
              <a:latin typeface="UKIJ CJK"/>
              <a:cs typeface="UKIJ CJ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76828" y="3886200"/>
            <a:ext cx="1997202" cy="26830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26509" y="4073144"/>
            <a:ext cx="1480820" cy="2175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1275">
              <a:lnSpc>
                <a:spcPct val="100000"/>
              </a:lnSpc>
              <a:spcBef>
                <a:spcPts val="95"/>
              </a:spcBef>
            </a:pPr>
            <a:r>
              <a:rPr sz="1600" b="0" spc="-5" dirty="0" err="1">
                <a:latin typeface="Noto Sans CJK JP Medium"/>
                <a:cs typeface="Noto Sans CJK JP Medium"/>
              </a:rPr>
              <a:t>政府計劃書製作</a:t>
            </a:r>
            <a:r>
              <a:rPr sz="1600" b="0" spc="-5" dirty="0">
                <a:latin typeface="Noto Sans CJK JP Medium"/>
                <a:cs typeface="Noto Sans CJK JP Medium"/>
              </a:rPr>
              <a:t> </a:t>
            </a:r>
            <a:r>
              <a:rPr sz="1600" b="0" spc="-5" dirty="0" err="1">
                <a:latin typeface="Noto Sans CJK JP Medium"/>
                <a:cs typeface="Noto Sans CJK JP Medium"/>
              </a:rPr>
              <a:t>與提案</a:t>
            </a:r>
            <a:r>
              <a:rPr lang="zh-TW" altLang="en-US" sz="1600" spc="-5" dirty="0">
                <a:latin typeface="Noto Sans CJK JP Medium"/>
                <a:cs typeface="Noto Sans CJK JP Medium"/>
              </a:rPr>
              <a:t>協助</a:t>
            </a:r>
            <a:endParaRPr sz="1600" dirty="0">
              <a:latin typeface="Noto Sans CJK JP Medium"/>
              <a:cs typeface="Noto Sans CJK JP Medium"/>
            </a:endParaRPr>
          </a:p>
          <a:p>
            <a:pPr marL="83820" indent="-71755">
              <a:lnSpc>
                <a:spcPct val="100000"/>
              </a:lnSpc>
              <a:spcBef>
                <a:spcPts val="61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專任產專服務</a:t>
            </a:r>
          </a:p>
          <a:p>
            <a:pPr marL="83820" marR="140335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 err="1">
                <a:latin typeface="UKIJ CJK"/>
                <a:cs typeface="UKIJ CJK"/>
              </a:rPr>
              <a:t>引介專業專任</a:t>
            </a:r>
            <a:r>
              <a:rPr sz="1400" dirty="0">
                <a:latin typeface="UKIJ CJK"/>
                <a:cs typeface="UKIJ CJK"/>
              </a:rPr>
              <a:t> </a:t>
            </a:r>
            <a:r>
              <a:rPr sz="1400" dirty="0" err="1">
                <a:latin typeface="UKIJ CJK"/>
                <a:cs typeface="UKIJ CJK"/>
              </a:rPr>
              <a:t>陪伴式業師</a:t>
            </a:r>
            <a:endParaRPr sz="1400" dirty="0">
              <a:latin typeface="UKIJ CJK"/>
              <a:cs typeface="UKIJ CJK"/>
            </a:endParaRP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spc="-10" dirty="0">
                <a:latin typeface="Times New Roman"/>
                <a:cs typeface="Times New Roman"/>
              </a:rPr>
              <a:t>GLO</a:t>
            </a:r>
            <a:r>
              <a:rPr sz="1400" dirty="0">
                <a:latin typeface="Times New Roman"/>
                <a:cs typeface="Times New Roman"/>
              </a:rPr>
              <a:t>RI</a:t>
            </a:r>
            <a:r>
              <a:rPr sz="1400" spc="-10" dirty="0">
                <a:latin typeface="Times New Roman"/>
                <a:cs typeface="Times New Roman"/>
              </a:rPr>
              <a:t>A</a:t>
            </a:r>
            <a:r>
              <a:rPr sz="1400" dirty="0">
                <a:latin typeface="UKIJ CJK"/>
                <a:cs typeface="UKIJ CJK"/>
              </a:rPr>
              <a:t>創業講堂</a:t>
            </a: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spc="-60" dirty="0">
                <a:latin typeface="Times New Roman"/>
                <a:cs typeface="Times New Roman"/>
              </a:rPr>
              <a:t>ATM</a:t>
            </a:r>
            <a:endParaRPr sz="1400" dirty="0">
              <a:latin typeface="Times New Roman"/>
              <a:cs typeface="Times New Roman"/>
            </a:endParaRP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工程轉譯</a:t>
            </a:r>
          </a:p>
        </p:txBody>
      </p:sp>
      <p:sp>
        <p:nvSpPr>
          <p:cNvPr id="10" name="object 10"/>
          <p:cNvSpPr/>
          <p:nvPr/>
        </p:nvSpPr>
        <p:spPr>
          <a:xfrm>
            <a:off x="5373623" y="3886200"/>
            <a:ext cx="1997202" cy="268300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619369" y="3989828"/>
            <a:ext cx="1505585" cy="1910714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720"/>
              </a:spcBef>
            </a:pPr>
            <a:r>
              <a:rPr sz="1450" b="0" dirty="0">
                <a:latin typeface="Noto Sans CJK JP Medium"/>
                <a:cs typeface="Noto Sans CJK JP Medium"/>
              </a:rPr>
              <a:t>獲得政府計劃經費</a:t>
            </a:r>
            <a:endParaRPr sz="1450">
              <a:latin typeface="Noto Sans CJK JP Medium"/>
              <a:cs typeface="Noto Sans CJK JP Medium"/>
            </a:endParaRPr>
          </a:p>
          <a:p>
            <a:pPr marL="83820" marR="7747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計畫執行</a:t>
            </a:r>
            <a:r>
              <a:rPr sz="1400" dirty="0">
                <a:latin typeface="Times New Roman"/>
                <a:cs typeface="Times New Roman"/>
              </a:rPr>
              <a:t>,</a:t>
            </a:r>
            <a:r>
              <a:rPr sz="1400" spc="-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UKIJ CJK"/>
                <a:cs typeface="UKIJ CJK"/>
              </a:rPr>
              <a:t>定期檢 討</a:t>
            </a:r>
            <a:endParaRPr sz="1400">
              <a:latin typeface="UKIJ CJK"/>
              <a:cs typeface="UKIJ CJK"/>
            </a:endParaRP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外部資金媒合</a:t>
            </a:r>
            <a:endParaRPr sz="1400">
              <a:latin typeface="UKIJ CJK"/>
              <a:cs typeface="UKIJ CJK"/>
            </a:endParaRPr>
          </a:p>
          <a:p>
            <a:pPr marL="83820" marR="165100" indent="-71755">
              <a:lnSpc>
                <a:spcPct val="100000"/>
              </a:lnSpc>
              <a:spcBef>
                <a:spcPts val="605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新創團體、公司 成立</a:t>
            </a:r>
            <a:endParaRPr sz="1400">
              <a:latin typeface="UKIJ CJK"/>
              <a:cs typeface="UKIJ CJK"/>
            </a:endParaRP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結案出場</a:t>
            </a:r>
            <a:endParaRPr sz="1400">
              <a:latin typeface="UKIJ CJK"/>
              <a:cs typeface="UKIJ CJK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164323" y="3886200"/>
            <a:ext cx="1977389" cy="270129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402830" y="3983164"/>
            <a:ext cx="1511300" cy="904875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22860">
              <a:lnSpc>
                <a:spcPct val="100000"/>
              </a:lnSpc>
              <a:spcBef>
                <a:spcPts val="715"/>
              </a:spcBef>
            </a:pPr>
            <a:r>
              <a:rPr sz="1450" b="0" dirty="0">
                <a:latin typeface="Noto Sans CJK JP Medium"/>
                <a:cs typeface="Noto Sans CJK JP Medium"/>
              </a:rPr>
              <a:t>政府計畫結案出場</a:t>
            </a:r>
            <a:endParaRPr sz="1450">
              <a:latin typeface="Noto Sans CJK JP Medium"/>
              <a:cs typeface="Noto Sans CJK JP Medium"/>
            </a:endParaRPr>
          </a:p>
          <a:p>
            <a:pPr marL="83820" indent="-71755">
              <a:lnSpc>
                <a:spcPct val="100000"/>
              </a:lnSpc>
              <a:spcBef>
                <a:spcPts val="600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外部資金媒合</a:t>
            </a:r>
            <a:endParaRPr sz="1400">
              <a:latin typeface="UKIJ CJK"/>
              <a:cs typeface="UKIJ CJK"/>
            </a:endParaRPr>
          </a:p>
          <a:p>
            <a:pPr marL="83820" indent="-71755">
              <a:lnSpc>
                <a:spcPct val="100000"/>
              </a:lnSpc>
              <a:spcBef>
                <a:spcPts val="605"/>
              </a:spcBef>
              <a:buSzPct val="92857"/>
              <a:buFont typeface="Arial"/>
              <a:buChar char="•"/>
              <a:tabLst>
                <a:tab pos="84455" algn="l"/>
              </a:tabLst>
            </a:pPr>
            <a:r>
              <a:rPr sz="1400" dirty="0">
                <a:latin typeface="UKIJ CJK"/>
                <a:cs typeface="UKIJ CJK"/>
              </a:rPr>
              <a:t>依需求服務</a:t>
            </a:r>
            <a:endParaRPr sz="1400">
              <a:latin typeface="UKIJ CJK"/>
              <a:cs typeface="UKIJ CJK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295400" y="3329178"/>
            <a:ext cx="6220460" cy="3526790"/>
            <a:chOff x="1295400" y="3329178"/>
            <a:chExt cx="6220460" cy="3526790"/>
          </a:xfrm>
        </p:grpSpPr>
        <p:sp>
          <p:nvSpPr>
            <p:cNvPr id="15" name="object 15"/>
            <p:cNvSpPr/>
            <p:nvPr/>
          </p:nvSpPr>
          <p:spPr>
            <a:xfrm>
              <a:off x="1295400" y="5905500"/>
              <a:ext cx="852690" cy="63629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076955" y="5923788"/>
              <a:ext cx="852678" cy="63629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863084" y="5891784"/>
              <a:ext cx="869454" cy="66219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662928" y="5905500"/>
              <a:ext cx="852690" cy="636295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519172" y="6195059"/>
              <a:ext cx="2230374" cy="66065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015490" y="3329178"/>
              <a:ext cx="1488440" cy="659765"/>
            </a:xfrm>
            <a:custGeom>
              <a:avLst/>
              <a:gdLst/>
              <a:ahLst/>
              <a:cxnLst/>
              <a:rect l="l" t="t" r="r" b="b"/>
              <a:pathLst>
                <a:path w="1488439" h="659764">
                  <a:moveTo>
                    <a:pt x="1488186" y="159258"/>
                  </a:moveTo>
                  <a:lnTo>
                    <a:pt x="48006" y="159258"/>
                  </a:lnTo>
                  <a:lnTo>
                    <a:pt x="48006" y="76200"/>
                  </a:lnTo>
                  <a:lnTo>
                    <a:pt x="48006" y="74206"/>
                  </a:lnTo>
                  <a:lnTo>
                    <a:pt x="52946" y="73215"/>
                  </a:lnTo>
                  <a:lnTo>
                    <a:pt x="65049" y="65062"/>
                  </a:lnTo>
                  <a:lnTo>
                    <a:pt x="73202" y="52959"/>
                  </a:lnTo>
                  <a:lnTo>
                    <a:pt x="76200" y="38100"/>
                  </a:lnTo>
                  <a:lnTo>
                    <a:pt x="73202" y="23253"/>
                  </a:lnTo>
                  <a:lnTo>
                    <a:pt x="65049" y="11150"/>
                  </a:lnTo>
                  <a:lnTo>
                    <a:pt x="52946" y="2997"/>
                  </a:lnTo>
                  <a:lnTo>
                    <a:pt x="38100" y="0"/>
                  </a:lnTo>
                  <a:lnTo>
                    <a:pt x="23241" y="2997"/>
                  </a:lnTo>
                  <a:lnTo>
                    <a:pt x="11137" y="11150"/>
                  </a:lnTo>
                  <a:lnTo>
                    <a:pt x="2984" y="23253"/>
                  </a:lnTo>
                  <a:lnTo>
                    <a:pt x="0" y="38100"/>
                  </a:lnTo>
                  <a:lnTo>
                    <a:pt x="2984" y="52959"/>
                  </a:lnTo>
                  <a:lnTo>
                    <a:pt x="11137" y="65062"/>
                  </a:lnTo>
                  <a:lnTo>
                    <a:pt x="23241" y="73215"/>
                  </a:lnTo>
                  <a:lnTo>
                    <a:pt x="28194" y="74206"/>
                  </a:lnTo>
                  <a:lnTo>
                    <a:pt x="28194" y="659511"/>
                  </a:lnTo>
                  <a:lnTo>
                    <a:pt x="48006" y="659511"/>
                  </a:lnTo>
                  <a:lnTo>
                    <a:pt x="48006" y="450342"/>
                  </a:lnTo>
                  <a:lnTo>
                    <a:pt x="1372235" y="450342"/>
                  </a:lnTo>
                  <a:lnTo>
                    <a:pt x="1488186" y="334264"/>
                  </a:lnTo>
                  <a:lnTo>
                    <a:pt x="1488186" y="159258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387725" y="3663442"/>
              <a:ext cx="116205" cy="116205"/>
            </a:xfrm>
            <a:custGeom>
              <a:avLst/>
              <a:gdLst/>
              <a:ahLst/>
              <a:cxnLst/>
              <a:rect l="l" t="t" r="r" b="b"/>
              <a:pathLst>
                <a:path w="116204" h="116204">
                  <a:moveTo>
                    <a:pt x="115951" y="0"/>
                  </a:moveTo>
                  <a:lnTo>
                    <a:pt x="23113" y="23241"/>
                  </a:lnTo>
                  <a:lnTo>
                    <a:pt x="0" y="116078"/>
                  </a:lnTo>
                  <a:lnTo>
                    <a:pt x="115951" y="0"/>
                  </a:lnTo>
                  <a:close/>
                </a:path>
              </a:pathLst>
            </a:custGeom>
            <a:solidFill>
              <a:srgbClr val="2544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2140076" y="3516248"/>
            <a:ext cx="12420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創業構想塑造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807714" y="3335273"/>
            <a:ext cx="1489710" cy="659765"/>
            <a:chOff x="3807714" y="3335273"/>
            <a:chExt cx="1489710" cy="659765"/>
          </a:xfrm>
        </p:grpSpPr>
        <p:sp>
          <p:nvSpPr>
            <p:cNvPr id="24" name="object 24"/>
            <p:cNvSpPr/>
            <p:nvPr/>
          </p:nvSpPr>
          <p:spPr>
            <a:xfrm>
              <a:off x="3807714" y="3335273"/>
              <a:ext cx="1489710" cy="659765"/>
            </a:xfrm>
            <a:custGeom>
              <a:avLst/>
              <a:gdLst/>
              <a:ahLst/>
              <a:cxnLst/>
              <a:rect l="l" t="t" r="r" b="b"/>
              <a:pathLst>
                <a:path w="1489710" h="659764">
                  <a:moveTo>
                    <a:pt x="1489710" y="159258"/>
                  </a:moveTo>
                  <a:lnTo>
                    <a:pt x="48006" y="159258"/>
                  </a:lnTo>
                  <a:lnTo>
                    <a:pt x="48006" y="76200"/>
                  </a:lnTo>
                  <a:lnTo>
                    <a:pt x="48006" y="74206"/>
                  </a:lnTo>
                  <a:lnTo>
                    <a:pt x="52946" y="73215"/>
                  </a:lnTo>
                  <a:lnTo>
                    <a:pt x="65049" y="65062"/>
                  </a:lnTo>
                  <a:lnTo>
                    <a:pt x="73202" y="52959"/>
                  </a:lnTo>
                  <a:lnTo>
                    <a:pt x="76200" y="38100"/>
                  </a:lnTo>
                  <a:lnTo>
                    <a:pt x="73202" y="23253"/>
                  </a:lnTo>
                  <a:lnTo>
                    <a:pt x="65049" y="11150"/>
                  </a:lnTo>
                  <a:lnTo>
                    <a:pt x="52946" y="2997"/>
                  </a:lnTo>
                  <a:lnTo>
                    <a:pt x="38100" y="0"/>
                  </a:lnTo>
                  <a:lnTo>
                    <a:pt x="23241" y="2997"/>
                  </a:lnTo>
                  <a:lnTo>
                    <a:pt x="11137" y="11150"/>
                  </a:lnTo>
                  <a:lnTo>
                    <a:pt x="2984" y="23253"/>
                  </a:lnTo>
                  <a:lnTo>
                    <a:pt x="0" y="38100"/>
                  </a:lnTo>
                  <a:lnTo>
                    <a:pt x="2984" y="52959"/>
                  </a:lnTo>
                  <a:lnTo>
                    <a:pt x="11137" y="65062"/>
                  </a:lnTo>
                  <a:lnTo>
                    <a:pt x="23241" y="73215"/>
                  </a:lnTo>
                  <a:lnTo>
                    <a:pt x="28194" y="74206"/>
                  </a:lnTo>
                  <a:lnTo>
                    <a:pt x="28194" y="659511"/>
                  </a:lnTo>
                  <a:lnTo>
                    <a:pt x="48006" y="659511"/>
                  </a:lnTo>
                  <a:lnTo>
                    <a:pt x="48006" y="450342"/>
                  </a:lnTo>
                  <a:lnTo>
                    <a:pt x="1373759" y="450342"/>
                  </a:lnTo>
                  <a:lnTo>
                    <a:pt x="1489710" y="334264"/>
                  </a:lnTo>
                  <a:lnTo>
                    <a:pt x="1489710" y="159258"/>
                  </a:lnTo>
                  <a:close/>
                </a:path>
              </a:pathLst>
            </a:custGeom>
            <a:solidFill>
              <a:srgbClr val="CC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181473" y="3669537"/>
              <a:ext cx="116205" cy="116205"/>
            </a:xfrm>
            <a:custGeom>
              <a:avLst/>
              <a:gdLst/>
              <a:ahLst/>
              <a:cxnLst/>
              <a:rect l="l" t="t" r="r" b="b"/>
              <a:pathLst>
                <a:path w="116204" h="116204">
                  <a:moveTo>
                    <a:pt x="115951" y="0"/>
                  </a:moveTo>
                  <a:lnTo>
                    <a:pt x="23113" y="23241"/>
                  </a:lnTo>
                  <a:lnTo>
                    <a:pt x="0" y="116078"/>
                  </a:lnTo>
                  <a:lnTo>
                    <a:pt x="115951" y="0"/>
                  </a:lnTo>
                  <a:close/>
                </a:path>
              </a:pathLst>
            </a:custGeom>
            <a:solidFill>
              <a:srgbClr val="A37A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4158234" y="3522345"/>
            <a:ext cx="83629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創</a:t>
            </a:r>
            <a:r>
              <a:rPr lang="zh-TW" altLang="en-US" sz="16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業</a:t>
            </a:r>
            <a:r>
              <a:rPr sz="1600" b="0" spc="-5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初期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610605" y="3338321"/>
            <a:ext cx="1488440" cy="659765"/>
            <a:chOff x="5610605" y="3338321"/>
            <a:chExt cx="1488440" cy="659765"/>
          </a:xfrm>
        </p:grpSpPr>
        <p:sp>
          <p:nvSpPr>
            <p:cNvPr id="28" name="object 28"/>
            <p:cNvSpPr/>
            <p:nvPr/>
          </p:nvSpPr>
          <p:spPr>
            <a:xfrm>
              <a:off x="5610606" y="3338321"/>
              <a:ext cx="1488440" cy="659765"/>
            </a:xfrm>
            <a:custGeom>
              <a:avLst/>
              <a:gdLst/>
              <a:ahLst/>
              <a:cxnLst/>
              <a:rect l="l" t="t" r="r" b="b"/>
              <a:pathLst>
                <a:path w="1488440" h="659764">
                  <a:moveTo>
                    <a:pt x="1488186" y="159258"/>
                  </a:moveTo>
                  <a:lnTo>
                    <a:pt x="48006" y="159258"/>
                  </a:lnTo>
                  <a:lnTo>
                    <a:pt x="48006" y="76200"/>
                  </a:lnTo>
                  <a:lnTo>
                    <a:pt x="48006" y="74206"/>
                  </a:lnTo>
                  <a:lnTo>
                    <a:pt x="52946" y="73215"/>
                  </a:lnTo>
                  <a:lnTo>
                    <a:pt x="65049" y="65062"/>
                  </a:lnTo>
                  <a:lnTo>
                    <a:pt x="73202" y="52959"/>
                  </a:lnTo>
                  <a:lnTo>
                    <a:pt x="76200" y="38100"/>
                  </a:lnTo>
                  <a:lnTo>
                    <a:pt x="73202" y="23253"/>
                  </a:lnTo>
                  <a:lnTo>
                    <a:pt x="65049" y="11150"/>
                  </a:lnTo>
                  <a:lnTo>
                    <a:pt x="52946" y="2997"/>
                  </a:lnTo>
                  <a:lnTo>
                    <a:pt x="38100" y="0"/>
                  </a:lnTo>
                  <a:lnTo>
                    <a:pt x="23241" y="2997"/>
                  </a:lnTo>
                  <a:lnTo>
                    <a:pt x="11137" y="11150"/>
                  </a:lnTo>
                  <a:lnTo>
                    <a:pt x="2984" y="23253"/>
                  </a:lnTo>
                  <a:lnTo>
                    <a:pt x="0" y="38100"/>
                  </a:lnTo>
                  <a:lnTo>
                    <a:pt x="2984" y="52959"/>
                  </a:lnTo>
                  <a:lnTo>
                    <a:pt x="11137" y="65062"/>
                  </a:lnTo>
                  <a:lnTo>
                    <a:pt x="23241" y="73215"/>
                  </a:lnTo>
                  <a:lnTo>
                    <a:pt x="28194" y="74206"/>
                  </a:lnTo>
                  <a:lnTo>
                    <a:pt x="28194" y="659511"/>
                  </a:lnTo>
                  <a:lnTo>
                    <a:pt x="48006" y="659511"/>
                  </a:lnTo>
                  <a:lnTo>
                    <a:pt x="48006" y="450342"/>
                  </a:lnTo>
                  <a:lnTo>
                    <a:pt x="1372235" y="450342"/>
                  </a:lnTo>
                  <a:lnTo>
                    <a:pt x="1488186" y="334264"/>
                  </a:lnTo>
                  <a:lnTo>
                    <a:pt x="1488186" y="159258"/>
                  </a:lnTo>
                  <a:close/>
                </a:path>
              </a:pathLst>
            </a:custGeom>
            <a:solidFill>
              <a:srgbClr val="BE9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982841" y="3672585"/>
              <a:ext cx="116205" cy="116205"/>
            </a:xfrm>
            <a:custGeom>
              <a:avLst/>
              <a:gdLst/>
              <a:ahLst/>
              <a:cxnLst/>
              <a:rect l="l" t="t" r="r" b="b"/>
              <a:pathLst>
                <a:path w="116204" h="116204">
                  <a:moveTo>
                    <a:pt x="115951" y="0"/>
                  </a:moveTo>
                  <a:lnTo>
                    <a:pt x="23113" y="23240"/>
                  </a:lnTo>
                  <a:lnTo>
                    <a:pt x="0" y="116077"/>
                  </a:lnTo>
                  <a:lnTo>
                    <a:pt x="115951" y="0"/>
                  </a:lnTo>
                  <a:close/>
                </a:path>
              </a:pathLst>
            </a:custGeom>
            <a:solidFill>
              <a:srgbClr val="9A7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5960745" y="3525773"/>
            <a:ext cx="83756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創</a:t>
            </a:r>
            <a:r>
              <a:rPr lang="zh-TW" altLang="en-US"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業</a:t>
            </a:r>
            <a:r>
              <a:rPr sz="1600" b="0" spc="-5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中期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7413497" y="3329178"/>
            <a:ext cx="1488440" cy="659765"/>
            <a:chOff x="7413497" y="3329178"/>
            <a:chExt cx="1488440" cy="659765"/>
          </a:xfrm>
        </p:grpSpPr>
        <p:sp>
          <p:nvSpPr>
            <p:cNvPr id="32" name="object 32"/>
            <p:cNvSpPr/>
            <p:nvPr/>
          </p:nvSpPr>
          <p:spPr>
            <a:xfrm>
              <a:off x="7413498" y="3329178"/>
              <a:ext cx="1488440" cy="659765"/>
            </a:xfrm>
            <a:custGeom>
              <a:avLst/>
              <a:gdLst/>
              <a:ahLst/>
              <a:cxnLst/>
              <a:rect l="l" t="t" r="r" b="b"/>
              <a:pathLst>
                <a:path w="1488440" h="659764">
                  <a:moveTo>
                    <a:pt x="1488186" y="159258"/>
                  </a:moveTo>
                  <a:lnTo>
                    <a:pt x="48006" y="159258"/>
                  </a:lnTo>
                  <a:lnTo>
                    <a:pt x="48006" y="76200"/>
                  </a:lnTo>
                  <a:lnTo>
                    <a:pt x="48006" y="74206"/>
                  </a:lnTo>
                  <a:lnTo>
                    <a:pt x="52946" y="73215"/>
                  </a:lnTo>
                  <a:lnTo>
                    <a:pt x="65049" y="65062"/>
                  </a:lnTo>
                  <a:lnTo>
                    <a:pt x="73202" y="52959"/>
                  </a:lnTo>
                  <a:lnTo>
                    <a:pt x="76200" y="38100"/>
                  </a:lnTo>
                  <a:lnTo>
                    <a:pt x="73202" y="23253"/>
                  </a:lnTo>
                  <a:lnTo>
                    <a:pt x="65049" y="11150"/>
                  </a:lnTo>
                  <a:lnTo>
                    <a:pt x="52946" y="2997"/>
                  </a:lnTo>
                  <a:lnTo>
                    <a:pt x="38100" y="0"/>
                  </a:lnTo>
                  <a:lnTo>
                    <a:pt x="23241" y="2997"/>
                  </a:lnTo>
                  <a:lnTo>
                    <a:pt x="11137" y="11150"/>
                  </a:lnTo>
                  <a:lnTo>
                    <a:pt x="2984" y="23253"/>
                  </a:lnTo>
                  <a:lnTo>
                    <a:pt x="0" y="38100"/>
                  </a:lnTo>
                  <a:lnTo>
                    <a:pt x="2984" y="52959"/>
                  </a:lnTo>
                  <a:lnTo>
                    <a:pt x="11137" y="65062"/>
                  </a:lnTo>
                  <a:lnTo>
                    <a:pt x="23241" y="73215"/>
                  </a:lnTo>
                  <a:lnTo>
                    <a:pt x="28194" y="74206"/>
                  </a:lnTo>
                  <a:lnTo>
                    <a:pt x="28194" y="659511"/>
                  </a:lnTo>
                  <a:lnTo>
                    <a:pt x="48006" y="659511"/>
                  </a:lnTo>
                  <a:lnTo>
                    <a:pt x="48006" y="450342"/>
                  </a:lnTo>
                  <a:lnTo>
                    <a:pt x="1372235" y="450342"/>
                  </a:lnTo>
                  <a:lnTo>
                    <a:pt x="1488186" y="334264"/>
                  </a:lnTo>
                  <a:lnTo>
                    <a:pt x="1488186" y="159258"/>
                  </a:lnTo>
                  <a:close/>
                </a:path>
              </a:pathLst>
            </a:custGeom>
            <a:solidFill>
              <a:srgbClr val="7670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785732" y="3663442"/>
              <a:ext cx="116205" cy="116205"/>
            </a:xfrm>
            <a:custGeom>
              <a:avLst/>
              <a:gdLst/>
              <a:ahLst/>
              <a:cxnLst/>
              <a:rect l="l" t="t" r="r" b="b"/>
              <a:pathLst>
                <a:path w="116204" h="116204">
                  <a:moveTo>
                    <a:pt x="115951" y="0"/>
                  </a:moveTo>
                  <a:lnTo>
                    <a:pt x="23113" y="23241"/>
                  </a:lnTo>
                  <a:lnTo>
                    <a:pt x="0" y="116078"/>
                  </a:lnTo>
                  <a:lnTo>
                    <a:pt x="115951" y="0"/>
                  </a:lnTo>
                  <a:close/>
                </a:path>
              </a:pathLst>
            </a:custGeom>
            <a:solidFill>
              <a:srgbClr val="5F5B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7560944" y="3516248"/>
            <a:ext cx="12420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新創公司成立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120395" y="918959"/>
            <a:ext cx="5487670" cy="648970"/>
            <a:chOff x="120395" y="918959"/>
            <a:chExt cx="5487670" cy="648970"/>
          </a:xfrm>
        </p:grpSpPr>
        <p:sp>
          <p:nvSpPr>
            <p:cNvPr id="36" name="object 36"/>
            <p:cNvSpPr/>
            <p:nvPr/>
          </p:nvSpPr>
          <p:spPr>
            <a:xfrm>
              <a:off x="120395" y="918959"/>
              <a:ext cx="1287018" cy="64847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264920" y="918959"/>
              <a:ext cx="4342637" cy="648474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346354" y="1061085"/>
            <a:ext cx="502983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163955" algn="l"/>
              </a:tabLst>
            </a:pPr>
            <a:r>
              <a:rPr sz="1600" b="0" spc="-5" dirty="0">
                <a:latin typeface="Noto Sans CJK JP Medium"/>
                <a:cs typeface="Noto Sans CJK JP Medium"/>
              </a:rPr>
              <a:t>商模建立	商品定位、市場定位、競爭分析、</a:t>
            </a:r>
            <a:r>
              <a:rPr sz="1600" b="0" spc="5" dirty="0">
                <a:latin typeface="Noto Sans CJK JP Medium"/>
                <a:cs typeface="Noto Sans CJK JP Medium"/>
              </a:rPr>
              <a:t>行</a:t>
            </a:r>
            <a:r>
              <a:rPr sz="1600" b="0" spc="-5" dirty="0">
                <a:latin typeface="Noto Sans CJK JP Medium"/>
                <a:cs typeface="Noto Sans CJK JP Medium"/>
              </a:rPr>
              <a:t>銷規劃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466588" y="920496"/>
            <a:ext cx="2061210" cy="63169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5723635" y="1068704"/>
            <a:ext cx="155003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0" dirty="0">
                <a:latin typeface="Noto Sans CJK JP Medium"/>
                <a:cs typeface="Noto Sans CJK JP Medium"/>
              </a:rPr>
              <a:t>出海口規劃、媒介</a:t>
            </a:r>
            <a:endParaRPr sz="1500">
              <a:latin typeface="Noto Sans CJK JP Medium"/>
              <a:cs typeface="Noto Sans CJK JP Medium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7385304" y="917435"/>
            <a:ext cx="1707642" cy="64695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7620381" y="1058417"/>
            <a:ext cx="12439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外部資金媒合</a:t>
            </a:r>
            <a:endParaRPr sz="1600">
              <a:latin typeface="Noto Sans CJK JP Medium"/>
              <a:cs typeface="Noto Sans CJK JP Medium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0" y="1062215"/>
            <a:ext cx="9141726" cy="1668793"/>
            <a:chOff x="0" y="1062215"/>
            <a:chExt cx="9141726" cy="1668793"/>
          </a:xfrm>
        </p:grpSpPr>
        <p:sp>
          <p:nvSpPr>
            <p:cNvPr id="44" name="object 44"/>
            <p:cNvSpPr/>
            <p:nvPr/>
          </p:nvSpPr>
          <p:spPr>
            <a:xfrm>
              <a:off x="1132332" y="1065275"/>
              <a:ext cx="406158" cy="290322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344667" y="1065275"/>
              <a:ext cx="410730" cy="290322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260335" y="1062215"/>
              <a:ext cx="407682" cy="288810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8779764" y="1068298"/>
              <a:ext cx="361962" cy="282727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0" y="1071346"/>
              <a:ext cx="389394" cy="282727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294130" y="2439924"/>
              <a:ext cx="8487157" cy="291084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294130" y="1829323"/>
            <a:ext cx="1244359" cy="670055"/>
          </a:xfrm>
          <a:prstGeom prst="rect">
            <a:avLst/>
          </a:prstGeom>
          <a:solidFill>
            <a:srgbClr val="7E7E7E"/>
          </a:solidFill>
        </p:spPr>
        <p:txBody>
          <a:bodyPr vert="horz" wrap="square" lIns="0" tIns="3873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sz="1600" b="0" spc="-5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科技部</a:t>
            </a:r>
            <a:endParaRPr lang="en-US" altLang="zh-TW" sz="1600" b="0" spc="-5" dirty="0">
              <a:solidFill>
                <a:srgbClr val="FFFFFF"/>
              </a:solidFill>
              <a:latin typeface="Noto Sans CJK JP Medium"/>
              <a:cs typeface="Noto Sans CJK JP Medium"/>
            </a:endParaRPr>
          </a:p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每年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2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梯次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,</a:t>
            </a:r>
          </a:p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大約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3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月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,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 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9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月</a:t>
            </a:r>
            <a:endParaRPr sz="1000" dirty="0">
              <a:latin typeface="Noto Sans CJK JP Medium"/>
              <a:cs typeface="Noto Sans CJK JP Medium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85974" y="2704038"/>
            <a:ext cx="1244359" cy="670696"/>
          </a:xfrm>
          <a:prstGeom prst="rect">
            <a:avLst/>
          </a:prstGeom>
          <a:solidFill>
            <a:srgbClr val="7E7E7E"/>
          </a:solidFill>
        </p:spPr>
        <p:txBody>
          <a:bodyPr vert="horz" wrap="square" lIns="0" tIns="3937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sz="1600" b="0" spc="-5" dirty="0" err="1">
                <a:solidFill>
                  <a:srgbClr val="FFFFFF"/>
                </a:solidFill>
                <a:latin typeface="Noto Sans CJK JP Medium"/>
                <a:cs typeface="Noto Sans CJK JP Medium"/>
              </a:rPr>
              <a:t>經濟部</a:t>
            </a:r>
            <a:endParaRPr lang="en-US" altLang="zh-TW" sz="1600" b="0" spc="-5" dirty="0">
              <a:solidFill>
                <a:srgbClr val="FFFFFF"/>
              </a:solidFill>
              <a:latin typeface="Noto Sans CJK JP Medium"/>
              <a:cs typeface="Noto Sans CJK JP Medium"/>
            </a:endParaRPr>
          </a:p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每年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2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梯次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,</a:t>
            </a:r>
          </a:p>
          <a:p>
            <a:pPr marL="90805">
              <a:lnSpc>
                <a:spcPct val="100000"/>
              </a:lnSpc>
              <a:spcBef>
                <a:spcPts val="305"/>
              </a:spcBef>
            </a:pP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大約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4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月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,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 </a:t>
            </a:r>
            <a:r>
              <a:rPr lang="en-US" altLang="zh-TW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10</a:t>
            </a:r>
            <a:r>
              <a:rPr lang="zh-TW" altLang="en-US" sz="1000" spc="-5" dirty="0">
                <a:solidFill>
                  <a:srgbClr val="FFFFFF"/>
                </a:solidFill>
                <a:latin typeface="Noto Sans CJK JP Medium"/>
                <a:cs typeface="Noto Sans CJK JP Medium"/>
              </a:rPr>
              <a:t>月</a:t>
            </a:r>
            <a:endParaRPr lang="zh-TW" altLang="en-US" sz="1000" dirty="0">
              <a:latin typeface="Noto Sans CJK JP Medium"/>
              <a:cs typeface="Noto Sans CJK JP Medium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178678" y="2900933"/>
            <a:ext cx="7893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促新創</a:t>
            </a:r>
            <a:endParaRPr sz="2000">
              <a:latin typeface="Noto Sans CJK JP Medium"/>
              <a:cs typeface="Noto Sans CJK JP Medium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7584693" y="2897835"/>
            <a:ext cx="78930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latin typeface="Noto Sans CJK JP Medium"/>
                <a:cs typeface="Noto Sans CJK JP Medium"/>
              </a:rPr>
              <a:t>助新創</a:t>
            </a:r>
            <a:endParaRPr sz="2000">
              <a:latin typeface="Noto Sans CJK JP Medium"/>
              <a:cs typeface="Noto Sans CJK JP Medium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904492" y="1940763"/>
            <a:ext cx="54457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009139" algn="l"/>
                <a:tab pos="4669155" algn="l"/>
              </a:tabLst>
            </a:pPr>
            <a:r>
              <a:rPr sz="3000" b="0" baseline="1388" dirty="0">
                <a:latin typeface="Noto Sans CJK JP Medium"/>
                <a:cs typeface="Noto Sans CJK JP Medium"/>
              </a:rPr>
              <a:t>種子案	</a:t>
            </a:r>
            <a:r>
              <a:rPr sz="2000" b="0" dirty="0" err="1">
                <a:latin typeface="Noto Sans CJK JP Medium"/>
                <a:cs typeface="Noto Sans CJK JP Medium"/>
              </a:rPr>
              <a:t>萌芽</a:t>
            </a:r>
            <a:r>
              <a:rPr sz="2000" b="0" spc="5" dirty="0" err="1">
                <a:latin typeface="Noto Sans CJK JP Medium"/>
                <a:cs typeface="Noto Sans CJK JP Medium"/>
              </a:rPr>
              <a:t>案</a:t>
            </a:r>
            <a:r>
              <a:rPr lang="zh-TW" altLang="en-US" sz="2000" spc="5" dirty="0">
                <a:latin typeface="Noto Sans CJK JP Medium"/>
                <a:cs typeface="Noto Sans CJK JP Medium"/>
              </a:rPr>
              <a:t> </a:t>
            </a:r>
            <a:r>
              <a:rPr lang="en-US" altLang="zh-TW" sz="2000" spc="5" dirty="0">
                <a:latin typeface="Noto Sans CJK JP Medium"/>
                <a:cs typeface="Noto Sans CJK JP Medium"/>
              </a:rPr>
              <a:t>/</a:t>
            </a:r>
            <a:r>
              <a:rPr sz="3000" b="0" baseline="1388" dirty="0" err="1">
                <a:latin typeface="Noto Sans CJK JP Medium"/>
                <a:cs typeface="Noto Sans CJK JP Medium"/>
              </a:rPr>
              <a:t>拔尖案</a:t>
            </a:r>
            <a:endParaRPr sz="3000" baseline="1388" dirty="0">
              <a:latin typeface="Noto Sans CJK JP Medium"/>
              <a:cs typeface="Noto Sans CJK JP Medium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2424429" y="2287492"/>
            <a:ext cx="5765800" cy="598170"/>
          </a:xfrm>
          <a:custGeom>
            <a:avLst/>
            <a:gdLst/>
            <a:ahLst/>
            <a:cxnLst/>
            <a:rect l="l" t="t" r="r" b="b"/>
            <a:pathLst>
              <a:path w="5765800" h="598169">
                <a:moveTo>
                  <a:pt x="76200" y="39624"/>
                </a:moveTo>
                <a:lnTo>
                  <a:pt x="73202" y="24777"/>
                </a:lnTo>
                <a:lnTo>
                  <a:pt x="65049" y="12674"/>
                </a:lnTo>
                <a:lnTo>
                  <a:pt x="52946" y="4521"/>
                </a:lnTo>
                <a:lnTo>
                  <a:pt x="38100" y="1524"/>
                </a:lnTo>
                <a:lnTo>
                  <a:pt x="23241" y="4521"/>
                </a:lnTo>
                <a:lnTo>
                  <a:pt x="11137" y="12674"/>
                </a:lnTo>
                <a:lnTo>
                  <a:pt x="2984" y="24777"/>
                </a:lnTo>
                <a:lnTo>
                  <a:pt x="0" y="39624"/>
                </a:lnTo>
                <a:lnTo>
                  <a:pt x="2984" y="54483"/>
                </a:lnTo>
                <a:lnTo>
                  <a:pt x="11137" y="66586"/>
                </a:lnTo>
                <a:lnTo>
                  <a:pt x="23241" y="74739"/>
                </a:lnTo>
                <a:lnTo>
                  <a:pt x="28194" y="75730"/>
                </a:lnTo>
                <a:lnTo>
                  <a:pt x="28194" y="267081"/>
                </a:lnTo>
                <a:lnTo>
                  <a:pt x="48006" y="267081"/>
                </a:lnTo>
                <a:lnTo>
                  <a:pt x="48006" y="77724"/>
                </a:lnTo>
                <a:lnTo>
                  <a:pt x="48006" y="75730"/>
                </a:lnTo>
                <a:lnTo>
                  <a:pt x="52946" y="74739"/>
                </a:lnTo>
                <a:lnTo>
                  <a:pt x="65049" y="66586"/>
                </a:lnTo>
                <a:lnTo>
                  <a:pt x="73202" y="54483"/>
                </a:lnTo>
                <a:lnTo>
                  <a:pt x="76200" y="39624"/>
                </a:lnTo>
                <a:close/>
              </a:path>
              <a:path w="5765800" h="598169">
                <a:moveTo>
                  <a:pt x="2083308" y="38100"/>
                </a:moveTo>
                <a:lnTo>
                  <a:pt x="2080310" y="23253"/>
                </a:lnTo>
                <a:lnTo>
                  <a:pt x="2072157" y="11150"/>
                </a:lnTo>
                <a:lnTo>
                  <a:pt x="2060054" y="2997"/>
                </a:lnTo>
                <a:lnTo>
                  <a:pt x="2045208" y="0"/>
                </a:lnTo>
                <a:lnTo>
                  <a:pt x="2030349" y="2997"/>
                </a:lnTo>
                <a:lnTo>
                  <a:pt x="2018245" y="11150"/>
                </a:lnTo>
                <a:lnTo>
                  <a:pt x="2010092" y="23253"/>
                </a:lnTo>
                <a:lnTo>
                  <a:pt x="2007108" y="38100"/>
                </a:lnTo>
                <a:lnTo>
                  <a:pt x="2010092" y="52959"/>
                </a:lnTo>
                <a:lnTo>
                  <a:pt x="2018245" y="65062"/>
                </a:lnTo>
                <a:lnTo>
                  <a:pt x="2030349" y="73215"/>
                </a:lnTo>
                <a:lnTo>
                  <a:pt x="2035302" y="74206"/>
                </a:lnTo>
                <a:lnTo>
                  <a:pt x="2035302" y="265557"/>
                </a:lnTo>
                <a:lnTo>
                  <a:pt x="2055114" y="265557"/>
                </a:lnTo>
                <a:lnTo>
                  <a:pt x="2055114" y="76200"/>
                </a:lnTo>
                <a:lnTo>
                  <a:pt x="2055114" y="74206"/>
                </a:lnTo>
                <a:lnTo>
                  <a:pt x="2060054" y="73215"/>
                </a:lnTo>
                <a:lnTo>
                  <a:pt x="2072157" y="65062"/>
                </a:lnTo>
                <a:lnTo>
                  <a:pt x="2080310" y="52959"/>
                </a:lnTo>
                <a:lnTo>
                  <a:pt x="2083308" y="38100"/>
                </a:lnTo>
                <a:close/>
              </a:path>
              <a:path w="5765800" h="598169">
                <a:moveTo>
                  <a:pt x="3358896" y="559689"/>
                </a:moveTo>
                <a:lnTo>
                  <a:pt x="3355898" y="544842"/>
                </a:lnTo>
                <a:lnTo>
                  <a:pt x="3347745" y="532739"/>
                </a:lnTo>
                <a:lnTo>
                  <a:pt x="3335642" y="524586"/>
                </a:lnTo>
                <a:lnTo>
                  <a:pt x="3330702" y="523595"/>
                </a:lnTo>
                <a:lnTo>
                  <a:pt x="3330702" y="521589"/>
                </a:lnTo>
                <a:lnTo>
                  <a:pt x="3330702" y="332232"/>
                </a:lnTo>
                <a:lnTo>
                  <a:pt x="3310890" y="332232"/>
                </a:lnTo>
                <a:lnTo>
                  <a:pt x="3310890" y="523595"/>
                </a:lnTo>
                <a:lnTo>
                  <a:pt x="3305937" y="524586"/>
                </a:lnTo>
                <a:lnTo>
                  <a:pt x="3293834" y="532739"/>
                </a:lnTo>
                <a:lnTo>
                  <a:pt x="3285680" y="544842"/>
                </a:lnTo>
                <a:lnTo>
                  <a:pt x="3282696" y="559689"/>
                </a:lnTo>
                <a:lnTo>
                  <a:pt x="3285680" y="574484"/>
                </a:lnTo>
                <a:lnTo>
                  <a:pt x="3293834" y="586600"/>
                </a:lnTo>
                <a:lnTo>
                  <a:pt x="3305937" y="594791"/>
                </a:lnTo>
                <a:lnTo>
                  <a:pt x="3320796" y="597789"/>
                </a:lnTo>
                <a:lnTo>
                  <a:pt x="3335642" y="594791"/>
                </a:lnTo>
                <a:lnTo>
                  <a:pt x="3347745" y="586600"/>
                </a:lnTo>
                <a:lnTo>
                  <a:pt x="3355898" y="574484"/>
                </a:lnTo>
                <a:lnTo>
                  <a:pt x="3358896" y="559689"/>
                </a:lnTo>
                <a:close/>
              </a:path>
              <a:path w="5765800" h="598169">
                <a:moveTo>
                  <a:pt x="4742688" y="38100"/>
                </a:moveTo>
                <a:lnTo>
                  <a:pt x="4739691" y="23253"/>
                </a:lnTo>
                <a:lnTo>
                  <a:pt x="4731537" y="11150"/>
                </a:lnTo>
                <a:lnTo>
                  <a:pt x="4719434" y="2997"/>
                </a:lnTo>
                <a:lnTo>
                  <a:pt x="4704588" y="0"/>
                </a:lnTo>
                <a:lnTo>
                  <a:pt x="4689729" y="2997"/>
                </a:lnTo>
                <a:lnTo>
                  <a:pt x="4677626" y="11150"/>
                </a:lnTo>
                <a:lnTo>
                  <a:pt x="4669472" y="23253"/>
                </a:lnTo>
                <a:lnTo>
                  <a:pt x="4666488" y="38100"/>
                </a:lnTo>
                <a:lnTo>
                  <a:pt x="4669472" y="52959"/>
                </a:lnTo>
                <a:lnTo>
                  <a:pt x="4677626" y="65062"/>
                </a:lnTo>
                <a:lnTo>
                  <a:pt x="4689729" y="73215"/>
                </a:lnTo>
                <a:lnTo>
                  <a:pt x="4694682" y="74206"/>
                </a:lnTo>
                <a:lnTo>
                  <a:pt x="4694682" y="265557"/>
                </a:lnTo>
                <a:lnTo>
                  <a:pt x="4714494" y="265557"/>
                </a:lnTo>
                <a:lnTo>
                  <a:pt x="4714494" y="76200"/>
                </a:lnTo>
                <a:lnTo>
                  <a:pt x="4714494" y="74206"/>
                </a:lnTo>
                <a:lnTo>
                  <a:pt x="4719434" y="73215"/>
                </a:lnTo>
                <a:lnTo>
                  <a:pt x="4731537" y="65062"/>
                </a:lnTo>
                <a:lnTo>
                  <a:pt x="4739691" y="52959"/>
                </a:lnTo>
                <a:lnTo>
                  <a:pt x="4742688" y="38100"/>
                </a:lnTo>
                <a:close/>
              </a:path>
              <a:path w="5765800" h="598169">
                <a:moveTo>
                  <a:pt x="5765292" y="559689"/>
                </a:moveTo>
                <a:lnTo>
                  <a:pt x="5762295" y="544842"/>
                </a:lnTo>
                <a:lnTo>
                  <a:pt x="5754141" y="532739"/>
                </a:lnTo>
                <a:lnTo>
                  <a:pt x="5742038" y="524586"/>
                </a:lnTo>
                <a:lnTo>
                  <a:pt x="5737098" y="523595"/>
                </a:lnTo>
                <a:lnTo>
                  <a:pt x="5737098" y="521589"/>
                </a:lnTo>
                <a:lnTo>
                  <a:pt x="5737098" y="332232"/>
                </a:lnTo>
                <a:lnTo>
                  <a:pt x="5717286" y="332232"/>
                </a:lnTo>
                <a:lnTo>
                  <a:pt x="5717286" y="523595"/>
                </a:lnTo>
                <a:lnTo>
                  <a:pt x="5712333" y="524586"/>
                </a:lnTo>
                <a:lnTo>
                  <a:pt x="5700230" y="532739"/>
                </a:lnTo>
                <a:lnTo>
                  <a:pt x="5692076" y="544842"/>
                </a:lnTo>
                <a:lnTo>
                  <a:pt x="5689092" y="559689"/>
                </a:lnTo>
                <a:lnTo>
                  <a:pt x="5692076" y="574484"/>
                </a:lnTo>
                <a:lnTo>
                  <a:pt x="5700230" y="586600"/>
                </a:lnTo>
                <a:lnTo>
                  <a:pt x="5712333" y="594791"/>
                </a:lnTo>
                <a:lnTo>
                  <a:pt x="5727192" y="597789"/>
                </a:lnTo>
                <a:lnTo>
                  <a:pt x="5742038" y="594791"/>
                </a:lnTo>
                <a:lnTo>
                  <a:pt x="5754141" y="586600"/>
                </a:lnTo>
                <a:lnTo>
                  <a:pt x="5762295" y="574484"/>
                </a:lnTo>
                <a:lnTo>
                  <a:pt x="5765292" y="55968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629037" y="1434948"/>
            <a:ext cx="8241018" cy="377026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8100" rIns="0" bIns="0" rtlCol="0">
            <a:spAutoFit/>
          </a:bodyPr>
          <a:lstStyle/>
          <a:p>
            <a:pPr marL="109855">
              <a:lnSpc>
                <a:spcPct val="100000"/>
              </a:lnSpc>
              <a:spcBef>
                <a:spcPts val="300"/>
              </a:spcBef>
            </a:pPr>
            <a:r>
              <a:rPr sz="2200" b="0" spc="-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確定商品</a:t>
            </a:r>
            <a:r>
              <a:rPr sz="2200" b="0" spc="110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/</a:t>
            </a:r>
            <a:r>
              <a:rPr sz="2200" b="0" spc="-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服務定位</a:t>
            </a:r>
            <a:r>
              <a:rPr sz="2200" b="0" spc="7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 </a:t>
            </a:r>
            <a:r>
              <a:rPr sz="2200" spc="-5" dirty="0">
                <a:solidFill>
                  <a:srgbClr val="00AF50"/>
                </a:solidFill>
                <a:latin typeface="Wingdings"/>
                <a:cs typeface="Wingdings"/>
              </a:rPr>
              <a:t></a:t>
            </a:r>
            <a:r>
              <a:rPr sz="2200" spc="-15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2200" b="0" spc="-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完</a:t>
            </a:r>
            <a:r>
              <a:rPr lang="zh-TW" altLang="en-US" sz="2200" b="0" spc="-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備</a:t>
            </a:r>
            <a:r>
              <a:rPr sz="2200" b="0" spc="-5" dirty="0" err="1">
                <a:solidFill>
                  <a:srgbClr val="00AF50"/>
                </a:solidFill>
                <a:latin typeface="Noto Sans CJK JP Medium"/>
                <a:cs typeface="Noto Sans CJK JP Medium"/>
              </a:rPr>
              <a:t>提案計畫書</a:t>
            </a:r>
            <a:r>
              <a:rPr sz="2200" b="0" spc="8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 </a:t>
            </a:r>
            <a:r>
              <a:rPr sz="2200" spc="-5" dirty="0">
                <a:solidFill>
                  <a:srgbClr val="00AF50"/>
                </a:solidFill>
                <a:latin typeface="Wingdings"/>
                <a:cs typeface="Wingdings"/>
              </a:rPr>
              <a:t></a:t>
            </a:r>
            <a:r>
              <a:rPr sz="2200" spc="-20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2200" b="0" spc="-5" dirty="0" err="1">
                <a:solidFill>
                  <a:srgbClr val="00AF50"/>
                </a:solidFill>
                <a:latin typeface="Noto Sans CJK JP Medium"/>
                <a:cs typeface="Noto Sans CJK JP Medium"/>
              </a:rPr>
              <a:t>確保</a:t>
            </a:r>
            <a:r>
              <a:rPr lang="zh-TW" altLang="en-US" sz="2200" spc="-5" dirty="0">
                <a:solidFill>
                  <a:srgbClr val="00AF50"/>
                </a:solidFill>
                <a:latin typeface="Noto Sans CJK JP Medium"/>
                <a:cs typeface="Noto Sans CJK JP Medium"/>
              </a:rPr>
              <a:t>通過</a:t>
            </a:r>
            <a:r>
              <a:rPr sz="2200" b="0" spc="-5" dirty="0" err="1">
                <a:solidFill>
                  <a:srgbClr val="00AF50"/>
                </a:solidFill>
                <a:latin typeface="Noto Sans CJK JP Medium"/>
                <a:cs typeface="Noto Sans CJK JP Medium"/>
              </a:rPr>
              <a:t>政府審核</a:t>
            </a:r>
            <a:endParaRPr sz="2200" dirty="0">
              <a:latin typeface="Noto Sans CJK JP Medium"/>
              <a:cs typeface="Noto Sans CJK JP Medium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21</a:t>
            </a:fld>
            <a:endParaRPr spc="-5" dirty="0"/>
          </a:p>
        </p:txBody>
      </p:sp>
      <p:sp>
        <p:nvSpPr>
          <p:cNvPr id="58" name="object 22">
            <a:extLst>
              <a:ext uri="{FF2B5EF4-FFF2-40B4-BE49-F238E27FC236}">
                <a16:creationId xmlns:a16="http://schemas.microsoft.com/office/drawing/2014/main" id="{4F17A719-A30D-4747-AF0E-98527E2EC6D8}"/>
              </a:ext>
            </a:extLst>
          </p:cNvPr>
          <p:cNvSpPr txBox="1"/>
          <p:nvPr/>
        </p:nvSpPr>
        <p:spPr>
          <a:xfrm>
            <a:off x="242061" y="3484489"/>
            <a:ext cx="1498601" cy="25840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z="1600" dirty="0">
                <a:latin typeface="Noto Sans CJK JP Medium"/>
                <a:cs typeface="Noto Sans CJK JP Medium"/>
              </a:rPr>
              <a:t>科技產業化平台</a:t>
            </a:r>
            <a:endParaRPr sz="1600" dirty="0">
              <a:latin typeface="Noto Sans CJK JP Medium"/>
              <a:cs typeface="Noto Sans CJK JP Medium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9255" y="1429099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47038" y="630428"/>
            <a:ext cx="606816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solidFill>
                  <a:srgbClr val="001F5F"/>
                </a:solidFill>
              </a:rPr>
              <a:t>(</a:t>
            </a:r>
            <a:r>
              <a:rPr lang="en-US" altLang="zh-TW" sz="3600" spc="15" dirty="0">
                <a:solidFill>
                  <a:srgbClr val="001F5F"/>
                </a:solidFill>
              </a:rPr>
              <a:t>2</a:t>
            </a:r>
            <a:r>
              <a:rPr sz="3600" spc="15" dirty="0">
                <a:solidFill>
                  <a:srgbClr val="001F5F"/>
                </a:solidFill>
              </a:rPr>
              <a:t>)</a:t>
            </a:r>
            <a:r>
              <a:rPr lang="zh-TW" altLang="en-US" sz="3600" spc="15" dirty="0">
                <a:solidFill>
                  <a:srgbClr val="001F5F"/>
                </a:solidFill>
              </a:rPr>
              <a:t>清大 </a:t>
            </a:r>
            <a:r>
              <a:rPr lang="zh-TW" altLang="en-US" sz="3600" spc="120" dirty="0">
                <a:solidFill>
                  <a:srgbClr val="001F5F"/>
                </a:solidFill>
              </a:rPr>
              <a:t>科技產業化平台</a:t>
            </a:r>
            <a:r>
              <a:rPr sz="3600" dirty="0" err="1">
                <a:solidFill>
                  <a:srgbClr val="001F5F"/>
                </a:solidFill>
              </a:rPr>
              <a:t>服務</a:t>
            </a:r>
            <a:br>
              <a:rPr lang="en-US" altLang="zh-TW" sz="3600" dirty="0">
                <a:solidFill>
                  <a:srgbClr val="001F5F"/>
                </a:solidFill>
              </a:rPr>
            </a:br>
            <a:r>
              <a:rPr lang="en-US" altLang="zh-TW" sz="1200" dirty="0">
                <a:solidFill>
                  <a:srgbClr val="001F5F"/>
                </a:solidFill>
              </a:rPr>
              <a:t>(</a:t>
            </a:r>
            <a:r>
              <a:rPr lang="zh-TW" altLang="en-US" sz="1200" dirty="0">
                <a:solidFill>
                  <a:srgbClr val="001F5F"/>
                </a:solidFill>
              </a:rPr>
              <a:t>代表學校擔任甲方</a:t>
            </a:r>
            <a:r>
              <a:rPr lang="en-US" altLang="zh-TW" sz="1200" dirty="0">
                <a:solidFill>
                  <a:srgbClr val="001F5F"/>
                </a:solidFill>
              </a:rPr>
              <a:t>)</a:t>
            </a:r>
            <a:endParaRPr sz="1200" dirty="0"/>
          </a:p>
        </p:txBody>
      </p:sp>
      <p:sp>
        <p:nvSpPr>
          <p:cNvPr id="4" name="object 4"/>
          <p:cNvSpPr/>
          <p:nvPr/>
        </p:nvSpPr>
        <p:spPr>
          <a:xfrm>
            <a:off x="496823" y="1644383"/>
            <a:ext cx="1876806" cy="8892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44350" y="1938645"/>
            <a:ext cx="74541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45">
                <a:latin typeface="Noto Sans CJK JP Medium"/>
                <a:cs typeface="Noto Sans CJK JP Medium"/>
              </a:rPr>
              <a:t>T</a:t>
            </a:r>
            <a:r>
              <a:rPr sz="1600" b="0" spc="-50">
                <a:latin typeface="Noto Sans CJK JP Medium"/>
                <a:cs typeface="Noto Sans CJK JP Medium"/>
              </a:rPr>
              <a:t>P</a:t>
            </a:r>
            <a:r>
              <a:rPr sz="1600" b="0" spc="-40">
                <a:latin typeface="Noto Sans CJK JP Medium"/>
                <a:cs typeface="Noto Sans CJK JP Medium"/>
              </a:rPr>
              <a:t>P</a:t>
            </a:r>
            <a:r>
              <a:rPr lang="zh-TW" altLang="en-US" sz="1600" b="0" spc="-40" dirty="0">
                <a:latin typeface="Noto Sans CJK JP Medium"/>
                <a:cs typeface="Noto Sans CJK JP Medium"/>
              </a:rPr>
              <a:t>完備</a:t>
            </a:r>
            <a:endParaRPr sz="1600" dirty="0">
              <a:latin typeface="Noto Sans CJK JP Medium"/>
              <a:cs typeface="Noto Sans CJK JP Medium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24100" y="1615427"/>
            <a:ext cx="6349746" cy="9456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648204" y="1936495"/>
            <a:ext cx="568515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 err="1">
                <a:latin typeface="Noto Sans CJK JP Medium"/>
                <a:cs typeface="Noto Sans CJK JP Medium"/>
              </a:rPr>
              <a:t>協助團隊完成</a:t>
            </a:r>
            <a:r>
              <a:rPr sz="1600" b="1" spc="-10" dirty="0" err="1">
                <a:latin typeface="Times New Roman"/>
                <a:cs typeface="Times New Roman"/>
              </a:rPr>
              <a:t>TPP</a:t>
            </a:r>
            <a:r>
              <a:rPr sz="1600" b="0" spc="-5" dirty="0" err="1">
                <a:latin typeface="Noto Sans CJK JP Medium"/>
                <a:cs typeface="Noto Sans CJK JP Medium"/>
              </a:rPr>
              <a:t>探討，</a:t>
            </a:r>
            <a:r>
              <a:rPr sz="1600" b="0" spc="-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確認</a:t>
            </a:r>
            <a:r>
              <a:rPr sz="1600" b="0" spc="-5" dirty="0" err="1">
                <a:latin typeface="Noto Sans CJK JP Medium"/>
                <a:cs typeface="Noto Sans CJK JP Medium"/>
              </a:rPr>
              <a:t>新創公司</a:t>
            </a:r>
            <a:r>
              <a:rPr sz="1600" b="0" spc="5" dirty="0" err="1">
                <a:latin typeface="Noto Sans CJK JP Medium"/>
                <a:cs typeface="Noto Sans CJK JP Medium"/>
              </a:rPr>
              <a:t>產</a:t>
            </a:r>
            <a:r>
              <a:rPr sz="1600" b="0" spc="-5" dirty="0" err="1">
                <a:latin typeface="Noto Sans CJK JP Medium"/>
                <a:cs typeface="Noto Sans CJK JP Medium"/>
              </a:rPr>
              <a:t>品定</a:t>
            </a:r>
            <a:r>
              <a:rPr sz="1600" b="0" spc="5" dirty="0" err="1">
                <a:latin typeface="Noto Sans CJK JP Medium"/>
                <a:cs typeface="Noto Sans CJK JP Medium"/>
              </a:rPr>
              <a:t>位</a:t>
            </a:r>
            <a:r>
              <a:rPr sz="1600" b="0" spc="-5" dirty="0" err="1">
                <a:latin typeface="Noto Sans CJK JP Medium"/>
                <a:cs typeface="Noto Sans CJK JP Medium"/>
              </a:rPr>
              <a:t>與未</a:t>
            </a:r>
            <a:r>
              <a:rPr sz="1600" b="0" spc="10" dirty="0" err="1">
                <a:latin typeface="Noto Sans CJK JP Medium"/>
                <a:cs typeface="Noto Sans CJK JP Medium"/>
              </a:rPr>
              <a:t>來</a:t>
            </a:r>
            <a:r>
              <a:rPr sz="1600" b="0" spc="-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營運</a:t>
            </a:r>
            <a:r>
              <a:rPr sz="1600" b="0" spc="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方</a:t>
            </a:r>
            <a:r>
              <a:rPr sz="1600" b="0" spc="-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向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96823" y="1940013"/>
            <a:ext cx="2108835" cy="1473200"/>
            <a:chOff x="496823" y="1940013"/>
            <a:chExt cx="2108835" cy="1473200"/>
          </a:xfrm>
        </p:grpSpPr>
        <p:sp>
          <p:nvSpPr>
            <p:cNvPr id="9" name="object 9"/>
            <p:cNvSpPr/>
            <p:nvPr/>
          </p:nvSpPr>
          <p:spPr>
            <a:xfrm>
              <a:off x="2121407" y="1940013"/>
              <a:ext cx="483882" cy="304076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96823" y="2523744"/>
              <a:ext cx="1876806" cy="88925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16635" y="2817113"/>
            <a:ext cx="10388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陪伴式業師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324100" y="2494775"/>
            <a:ext cx="6349746" cy="95022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648204" y="2695193"/>
            <a:ext cx="57080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引介專業之陪伴式業師，輔導團隊</a:t>
            </a:r>
            <a:r>
              <a:rPr sz="1600" b="0" spc="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建</a:t>
            </a:r>
            <a:r>
              <a:rPr sz="16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立商</a:t>
            </a:r>
            <a:r>
              <a:rPr sz="1600" b="0" spc="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業</a:t>
            </a:r>
            <a:r>
              <a:rPr sz="16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模式</a:t>
            </a:r>
            <a:r>
              <a:rPr sz="1600" b="0" spc="5" dirty="0">
                <a:latin typeface="Noto Sans CJK JP Medium"/>
                <a:cs typeface="Noto Sans CJK JP Medium"/>
              </a:rPr>
              <a:t>與</a:t>
            </a:r>
            <a:r>
              <a:rPr sz="16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製作</a:t>
            </a:r>
            <a:r>
              <a:rPr sz="1600" b="0" spc="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計</a:t>
            </a:r>
            <a:r>
              <a:rPr sz="1600" b="0" spc="-5" dirty="0">
                <a:solidFill>
                  <a:srgbClr val="FF0000"/>
                </a:solidFill>
                <a:latin typeface="Noto Sans CJK JP Medium"/>
                <a:cs typeface="Noto Sans CJK JP Medium"/>
              </a:rPr>
              <a:t>畫書</a:t>
            </a:r>
            <a:r>
              <a:rPr sz="1600" b="0" spc="-5" dirty="0">
                <a:latin typeface="Noto Sans CJK JP Medium"/>
                <a:cs typeface="Noto Sans CJK JP Medium"/>
              </a:rPr>
              <a:t>， 進而完備計畫</a:t>
            </a:r>
            <a:r>
              <a:rPr sz="1600" b="0" spc="55" dirty="0">
                <a:latin typeface="Noto Sans CJK JP Medium"/>
                <a:cs typeface="Noto Sans CJK JP Medium"/>
              </a:rPr>
              <a:t> </a:t>
            </a:r>
            <a:r>
              <a:rPr sz="1600" b="1" spc="-10" dirty="0" err="1">
                <a:latin typeface="Times New Roman"/>
                <a:cs typeface="Times New Roman"/>
              </a:rPr>
              <a:t>KPI</a:t>
            </a:r>
            <a:r>
              <a:rPr sz="1600" b="0" spc="-10" dirty="0" err="1">
                <a:latin typeface="Noto Sans CJK JP Medium"/>
                <a:cs typeface="Noto Sans CJK JP Medium"/>
              </a:rPr>
              <a:t>，</a:t>
            </a:r>
            <a:r>
              <a:rPr sz="1600" b="0" spc="-5" dirty="0" err="1">
                <a:latin typeface="Noto Sans CJK JP Medium"/>
                <a:cs typeface="Noto Sans CJK JP Medium"/>
              </a:rPr>
              <a:t>順利結</a:t>
            </a:r>
            <a:r>
              <a:rPr lang="zh-TW" altLang="en-US" sz="1600" b="0" spc="-5" dirty="0">
                <a:latin typeface="Noto Sans CJK JP Medium"/>
                <a:cs typeface="Noto Sans CJK JP Medium"/>
              </a:rPr>
              <a:t>案</a:t>
            </a:r>
            <a:r>
              <a:rPr sz="1600" b="0" spc="-5" dirty="0" err="1">
                <a:latin typeface="Noto Sans CJK JP Medium"/>
                <a:cs typeface="Noto Sans CJK JP Medium"/>
              </a:rPr>
              <a:t>出場</a:t>
            </a:r>
            <a:r>
              <a:rPr sz="1600" b="0" spc="-5" dirty="0">
                <a:latin typeface="Noto Sans CJK JP Medium"/>
                <a:cs typeface="Noto Sans CJK JP Medium"/>
              </a:rPr>
              <a:t>。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96823" y="2816351"/>
            <a:ext cx="2108835" cy="1470025"/>
            <a:chOff x="496823" y="2816351"/>
            <a:chExt cx="2108835" cy="1470025"/>
          </a:xfrm>
        </p:grpSpPr>
        <p:sp>
          <p:nvSpPr>
            <p:cNvPr id="15" name="object 15"/>
            <p:cNvSpPr/>
            <p:nvPr/>
          </p:nvSpPr>
          <p:spPr>
            <a:xfrm>
              <a:off x="2121407" y="2816351"/>
              <a:ext cx="483882" cy="30403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96823" y="3395459"/>
              <a:ext cx="1876806" cy="89079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018743" y="3689350"/>
            <a:ext cx="83629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創業課程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324100" y="3366503"/>
            <a:ext cx="6349746" cy="95022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648204" y="3567429"/>
            <a:ext cx="572008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0" spc="-5" dirty="0" err="1">
                <a:latin typeface="Noto Sans CJK JP Medium"/>
                <a:cs typeface="Noto Sans CJK JP Medium"/>
              </a:rPr>
              <a:t>鏈結</a:t>
            </a:r>
            <a:r>
              <a:rPr lang="zh-TW" altLang="en-US" sz="1600" b="0" spc="-5" dirty="0">
                <a:latin typeface="Noto Sans CJK JP Medium"/>
                <a:cs typeface="Noto Sans CJK JP Medium"/>
              </a:rPr>
              <a:t>內</a:t>
            </a:r>
            <a:r>
              <a:rPr sz="1600" b="0" spc="-5" dirty="0" err="1">
                <a:latin typeface="Noto Sans CJK JP Medium"/>
                <a:cs typeface="Noto Sans CJK JP Medium"/>
              </a:rPr>
              <a:t>外部專家資源，安排「新創講</a:t>
            </a:r>
            <a:r>
              <a:rPr sz="1600" b="0" spc="5" dirty="0" err="1">
                <a:latin typeface="Noto Sans CJK JP Medium"/>
                <a:cs typeface="Noto Sans CJK JP Medium"/>
              </a:rPr>
              <a:t>堂</a:t>
            </a:r>
            <a:r>
              <a:rPr sz="1600" b="0" spc="-5" dirty="0" err="1">
                <a:latin typeface="Noto Sans CJK JP Medium"/>
                <a:cs typeface="Noto Sans CJK JP Medium"/>
              </a:rPr>
              <a:t>」提</a:t>
            </a:r>
            <a:r>
              <a:rPr sz="1600" b="0" spc="10" dirty="0" err="1">
                <a:latin typeface="Noto Sans CJK JP Medium"/>
                <a:cs typeface="Noto Sans CJK JP Medium"/>
              </a:rPr>
              <a:t>供</a:t>
            </a:r>
            <a:r>
              <a:rPr sz="1600" b="0" spc="5" dirty="0" err="1">
                <a:latin typeface="Noto Sans CJK JP Medium"/>
                <a:cs typeface="Noto Sans CJK JP Medium"/>
              </a:rPr>
              <a:t>創</a:t>
            </a:r>
            <a:r>
              <a:rPr sz="1600" b="0" spc="-5" dirty="0" err="1">
                <a:latin typeface="Noto Sans CJK JP Medium"/>
                <a:cs typeface="Noto Sans CJK JP Medium"/>
              </a:rPr>
              <a:t>新創</a:t>
            </a:r>
            <a:r>
              <a:rPr sz="1600" b="0" spc="5" dirty="0" err="1">
                <a:latin typeface="Noto Sans CJK JP Medium"/>
                <a:cs typeface="Noto Sans CJK JP Medium"/>
              </a:rPr>
              <a:t>業</a:t>
            </a:r>
            <a:r>
              <a:rPr sz="1600" b="0" spc="-5" dirty="0" err="1">
                <a:latin typeface="Noto Sans CJK JP Medium"/>
                <a:cs typeface="Noto Sans CJK JP Medium"/>
              </a:rPr>
              <a:t>相關之講座、研討會</a:t>
            </a:r>
            <a:r>
              <a:rPr sz="1600" b="0" spc="-5" dirty="0">
                <a:latin typeface="Noto Sans CJK JP Medium"/>
                <a:cs typeface="Noto Sans CJK JP Medium"/>
              </a:rPr>
              <a:t>、</a:t>
            </a:r>
            <a:r>
              <a:rPr lang="zh-TW" altLang="en-US" sz="1600" b="0" spc="-5" dirty="0">
                <a:latin typeface="Noto Sans CJK JP Medium"/>
                <a:cs typeface="Noto Sans CJK JP Medium"/>
              </a:rPr>
              <a:t>及</a:t>
            </a:r>
            <a:r>
              <a:rPr sz="1600" b="0" spc="-5" dirty="0" err="1">
                <a:latin typeface="Noto Sans CJK JP Medium"/>
                <a:cs typeface="Noto Sans CJK JP Medium"/>
              </a:rPr>
              <a:t>工作坊等</a:t>
            </a:r>
            <a:r>
              <a:rPr sz="1600" b="0" spc="-5" dirty="0">
                <a:latin typeface="Noto Sans CJK JP Medium"/>
                <a:cs typeface="Noto Sans CJK JP Medium"/>
              </a:rPr>
              <a:t>。</a:t>
            </a:r>
            <a:endParaRPr sz="1600" dirty="0">
              <a:latin typeface="Noto Sans CJK JP Medium"/>
              <a:cs typeface="Noto Sans CJK JP Medium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96823" y="3692613"/>
            <a:ext cx="2108835" cy="1462405"/>
            <a:chOff x="496823" y="3692613"/>
            <a:chExt cx="2108835" cy="1462405"/>
          </a:xfrm>
        </p:grpSpPr>
        <p:sp>
          <p:nvSpPr>
            <p:cNvPr id="21" name="object 21"/>
            <p:cNvSpPr/>
            <p:nvPr/>
          </p:nvSpPr>
          <p:spPr>
            <a:xfrm>
              <a:off x="2121407" y="3692613"/>
              <a:ext cx="483882" cy="30407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96823" y="4265675"/>
              <a:ext cx="1876806" cy="88925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816051" y="4558665"/>
            <a:ext cx="12420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產業聯絡專家</a:t>
            </a:r>
            <a:endParaRPr sz="1600">
              <a:latin typeface="Noto Sans CJK JP Medium"/>
              <a:cs typeface="Noto Sans CJK JP Medium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324100" y="4236707"/>
            <a:ext cx="6349746" cy="94565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648204" y="4558665"/>
            <a:ext cx="326897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指定專任產業專家協助團隊計畫進行</a:t>
            </a:r>
            <a:endParaRPr sz="1600">
              <a:latin typeface="Noto Sans CJK JP Medium"/>
              <a:cs typeface="Noto Sans CJK JP Medium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496823" y="4558284"/>
            <a:ext cx="2119630" cy="1465580"/>
            <a:chOff x="496823" y="4558284"/>
            <a:chExt cx="2119630" cy="1465580"/>
          </a:xfrm>
        </p:grpSpPr>
        <p:sp>
          <p:nvSpPr>
            <p:cNvPr id="27" name="object 27"/>
            <p:cNvSpPr/>
            <p:nvPr/>
          </p:nvSpPr>
          <p:spPr>
            <a:xfrm>
              <a:off x="2129028" y="4558284"/>
              <a:ext cx="486943" cy="30403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96823" y="5134356"/>
              <a:ext cx="1876806" cy="889254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018743" y="5427675"/>
            <a:ext cx="83629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>
                <a:latin typeface="Noto Sans CJK JP Medium"/>
                <a:cs typeface="Noto Sans CJK JP Medium"/>
              </a:rPr>
              <a:t>經費補助</a:t>
            </a:r>
            <a:endParaRPr sz="1600" dirty="0">
              <a:latin typeface="Noto Sans CJK JP Medium"/>
              <a:cs typeface="Noto Sans CJK JP Medium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324100" y="5105400"/>
            <a:ext cx="6349746" cy="9456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648204" y="5427675"/>
            <a:ext cx="4971796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0" spc="-5" dirty="0" err="1">
                <a:latin typeface="Noto Sans CJK JP Medium"/>
                <a:cs typeface="Noto Sans CJK JP Medium"/>
              </a:rPr>
              <a:t>提供部分經費，用於團隊</a:t>
            </a:r>
            <a:r>
              <a:rPr sz="1600" b="0" spc="-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計畫審核</a:t>
            </a:r>
            <a:r>
              <a:rPr sz="1600" b="0" spc="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通</a:t>
            </a:r>
            <a:r>
              <a:rPr sz="1600" b="0" spc="-5" dirty="0" err="1">
                <a:solidFill>
                  <a:srgbClr val="FF0000"/>
                </a:solidFill>
                <a:latin typeface="Noto Sans CJK JP Medium"/>
                <a:cs typeface="Noto Sans CJK JP Medium"/>
              </a:rPr>
              <a:t>過前</a:t>
            </a:r>
            <a:r>
              <a:rPr sz="1600" b="0" spc="5" dirty="0" err="1">
                <a:latin typeface="Noto Sans CJK JP Medium"/>
                <a:cs typeface="Noto Sans CJK JP Medium"/>
              </a:rPr>
              <a:t>之</a:t>
            </a:r>
            <a:r>
              <a:rPr lang="zh-TW" altLang="en-US" sz="1600" b="0" spc="5" dirty="0">
                <a:latin typeface="Noto Sans CJK JP Medium"/>
                <a:cs typeface="Noto Sans CJK JP Medium"/>
              </a:rPr>
              <a:t>培育與</a:t>
            </a:r>
            <a:r>
              <a:rPr sz="1600" b="0" spc="-5" dirty="0" err="1">
                <a:latin typeface="Noto Sans CJK JP Medium"/>
                <a:cs typeface="Noto Sans CJK JP Medium"/>
              </a:rPr>
              <a:t>輔導</a:t>
            </a:r>
            <a:endParaRPr sz="1600" dirty="0">
              <a:latin typeface="Noto Sans CJK JP Medium"/>
              <a:cs typeface="Noto Sans CJK JP Medium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121407" y="5422391"/>
            <a:ext cx="483882" cy="30403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22</a:t>
            </a:fld>
            <a:endParaRPr spc="-5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9255" y="1429099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46861" y="937006"/>
            <a:ext cx="7939939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solidFill>
                  <a:srgbClr val="001F5F"/>
                </a:solidFill>
              </a:rPr>
              <a:t>(</a:t>
            </a:r>
            <a:r>
              <a:rPr lang="en-US" altLang="zh-TW" spc="15" dirty="0">
                <a:solidFill>
                  <a:srgbClr val="001F5F"/>
                </a:solidFill>
              </a:rPr>
              <a:t>3</a:t>
            </a:r>
            <a:r>
              <a:rPr spc="15" dirty="0">
                <a:solidFill>
                  <a:srgbClr val="001F5F"/>
                </a:solidFill>
              </a:rPr>
              <a:t>)</a:t>
            </a:r>
            <a:r>
              <a:rPr dirty="0" err="1">
                <a:solidFill>
                  <a:srgbClr val="001F5F"/>
                </a:solidFill>
              </a:rPr>
              <a:t>教授新創</a:t>
            </a:r>
            <a:r>
              <a:rPr lang="zh-TW" altLang="en-US" dirty="0">
                <a:solidFill>
                  <a:srgbClr val="001F5F"/>
                </a:solidFill>
              </a:rPr>
              <a:t>事業</a:t>
            </a:r>
            <a:r>
              <a:rPr dirty="0" err="1">
                <a:solidFill>
                  <a:srgbClr val="001F5F"/>
                </a:solidFill>
              </a:rPr>
              <a:t>團隊</a:t>
            </a:r>
            <a:r>
              <a:rPr spc="165" dirty="0">
                <a:solidFill>
                  <a:srgbClr val="001F5F"/>
                </a:solidFill>
              </a:rPr>
              <a:t>/</a:t>
            </a:r>
            <a:r>
              <a:rPr dirty="0" err="1">
                <a:solidFill>
                  <a:srgbClr val="001F5F"/>
                </a:solidFill>
              </a:rPr>
              <a:t>新創公</a:t>
            </a:r>
            <a:r>
              <a:rPr spc="-15" dirty="0" err="1">
                <a:solidFill>
                  <a:srgbClr val="001F5F"/>
                </a:solidFill>
              </a:rPr>
              <a:t>司</a:t>
            </a:r>
            <a:r>
              <a:rPr dirty="0" err="1">
                <a:solidFill>
                  <a:srgbClr val="001F5F"/>
                </a:solidFill>
              </a:rPr>
              <a:t>之責</a:t>
            </a:r>
            <a:r>
              <a:rPr spc="-10" dirty="0" err="1">
                <a:solidFill>
                  <a:srgbClr val="001F5F"/>
                </a:solidFill>
              </a:rPr>
              <a:t>任</a:t>
            </a:r>
            <a:r>
              <a:rPr sz="1600" spc="-10" dirty="0">
                <a:solidFill>
                  <a:srgbClr val="001F5F"/>
                </a:solidFill>
              </a:rPr>
              <a:t>(</a:t>
            </a:r>
            <a:r>
              <a:rPr lang="zh-TW" altLang="en-US" sz="1600" spc="-10" dirty="0">
                <a:solidFill>
                  <a:srgbClr val="001F5F"/>
                </a:solidFill>
              </a:rPr>
              <a:t>團隊</a:t>
            </a:r>
            <a:r>
              <a:rPr lang="en-US" altLang="zh-TW" sz="1600" spc="-10" dirty="0">
                <a:solidFill>
                  <a:srgbClr val="001F5F"/>
                </a:solidFill>
              </a:rPr>
              <a:t>,</a:t>
            </a:r>
            <a:r>
              <a:rPr lang="zh-TW" altLang="en-US" sz="1600" spc="-5" dirty="0">
                <a:solidFill>
                  <a:srgbClr val="001F5F"/>
                </a:solidFill>
              </a:rPr>
              <a:t>乙方</a:t>
            </a:r>
            <a:r>
              <a:rPr sz="1600" spc="-10" dirty="0">
                <a:solidFill>
                  <a:srgbClr val="001F5F"/>
                </a:solidFill>
              </a:rPr>
              <a:t>)</a:t>
            </a:r>
            <a:endParaRPr sz="1600" dirty="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23</a:t>
            </a:fld>
            <a:endParaRPr spc="-5" dirty="0"/>
          </a:p>
        </p:txBody>
      </p:sp>
      <p:sp>
        <p:nvSpPr>
          <p:cNvPr id="4" name="object 4"/>
          <p:cNvSpPr txBox="1"/>
          <p:nvPr/>
        </p:nvSpPr>
        <p:spPr>
          <a:xfrm>
            <a:off x="609600" y="1676400"/>
            <a:ext cx="8313999" cy="33648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 err="1">
                <a:latin typeface="UKIJ CJK"/>
                <a:cs typeface="UKIJ CJK"/>
              </a:rPr>
              <a:t>承諾完成計畫，達成政府</a:t>
            </a:r>
            <a:r>
              <a:rPr lang="zh-TW" altLang="en-US" sz="2800" spc="-5" dirty="0">
                <a:latin typeface="UKIJ CJK"/>
                <a:cs typeface="UKIJ CJK"/>
              </a:rPr>
              <a:t>要求及自訂的</a:t>
            </a:r>
            <a:r>
              <a:rPr sz="2800" spc="5" dirty="0">
                <a:latin typeface="UKIJ CJK"/>
                <a:cs typeface="UKIJ CJK"/>
              </a:rPr>
              <a:t>KPIs</a:t>
            </a:r>
            <a:r>
              <a:rPr lang="zh-TW" altLang="en-US" sz="2800" spc="5" dirty="0">
                <a:latin typeface="UKIJ CJK"/>
                <a:cs typeface="UKIJ CJK"/>
              </a:rPr>
              <a:t>之</a:t>
            </a:r>
            <a:r>
              <a:rPr lang="zh-TW" altLang="en-US" sz="2800" spc="-5" dirty="0">
                <a:latin typeface="UKIJ CJK"/>
                <a:cs typeface="UKIJ CJK"/>
              </a:rPr>
              <a:t>決心</a:t>
            </a:r>
            <a:r>
              <a:rPr sz="2800" spc="-5" dirty="0">
                <a:latin typeface="UKIJ CJK"/>
                <a:cs typeface="UKIJ CJK"/>
              </a:rPr>
              <a:t>。</a:t>
            </a:r>
            <a:endParaRPr sz="2800" dirty="0">
              <a:latin typeface="UKIJ CJK"/>
              <a:cs typeface="UKIJ CJK"/>
            </a:endParaRPr>
          </a:p>
          <a:p>
            <a:pPr marL="241300" marR="177165" indent="-228600">
              <a:lnSpc>
                <a:spcPct val="140100"/>
              </a:lnSpc>
              <a:spcBef>
                <a:spcPts val="99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 err="1">
                <a:latin typeface="UKIJ CJK"/>
                <a:cs typeface="UKIJ CJK"/>
              </a:rPr>
              <a:t>承諾派任一專任研究員，統合計</a:t>
            </a:r>
            <a:r>
              <a:rPr sz="2800" dirty="0" err="1">
                <a:latin typeface="UKIJ CJK"/>
                <a:cs typeface="UKIJ CJK"/>
              </a:rPr>
              <a:t>畫</a:t>
            </a:r>
            <a:r>
              <a:rPr lang="zh-TW" altLang="en-US" sz="2800" dirty="0">
                <a:latin typeface="UKIJ CJK"/>
                <a:cs typeface="UKIJ CJK"/>
              </a:rPr>
              <a:t>之</a:t>
            </a:r>
            <a:r>
              <a:rPr sz="2800" spc="-10" dirty="0" err="1">
                <a:latin typeface="UKIJ CJK"/>
                <a:cs typeface="UKIJ CJK"/>
              </a:rPr>
              <a:t>規劃</a:t>
            </a:r>
            <a:r>
              <a:rPr lang="zh-TW" altLang="en-US" sz="2800" spc="-10" dirty="0">
                <a:latin typeface="UKIJ CJK"/>
                <a:cs typeface="UKIJ CJK"/>
              </a:rPr>
              <a:t>與</a:t>
            </a:r>
            <a:r>
              <a:rPr sz="2800" spc="-10" dirty="0" err="1">
                <a:latin typeface="UKIJ CJK"/>
                <a:cs typeface="UKIJ CJK"/>
              </a:rPr>
              <a:t>執行</a:t>
            </a:r>
            <a:endParaRPr sz="2800" dirty="0">
              <a:latin typeface="UKIJ CJK"/>
              <a:cs typeface="UKIJ CJK"/>
            </a:endParaRPr>
          </a:p>
          <a:p>
            <a:pPr marL="241300" indent="-228600">
              <a:lnSpc>
                <a:spcPct val="100000"/>
              </a:lnSpc>
              <a:spcBef>
                <a:spcPts val="235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UKIJ CJK"/>
                <a:cs typeface="UKIJ CJK"/>
              </a:rPr>
              <a:t>承諾參</a:t>
            </a:r>
            <a:r>
              <a:rPr sz="2800" spc="-5" dirty="0">
                <a:latin typeface="UKIJ CJK"/>
                <a:cs typeface="UKIJ CJK"/>
              </a:rPr>
              <a:t>加</a:t>
            </a:r>
            <a:r>
              <a:rPr sz="2800" spc="-20" dirty="0">
                <a:latin typeface="UKIJ CJK"/>
                <a:cs typeface="UKIJ CJK"/>
              </a:rPr>
              <a:t> </a:t>
            </a:r>
            <a:r>
              <a:rPr sz="2800" spc="75" dirty="0">
                <a:latin typeface="UKIJ CJK"/>
                <a:cs typeface="UKIJ CJK"/>
              </a:rPr>
              <a:t>GLORIA</a:t>
            </a:r>
            <a:r>
              <a:rPr sz="2800" spc="-30" dirty="0">
                <a:latin typeface="UKIJ CJK"/>
                <a:cs typeface="UKIJ CJK"/>
              </a:rPr>
              <a:t> </a:t>
            </a:r>
            <a:r>
              <a:rPr sz="2800" spc="-10" dirty="0">
                <a:latin typeface="UKIJ CJK"/>
                <a:cs typeface="UKIJ CJK"/>
              </a:rPr>
              <a:t>安排之相關</a:t>
            </a:r>
            <a:r>
              <a:rPr sz="2800" spc="-5" dirty="0">
                <a:latin typeface="UKIJ CJK"/>
                <a:cs typeface="UKIJ CJK"/>
              </a:rPr>
              <a:t>課程。</a:t>
            </a:r>
            <a:endParaRPr sz="2800" dirty="0">
              <a:latin typeface="UKIJ CJK"/>
              <a:cs typeface="UKIJ CJK"/>
            </a:endParaRPr>
          </a:p>
          <a:p>
            <a:pPr marL="241300" indent="-228600">
              <a:lnSpc>
                <a:spcPct val="100000"/>
              </a:lnSpc>
              <a:spcBef>
                <a:spcPts val="234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 err="1">
                <a:latin typeface="UKIJ CJK"/>
                <a:cs typeface="UKIJ CJK"/>
              </a:rPr>
              <a:t>承諾配合陪伴式業師之討論，以求</a:t>
            </a:r>
            <a:r>
              <a:rPr lang="zh-TW" altLang="en-US" sz="2800" spc="-5" dirty="0">
                <a:latin typeface="UKIJ CJK"/>
                <a:cs typeface="UKIJ CJK"/>
              </a:rPr>
              <a:t>通過政府審查</a:t>
            </a:r>
            <a:r>
              <a:rPr sz="2800" spc="-5" dirty="0">
                <a:latin typeface="UKIJ CJK"/>
                <a:cs typeface="UKIJ CJK"/>
              </a:rPr>
              <a:t>。</a:t>
            </a:r>
            <a:endParaRPr sz="2800" dirty="0">
              <a:latin typeface="UKIJ CJK"/>
              <a:cs typeface="UKIJ CJK"/>
            </a:endParaRPr>
          </a:p>
          <a:p>
            <a:pPr marL="241300" indent="-228600">
              <a:lnSpc>
                <a:spcPct val="100000"/>
              </a:lnSpc>
              <a:spcBef>
                <a:spcPts val="234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 err="1">
                <a:latin typeface="UKIJ CJK"/>
                <a:cs typeface="UKIJ CJK"/>
              </a:rPr>
              <a:t>承諾</a:t>
            </a:r>
            <a:r>
              <a:rPr lang="zh-TW" altLang="en-US" sz="2800" spc="-10" dirty="0">
                <a:latin typeface="UKIJ CJK"/>
                <a:cs typeface="UKIJ CJK"/>
              </a:rPr>
              <a:t>履行</a:t>
            </a:r>
            <a:r>
              <a:rPr sz="2800" spc="-10" dirty="0" err="1">
                <a:latin typeface="UKIJ CJK"/>
                <a:cs typeface="UKIJ CJK"/>
              </a:rPr>
              <a:t>成案後之</a:t>
            </a:r>
            <a:r>
              <a:rPr lang="zh-TW" altLang="en-US" sz="2800" spc="-10" dirty="0">
                <a:latin typeface="UKIJ CJK"/>
                <a:cs typeface="UKIJ CJK"/>
              </a:rPr>
              <a:t>顧問服務機制</a:t>
            </a:r>
            <a:r>
              <a:rPr sz="2800" spc="55" dirty="0">
                <a:latin typeface="UKIJ CJK"/>
                <a:cs typeface="UKIJ CJK"/>
              </a:rPr>
              <a:t>(</a:t>
            </a:r>
            <a:r>
              <a:rPr sz="2800" spc="-10" dirty="0">
                <a:latin typeface="UKIJ CJK"/>
                <a:cs typeface="UKIJ CJK"/>
              </a:rPr>
              <a:t>以協議書規範之</a:t>
            </a:r>
            <a:r>
              <a:rPr sz="2800" spc="55" dirty="0">
                <a:latin typeface="UKIJ CJK"/>
                <a:cs typeface="UKIJ CJK"/>
              </a:rPr>
              <a:t>)</a:t>
            </a:r>
            <a:r>
              <a:rPr sz="2800" spc="-5" dirty="0">
                <a:latin typeface="UKIJ CJK"/>
                <a:cs typeface="UKIJ CJK"/>
              </a:rPr>
              <a:t>。</a:t>
            </a:r>
            <a:endParaRPr sz="2800" dirty="0">
              <a:latin typeface="UKIJ CJK"/>
              <a:cs typeface="UKIJ CJK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69975" y="711149"/>
            <a:ext cx="649541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solidFill>
                  <a:srgbClr val="001F5F"/>
                </a:solidFill>
              </a:rPr>
              <a:t>(</a:t>
            </a:r>
            <a:r>
              <a:rPr lang="en-US" altLang="zh-TW" sz="3600" spc="15" dirty="0">
                <a:solidFill>
                  <a:srgbClr val="001F5F"/>
                </a:solidFill>
              </a:rPr>
              <a:t>4</a:t>
            </a:r>
            <a:r>
              <a:rPr sz="3600" spc="15" dirty="0">
                <a:solidFill>
                  <a:srgbClr val="001F5F"/>
                </a:solidFill>
              </a:rPr>
              <a:t>)</a:t>
            </a:r>
            <a:r>
              <a:rPr sz="3600" spc="-5" dirty="0">
                <a:solidFill>
                  <a:srgbClr val="001F5F"/>
                </a:solidFill>
              </a:rPr>
              <a:t>陪伴</a:t>
            </a:r>
            <a:r>
              <a:rPr sz="3600" dirty="0">
                <a:solidFill>
                  <a:srgbClr val="001F5F"/>
                </a:solidFill>
              </a:rPr>
              <a:t>式業師服務及責</a:t>
            </a:r>
            <a:r>
              <a:rPr sz="3600" spc="-20" dirty="0">
                <a:solidFill>
                  <a:srgbClr val="001F5F"/>
                </a:solidFill>
              </a:rPr>
              <a:t>任</a:t>
            </a:r>
            <a:r>
              <a:rPr sz="1800" spc="-10" dirty="0">
                <a:solidFill>
                  <a:srgbClr val="001F5F"/>
                </a:solidFill>
              </a:rPr>
              <a:t>(</a:t>
            </a:r>
            <a:r>
              <a:rPr sz="1800" dirty="0">
                <a:solidFill>
                  <a:srgbClr val="001F5F"/>
                </a:solidFill>
              </a:rPr>
              <a:t>外部合作方</a:t>
            </a:r>
            <a:r>
              <a:rPr sz="1800" spc="-10" dirty="0">
                <a:solidFill>
                  <a:srgbClr val="001F5F"/>
                </a:solidFill>
              </a:rPr>
              <a:t>)</a:t>
            </a:r>
            <a:endParaRPr sz="1800" dirty="0"/>
          </a:p>
        </p:txBody>
      </p:sp>
      <p:grpSp>
        <p:nvGrpSpPr>
          <p:cNvPr id="3" name="object 3"/>
          <p:cNvGrpSpPr/>
          <p:nvPr/>
        </p:nvGrpSpPr>
        <p:grpSpPr>
          <a:xfrm>
            <a:off x="173736" y="1947672"/>
            <a:ext cx="8806815" cy="4077970"/>
            <a:chOff x="173736" y="1947672"/>
            <a:chExt cx="8806815" cy="4077970"/>
          </a:xfrm>
        </p:grpSpPr>
        <p:sp>
          <p:nvSpPr>
            <p:cNvPr id="4" name="object 4"/>
            <p:cNvSpPr/>
            <p:nvPr/>
          </p:nvSpPr>
          <p:spPr>
            <a:xfrm>
              <a:off x="173736" y="1947672"/>
              <a:ext cx="4325874" cy="407746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52771" y="1947672"/>
              <a:ext cx="4327398" cy="407746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80645" algn="ctr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責任</a:t>
            </a:r>
          </a:p>
          <a:p>
            <a:pPr marL="299085" indent="-287020">
              <a:lnSpc>
                <a:spcPct val="100000"/>
              </a:lnSpc>
              <a:spcBef>
                <a:spcPts val="2545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dirty="0">
                <a:solidFill>
                  <a:srgbClr val="000000"/>
                </a:solidFill>
              </a:rPr>
              <a:t>簽訂保</a:t>
            </a:r>
            <a:r>
              <a:rPr sz="1800" spc="-10" dirty="0">
                <a:solidFill>
                  <a:srgbClr val="000000"/>
                </a:solidFill>
              </a:rPr>
              <a:t>密</a:t>
            </a:r>
            <a:r>
              <a:rPr sz="1800" dirty="0">
                <a:solidFill>
                  <a:srgbClr val="000000"/>
                </a:solidFill>
              </a:rPr>
              <a:t>合約</a:t>
            </a:r>
            <a:endParaRPr sz="1800" dirty="0"/>
          </a:p>
          <a:p>
            <a:pPr marL="299085" indent="-287020">
              <a:lnSpc>
                <a:spcPct val="100000"/>
              </a:lnSpc>
              <a:spcBef>
                <a:spcPts val="1680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dirty="0">
                <a:solidFill>
                  <a:srgbClr val="000000"/>
                </a:solidFill>
              </a:rPr>
              <a:t>簽訂輔導協</a:t>
            </a:r>
            <a:r>
              <a:rPr sz="1800" spc="-15" dirty="0">
                <a:solidFill>
                  <a:srgbClr val="000000"/>
                </a:solidFill>
              </a:rPr>
              <a:t>議</a:t>
            </a:r>
            <a:r>
              <a:rPr sz="1800" dirty="0">
                <a:solidFill>
                  <a:srgbClr val="000000"/>
                </a:solidFill>
              </a:rPr>
              <a:t>書</a:t>
            </a:r>
            <a:endParaRPr sz="1800" dirty="0"/>
          </a:p>
          <a:p>
            <a:pPr marL="299085" indent="-287020" algn="just">
              <a:lnSpc>
                <a:spcPct val="100000"/>
              </a:lnSpc>
              <a:spcBef>
                <a:spcPts val="1685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dirty="0" err="1">
                <a:solidFill>
                  <a:srgbClr val="000000"/>
                </a:solidFill>
              </a:rPr>
              <a:t>確保團隊通過並取得政府</a:t>
            </a:r>
            <a:r>
              <a:rPr lang="zh-TW" altLang="en-US" sz="1800" dirty="0">
                <a:solidFill>
                  <a:srgbClr val="000000"/>
                </a:solidFill>
              </a:rPr>
              <a:t>補助</a:t>
            </a:r>
            <a:endParaRPr sz="1800" dirty="0"/>
          </a:p>
          <a:p>
            <a:pPr marL="299085" marR="22225" indent="-287020" algn="just">
              <a:lnSpc>
                <a:spcPct val="150000"/>
              </a:lnSpc>
              <a:spcBef>
                <a:spcPts val="600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dirty="0">
                <a:solidFill>
                  <a:srgbClr val="000000"/>
                </a:solidFill>
              </a:rPr>
              <a:t>於團隊通過審核、取得經費前，需 與團隊至</a:t>
            </a:r>
            <a:r>
              <a:rPr sz="1800" spc="-10" dirty="0">
                <a:solidFill>
                  <a:srgbClr val="000000"/>
                </a:solidFill>
              </a:rPr>
              <a:t>少</a:t>
            </a:r>
            <a:r>
              <a:rPr sz="1800" spc="-5" dirty="0">
                <a:solidFill>
                  <a:srgbClr val="FF0000"/>
                </a:solidFill>
              </a:rPr>
              <a:t>五次</a:t>
            </a:r>
            <a:r>
              <a:rPr sz="1800" spc="-5" dirty="0">
                <a:solidFill>
                  <a:srgbClr val="000000"/>
                </a:solidFill>
              </a:rPr>
              <a:t>會議，提供即時或 </a:t>
            </a:r>
            <a:r>
              <a:rPr sz="1800" dirty="0">
                <a:solidFill>
                  <a:srgbClr val="000000"/>
                </a:solidFill>
              </a:rPr>
              <a:t>定期檢討</a:t>
            </a:r>
            <a:r>
              <a:rPr sz="1800" spc="-10" dirty="0">
                <a:solidFill>
                  <a:srgbClr val="000000"/>
                </a:solidFill>
              </a:rPr>
              <a:t>修</a:t>
            </a:r>
            <a:r>
              <a:rPr sz="1800" dirty="0">
                <a:solidFill>
                  <a:srgbClr val="000000"/>
                </a:solidFill>
              </a:rPr>
              <a:t>正計劃書</a:t>
            </a:r>
            <a:endParaRPr sz="1800" dirty="0"/>
          </a:p>
          <a:p>
            <a:pPr marL="70485">
              <a:lnSpc>
                <a:spcPct val="100000"/>
              </a:lnSpc>
              <a:spcBef>
                <a:spcPts val="2080"/>
              </a:spcBef>
            </a:pPr>
            <a:r>
              <a:rPr sz="1400" b="0" dirty="0">
                <a:solidFill>
                  <a:srgbClr val="000000"/>
                </a:solidFill>
                <a:latin typeface="Times New Roman"/>
                <a:cs typeface="Times New Roman"/>
              </a:rPr>
              <a:t>(</a:t>
            </a:r>
            <a:r>
              <a:rPr sz="1400" b="0" dirty="0">
                <a:solidFill>
                  <a:srgbClr val="000000"/>
                </a:solidFill>
                <a:latin typeface="UKIJ CJK"/>
                <a:cs typeface="UKIJ CJK"/>
              </a:rPr>
              <a:t>由</a:t>
            </a:r>
            <a:r>
              <a:rPr sz="14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GLORIA</a:t>
            </a:r>
            <a:r>
              <a:rPr sz="1400" b="0" dirty="0">
                <a:solidFill>
                  <a:srgbClr val="000000"/>
                </a:solidFill>
                <a:latin typeface="UKIJ CJK"/>
                <a:cs typeface="UKIJ CJK"/>
              </a:rPr>
              <a:t>支</a:t>
            </a:r>
            <a:r>
              <a:rPr sz="1400" b="0" spc="-15" dirty="0">
                <a:solidFill>
                  <a:srgbClr val="000000"/>
                </a:solidFill>
                <a:latin typeface="UKIJ CJK"/>
                <a:cs typeface="UKIJ CJK"/>
              </a:rPr>
              <a:t>付車</a:t>
            </a:r>
            <a:r>
              <a:rPr sz="1400" b="0" dirty="0">
                <a:solidFill>
                  <a:srgbClr val="000000"/>
                </a:solidFill>
                <a:latin typeface="UKIJ CJK"/>
                <a:cs typeface="UKIJ CJK"/>
              </a:rPr>
              <a:t>馬費，</a:t>
            </a:r>
            <a:r>
              <a:rPr sz="1400" b="0" spc="-15" dirty="0">
                <a:solidFill>
                  <a:srgbClr val="000000"/>
                </a:solidFill>
                <a:latin typeface="UKIJ CJK"/>
                <a:cs typeface="UKIJ CJK"/>
              </a:rPr>
              <a:t>每</a:t>
            </a:r>
            <a:r>
              <a:rPr sz="1400" b="0" dirty="0">
                <a:solidFill>
                  <a:srgbClr val="000000"/>
                </a:solidFill>
                <a:latin typeface="UKIJ CJK"/>
                <a:cs typeface="UKIJ CJK"/>
              </a:rPr>
              <a:t>次新</a:t>
            </a:r>
            <a:r>
              <a:rPr sz="1400" b="0" spc="-15" dirty="0">
                <a:solidFill>
                  <a:srgbClr val="000000"/>
                </a:solidFill>
                <a:latin typeface="UKIJ CJK"/>
                <a:cs typeface="UKIJ CJK"/>
              </a:rPr>
              <a:t>台</a:t>
            </a:r>
            <a:r>
              <a:rPr sz="1400" b="0" spc="5" dirty="0">
                <a:solidFill>
                  <a:srgbClr val="000000"/>
                </a:solidFill>
                <a:latin typeface="UKIJ CJK"/>
                <a:cs typeface="UKIJ CJK"/>
              </a:rPr>
              <a:t>幣</a:t>
            </a:r>
            <a:r>
              <a:rPr sz="14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2,000</a:t>
            </a:r>
            <a:r>
              <a:rPr sz="1400" b="0" spc="-15" dirty="0">
                <a:solidFill>
                  <a:srgbClr val="000000"/>
                </a:solidFill>
                <a:latin typeface="UKIJ CJK"/>
                <a:cs typeface="UKIJ CJK"/>
              </a:rPr>
              <a:t>元</a:t>
            </a:r>
            <a:r>
              <a:rPr sz="1400" b="0" dirty="0">
                <a:solidFill>
                  <a:srgbClr val="000000"/>
                </a:solidFill>
                <a:latin typeface="UKIJ CJK"/>
                <a:cs typeface="UKIJ CJK"/>
              </a:rPr>
              <a:t>整</a:t>
            </a:r>
            <a:r>
              <a:rPr sz="1400" b="0" dirty="0">
                <a:solidFill>
                  <a:srgbClr val="000000"/>
                </a:solidFill>
                <a:latin typeface="Times New Roman"/>
                <a:cs typeface="Times New Roman"/>
              </a:rPr>
              <a:t>)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24</a:t>
            </a:fld>
            <a:endParaRPr spc="-5" dirty="0"/>
          </a:p>
        </p:txBody>
      </p:sp>
      <p:sp>
        <p:nvSpPr>
          <p:cNvPr id="7" name="object 7"/>
          <p:cNvSpPr txBox="1"/>
          <p:nvPr/>
        </p:nvSpPr>
        <p:spPr>
          <a:xfrm>
            <a:off x="4944871" y="1575003"/>
            <a:ext cx="3741420" cy="343876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9055" algn="ctr">
              <a:lnSpc>
                <a:spcPct val="100000"/>
              </a:lnSpc>
              <a:spcBef>
                <a:spcPts val="95"/>
              </a:spcBef>
            </a:pPr>
            <a:r>
              <a:rPr sz="2800" b="0" spc="-10" dirty="0">
                <a:solidFill>
                  <a:srgbClr val="538235"/>
                </a:solidFill>
                <a:latin typeface="Noto Sans CJK JP Medium"/>
                <a:cs typeface="Noto Sans CJK JP Medium"/>
              </a:rPr>
              <a:t>服務</a:t>
            </a:r>
            <a:endParaRPr sz="2800" dirty="0">
              <a:latin typeface="Noto Sans CJK JP Medium"/>
              <a:cs typeface="Noto Sans CJK JP Medium"/>
            </a:endParaRPr>
          </a:p>
          <a:p>
            <a:pPr marL="299085" indent="-287020">
              <a:lnSpc>
                <a:spcPct val="100000"/>
              </a:lnSpc>
              <a:spcBef>
                <a:spcPts val="2545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b="0" dirty="0">
                <a:latin typeface="Noto Sans CJK JP Medium"/>
                <a:cs typeface="Noto Sans CJK JP Medium"/>
              </a:rPr>
              <a:t>輔導協助團隊完成提案計畫書、相</a:t>
            </a:r>
            <a:endParaRPr sz="1800" dirty="0">
              <a:latin typeface="Noto Sans CJK JP Medium"/>
              <a:cs typeface="Noto Sans CJK JP Medium"/>
            </a:endParaRPr>
          </a:p>
          <a:p>
            <a:pPr marR="1376680" algn="r">
              <a:lnSpc>
                <a:spcPct val="100000"/>
              </a:lnSpc>
              <a:spcBef>
                <a:spcPts val="1080"/>
              </a:spcBef>
            </a:pPr>
            <a:r>
              <a:rPr sz="1800" b="0" spc="-5" dirty="0">
                <a:latin typeface="Noto Sans CJK JP Medium"/>
                <a:cs typeface="Noto Sans CJK JP Medium"/>
              </a:rPr>
              <a:t>關書審資料、簡報審</a:t>
            </a:r>
            <a:endParaRPr sz="1800" dirty="0">
              <a:latin typeface="Noto Sans CJK JP Medium"/>
              <a:cs typeface="Noto Sans CJK JP Medium"/>
            </a:endParaRPr>
          </a:p>
          <a:p>
            <a:pPr marL="299085" indent="-287020">
              <a:lnSpc>
                <a:spcPct val="100000"/>
              </a:lnSpc>
              <a:spcBef>
                <a:spcPts val="1685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b="0" dirty="0">
                <a:latin typeface="Noto Sans CJK JP Medium"/>
                <a:cs typeface="Noto Sans CJK JP Medium"/>
              </a:rPr>
              <a:t>依團隊需求陪同出席簡報審</a:t>
            </a:r>
            <a:endParaRPr sz="1800" dirty="0">
              <a:latin typeface="Noto Sans CJK JP Medium"/>
              <a:cs typeface="Noto Sans CJK JP Medium"/>
            </a:endParaRPr>
          </a:p>
          <a:p>
            <a:pPr marL="299085" marR="1376680" indent="-299720" algn="r">
              <a:lnSpc>
                <a:spcPct val="100000"/>
              </a:lnSpc>
              <a:spcBef>
                <a:spcPts val="1680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b="0" dirty="0">
                <a:latin typeface="Noto Sans CJK JP Medium"/>
                <a:cs typeface="Noto Sans CJK JP Medium"/>
              </a:rPr>
              <a:t>媒合外部資源、資金</a:t>
            </a:r>
            <a:endParaRPr sz="1800" dirty="0">
              <a:latin typeface="Noto Sans CJK JP Medium"/>
              <a:cs typeface="Noto Sans CJK JP Medium"/>
            </a:endParaRPr>
          </a:p>
          <a:p>
            <a:pPr marL="299085" indent="-287020">
              <a:lnSpc>
                <a:spcPct val="100000"/>
              </a:lnSpc>
              <a:spcBef>
                <a:spcPts val="1680"/>
              </a:spcBef>
              <a:buFont typeface="Wingdings"/>
              <a:buChar char=""/>
              <a:tabLst>
                <a:tab pos="299720" algn="l"/>
              </a:tabLst>
            </a:pPr>
            <a:r>
              <a:rPr sz="1800" b="0" spc="-5" dirty="0">
                <a:latin typeface="Noto Sans CJK JP Medium"/>
                <a:cs typeface="Noto Sans CJK JP Medium"/>
              </a:rPr>
              <a:t>協助</a:t>
            </a:r>
            <a:r>
              <a:rPr sz="1800" b="1" spc="-5" dirty="0">
                <a:latin typeface="Times New Roman"/>
                <a:cs typeface="Times New Roman"/>
              </a:rPr>
              <a:t>BP</a:t>
            </a:r>
            <a:r>
              <a:rPr sz="1800" b="0" spc="-5" dirty="0">
                <a:latin typeface="Noto Sans CJK JP Medium"/>
                <a:cs typeface="Noto Sans CJK JP Medium"/>
              </a:rPr>
              <a:t>執行，達成計畫</a:t>
            </a:r>
            <a:r>
              <a:rPr sz="1800" b="1" dirty="0">
                <a:latin typeface="Times New Roman"/>
                <a:cs typeface="Times New Roman"/>
              </a:rPr>
              <a:t>KPI</a:t>
            </a:r>
            <a:endParaRPr sz="1800" dirty="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1680"/>
              </a:spcBef>
              <a:buFont typeface="Wingdings"/>
              <a:buChar char=""/>
              <a:tabLst>
                <a:tab pos="299720" algn="l"/>
              </a:tabLst>
            </a:pPr>
            <a:r>
              <a:rPr lang="zh-TW" altLang="en-US" sz="1800" b="1" dirty="0">
                <a:latin typeface="Noto Sans CJK JP Medium"/>
                <a:cs typeface="Noto Sans CJK JP Medium"/>
              </a:rPr>
              <a:t>輔導</a:t>
            </a:r>
            <a:r>
              <a:rPr sz="1800" b="1" dirty="0" err="1">
                <a:latin typeface="Noto Sans CJK JP Medium"/>
                <a:cs typeface="Noto Sans CJK JP Medium"/>
              </a:rPr>
              <a:t>完成計</a:t>
            </a:r>
            <a:r>
              <a:rPr lang="zh-TW" altLang="en-US" sz="1800" b="1" dirty="0">
                <a:latin typeface="Noto Sans CJK JP Medium"/>
                <a:cs typeface="Noto Sans CJK JP Medium"/>
              </a:rPr>
              <a:t>畫</a:t>
            </a:r>
            <a:r>
              <a:rPr sz="1800" b="1" dirty="0" err="1">
                <a:latin typeface="Noto Sans CJK JP Medium"/>
                <a:cs typeface="Noto Sans CJK JP Medium"/>
              </a:rPr>
              <a:t>結案</a:t>
            </a:r>
            <a:endParaRPr sz="1800" b="1" dirty="0">
              <a:latin typeface="Noto Sans CJK JP Medium"/>
              <a:cs typeface="Noto Sans CJK JP Medium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8826" y="1473200"/>
            <a:ext cx="6920992" cy="3911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90600" y="340320"/>
            <a:ext cx="7025539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solidFill>
                  <a:srgbClr val="001F5F"/>
                </a:solidFill>
              </a:rPr>
              <a:t>(</a:t>
            </a:r>
            <a:r>
              <a:rPr lang="en-US" altLang="zh-TW" spc="15" dirty="0">
                <a:solidFill>
                  <a:srgbClr val="001F5F"/>
                </a:solidFill>
              </a:rPr>
              <a:t>5</a:t>
            </a:r>
            <a:r>
              <a:rPr spc="15" dirty="0">
                <a:solidFill>
                  <a:srgbClr val="001F5F"/>
                </a:solidFill>
              </a:rPr>
              <a:t>)</a:t>
            </a:r>
            <a:r>
              <a:rPr dirty="0" err="1">
                <a:solidFill>
                  <a:srgbClr val="001F5F"/>
                </a:solidFill>
              </a:rPr>
              <a:t>教授新創團隊</a:t>
            </a:r>
            <a:r>
              <a:rPr lang="zh-TW" altLang="en-US" spc="165" dirty="0">
                <a:solidFill>
                  <a:srgbClr val="001F5F"/>
                </a:solidFill>
              </a:rPr>
              <a:t>配合事項</a:t>
            </a:r>
            <a:endParaRPr sz="1600" dirty="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25</a:t>
            </a:fld>
            <a:endParaRPr spc="-5" dirty="0"/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7E20E744-B029-47EF-BBFF-0E287E8BF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77899"/>
              </p:ext>
            </p:extLst>
          </p:nvPr>
        </p:nvGraphicFramePr>
        <p:xfrm>
          <a:off x="1676400" y="1420174"/>
          <a:ext cx="6844791" cy="4405948"/>
        </p:xfrm>
        <a:graphic>
          <a:graphicData uri="http://schemas.openxmlformats.org/drawingml/2006/table">
            <a:tbl>
              <a:tblPr/>
              <a:tblGrid>
                <a:gridCol w="772023">
                  <a:extLst>
                    <a:ext uri="{9D8B030D-6E8A-4147-A177-3AD203B41FA5}">
                      <a16:colId xmlns:a16="http://schemas.microsoft.com/office/drawing/2014/main" val="3421846627"/>
                    </a:ext>
                  </a:extLst>
                </a:gridCol>
                <a:gridCol w="3725983">
                  <a:extLst>
                    <a:ext uri="{9D8B030D-6E8A-4147-A177-3AD203B41FA5}">
                      <a16:colId xmlns:a16="http://schemas.microsoft.com/office/drawing/2014/main" val="2445198669"/>
                    </a:ext>
                  </a:extLst>
                </a:gridCol>
                <a:gridCol w="2346785">
                  <a:extLst>
                    <a:ext uri="{9D8B030D-6E8A-4147-A177-3AD203B41FA5}">
                      <a16:colId xmlns:a16="http://schemas.microsoft.com/office/drawing/2014/main" val="4284836412"/>
                    </a:ext>
                  </a:extLst>
                </a:gridCol>
              </a:tblGrid>
              <a:tr h="478165">
                <a:tc>
                  <a:txBody>
                    <a:bodyPr/>
                    <a:lstStyle/>
                    <a:p>
                      <a:endParaRPr lang="zh-TW" altLang="en-US" sz="2800" dirty="0">
                        <a:effectLst/>
                        <a:latin typeface="Roboto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2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日期</a:t>
                      </a:r>
                      <a:endParaRPr lang="zh-TW" altLang="en-US" sz="28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2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內容</a:t>
                      </a:r>
                      <a:endParaRPr lang="zh-TW" altLang="en-US" sz="28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288617"/>
                  </a:ext>
                </a:extLst>
              </a:tr>
              <a:tr h="7286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sz="2800">
                          <a:effectLst/>
                          <a:latin typeface="標楷體" panose="03000509000000000000" pitchFamily="65" charset="-120"/>
                        </a:rPr>
                        <a:t>1</a:t>
                      </a:r>
                      <a:endParaRPr lang="en-US" sz="2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altLang="zh-TW" sz="24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3/24(</a:t>
                      </a:r>
                      <a:r>
                        <a:rPr lang="zh-TW" altLang="en-US" sz="24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r>
                        <a:rPr lang="en-US" altLang="zh-TW" sz="24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)12:00</a:t>
                      </a:r>
                      <a:r>
                        <a:rPr lang="zh-TW" altLang="en-US" sz="24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前</a:t>
                      </a:r>
                      <a:endParaRPr lang="zh-TW" altLang="en-US" sz="24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18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校內評審</a:t>
                      </a:r>
                      <a:endParaRPr lang="en-US" altLang="zh-TW" sz="18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18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收件截止</a:t>
                      </a:r>
                      <a:endParaRPr lang="zh-TW" altLang="en-US" sz="18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2165737"/>
                  </a:ext>
                </a:extLst>
              </a:tr>
              <a:tr h="122956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sz="2800">
                          <a:effectLst/>
                          <a:latin typeface="標楷體" panose="03000509000000000000" pitchFamily="65" charset="-120"/>
                        </a:rPr>
                        <a:t>2</a:t>
                      </a:r>
                      <a:endParaRPr lang="en-US" sz="2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altLang="zh-TW" sz="24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03/29</a:t>
                      </a:r>
                      <a:r>
                        <a:rPr lang="zh-TW" altLang="en-US" sz="24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4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altLang="en-US" sz="24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4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04/01</a:t>
                      </a:r>
                      <a:r>
                        <a:rPr lang="zh-TW" altLang="en-US" sz="24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期間</a:t>
                      </a:r>
                      <a:endParaRPr lang="zh-TW" altLang="en-US" sz="24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altLang="zh-TW" sz="18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1800" b="1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校內評審會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分批進行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,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每隊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分鐘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報告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15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分鐘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,Q&amp;A10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分鐘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,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評委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分鐘</a:t>
                      </a:r>
                      <a:r>
                        <a:rPr lang="en-US" altLang="zh-TW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8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253436"/>
                  </a:ext>
                </a:extLst>
              </a:tr>
              <a:tr h="196958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sz="2800">
                          <a:effectLst/>
                          <a:latin typeface="標楷體" panose="03000509000000000000" pitchFamily="65" charset="-120"/>
                        </a:rPr>
                        <a:t>3</a:t>
                      </a:r>
                      <a:endParaRPr lang="en-US" sz="2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4/</a:t>
                      </a:r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07(</a:t>
                      </a:r>
                      <a:r>
                        <a:rPr lang="zh-TW" altLang="en-US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三</a:t>
                      </a:r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)</a:t>
                      </a:r>
                      <a:r>
                        <a:rPr lang="zh-TW" altLang="en-US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 </a:t>
                      </a:r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12:00</a:t>
                      </a:r>
                      <a:r>
                        <a:rPr lang="zh-TW" altLang="en-US" sz="2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</a:rPr>
                        <a:t>前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1600" dirty="0">
                          <a:solidFill>
                            <a:srgbClr val="FF0000"/>
                          </a:solidFill>
                          <a:effectLst/>
                          <a:highlight>
                            <a:srgbClr val="00FF00"/>
                          </a:highligh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校審後正式件</a:t>
                      </a:r>
                      <a:endParaRPr lang="en-US" altLang="zh-TW" sz="1600" dirty="0">
                        <a:solidFill>
                          <a:srgbClr val="FF0000"/>
                        </a:solidFill>
                        <a:effectLst/>
                        <a:highlight>
                          <a:srgbClr val="00FF00"/>
                        </a:highlight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1600" dirty="0">
                          <a:solidFill>
                            <a:srgbClr val="FF0000"/>
                          </a:solidFill>
                          <a:effectLst/>
                          <a:highlight>
                            <a:srgbClr val="00FF00"/>
                          </a:highligh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收件截止</a:t>
                      </a:r>
                      <a:endParaRPr lang="en-US" altLang="zh-TW" sz="1600" dirty="0">
                        <a:solidFill>
                          <a:srgbClr val="FF0000"/>
                        </a:solidFill>
                        <a:effectLst/>
                        <a:highlight>
                          <a:srgbClr val="00FF00"/>
                        </a:highlight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750"/>
                        </a:spcAft>
                      </a:pPr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計畫主持人需至本計畫平台填寫申請資料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,</a:t>
                      </a:r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並於申請截止日前上傳所需文件。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平台網址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https://www.trustu.tw/)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effectLst/>
                        <a:highlight>
                          <a:srgbClr val="00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6675" marR="66675" marT="0" marB="0" anchor="ctr">
                    <a:lnL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530811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A01BDF00-C611-4289-8238-F7F01BB2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3914" y="6011771"/>
            <a:ext cx="4724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若有任何疑問，歡迎來電洽詢</a:t>
            </a:r>
            <a:r>
              <a:rPr kumimoji="0" lang="en-US" altLang="zh-TW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(03-5715131 #35189 </a:t>
            </a:r>
            <a:endParaRPr lang="en-US" altLang="zh-TW" sz="1400" dirty="0">
              <a:solidFill>
                <a:srgbClr val="222222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國際產學營運總中心 林坤進 </a:t>
            </a: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287DDEA-75D8-4656-B925-8CF47A52B63D}"/>
              </a:ext>
            </a:extLst>
          </p:cNvPr>
          <p:cNvSpPr/>
          <p:nvPr/>
        </p:nvSpPr>
        <p:spPr>
          <a:xfrm>
            <a:off x="1676400" y="873373"/>
            <a:ext cx="6186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1. 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計畫期間聘老師為本中心研究員</a:t>
            </a: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,</a:t>
            </a:r>
            <a:r>
              <a:rPr lang="zh-TW" altLang="en-US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辦法由研發處研議中</a:t>
            </a: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2.</a:t>
            </a:r>
            <a:r>
              <a:rPr lang="zh-TW" altLang="en-US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 </a:t>
            </a: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110</a:t>
            </a:r>
            <a:r>
              <a:rPr lang="zh-TW" altLang="en-US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年度第</a:t>
            </a: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2</a:t>
            </a:r>
            <a:r>
              <a:rPr lang="zh-TW" altLang="en-US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梯次科研創業</a:t>
            </a:r>
            <a:r>
              <a:rPr lang="zh-TW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計畫申請相關時程如下</a:t>
            </a:r>
            <a:r>
              <a:rPr lang="en-US" altLang="zh-TW" b="1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:</a:t>
            </a:r>
            <a:endParaRPr lang="en-US" altLang="zh-TW" sz="1000" dirty="0"/>
          </a:p>
        </p:txBody>
      </p:sp>
    </p:spTree>
    <p:extLst>
      <p:ext uri="{BB962C8B-B14F-4D97-AF65-F5344CB8AC3E}">
        <p14:creationId xmlns:p14="http://schemas.microsoft.com/office/powerpoint/2010/main" val="4959712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-4689" y="1463213"/>
            <a:ext cx="8534400" cy="569995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90320" marR="5080" indent="-746125" algn="l">
              <a:lnSpc>
                <a:spcPts val="4750"/>
              </a:lnSpc>
              <a:spcBef>
                <a:spcPts val="705"/>
              </a:spcBef>
              <a:tabLst>
                <a:tab pos="1290955" algn="l"/>
              </a:tabLst>
            </a:pPr>
            <a:br>
              <a:rPr lang="en-US" altLang="zh-TW" spc="-40" dirty="0"/>
            </a:br>
            <a:r>
              <a:rPr lang="en-US" altLang="zh-TW" spc="-40" dirty="0"/>
              <a:t>1.</a:t>
            </a:r>
            <a:r>
              <a:rPr lang="zh-TW" altLang="en-US" spc="-40" dirty="0"/>
              <a:t> </a:t>
            </a:r>
            <a:r>
              <a:rPr lang="en-US" altLang="zh-TW" spc="-40" dirty="0">
                <a:hlinkClick r:id="rId2" action="ppaction://hlinkfile"/>
              </a:rPr>
              <a:t>TPP(</a:t>
            </a:r>
            <a:r>
              <a:rPr lang="zh-TW" altLang="en-US" spc="-40" dirty="0">
                <a:hlinkClick r:id="rId2" action="ppaction://hlinkfile"/>
              </a:rPr>
              <a:t>一般</a:t>
            </a:r>
            <a:r>
              <a:rPr lang="en-US" altLang="zh-TW" spc="-40" dirty="0">
                <a:hlinkClick r:id="rId2" action="ppaction://hlinkfile"/>
              </a:rPr>
              <a:t>)</a:t>
            </a:r>
            <a:r>
              <a:rPr lang="zh-TW" altLang="en-US" spc="-40" dirty="0">
                <a:hlinkClick r:id="rId2" action="ppaction://hlinkfile"/>
              </a:rPr>
              <a:t>  或</a:t>
            </a:r>
            <a:br>
              <a:rPr lang="en-US" altLang="zh-TW" spc="-40" dirty="0">
                <a:hlinkClick r:id="rId2" action="ppaction://hlinkfile"/>
              </a:rPr>
            </a:br>
            <a:r>
              <a:rPr lang="zh-TW" altLang="en-US" spc="-40" dirty="0"/>
              <a:t>       </a:t>
            </a:r>
            <a:r>
              <a:rPr lang="en-US" altLang="zh-TW" spc="-40" dirty="0">
                <a:hlinkClick r:id="rId3" action="ppaction://hlinkfile"/>
              </a:rPr>
              <a:t>TPP(</a:t>
            </a:r>
            <a:r>
              <a:rPr lang="zh-TW" altLang="en-US" spc="-40" dirty="0">
                <a:hlinkClick r:id="rId3" action="ppaction://hlinkfile"/>
              </a:rPr>
              <a:t>生醫</a:t>
            </a:r>
            <a:r>
              <a:rPr lang="en-US" altLang="zh-TW" spc="-40" dirty="0">
                <a:hlinkClick r:id="rId3" action="ppaction://hlinkfile"/>
              </a:rPr>
              <a:t>)</a:t>
            </a:r>
            <a:br>
              <a:rPr lang="en-US" altLang="zh-TW" spc="-40" dirty="0"/>
            </a:br>
            <a:r>
              <a:rPr lang="en-US" altLang="zh-TW" spc="-40" dirty="0"/>
              <a:t>2.</a:t>
            </a:r>
            <a:r>
              <a:rPr lang="zh-TW" altLang="en-US" spc="-40" dirty="0"/>
              <a:t> </a:t>
            </a:r>
            <a:r>
              <a:rPr lang="zh-TW" altLang="en-US" spc="-40" dirty="0">
                <a:hlinkClick r:id="rId4" action="ppaction://hlinkpres?slideindex=1&amp;slidetitle="/>
              </a:rPr>
              <a:t>構想書</a:t>
            </a:r>
            <a:br>
              <a:rPr lang="en-US" altLang="zh-TW" spc="-40" dirty="0"/>
            </a:br>
            <a:r>
              <a:rPr lang="en-US" altLang="zh-TW" spc="-40" dirty="0"/>
              <a:t>3.</a:t>
            </a:r>
            <a:r>
              <a:rPr lang="zh-TW" altLang="en-US" spc="-40" dirty="0"/>
              <a:t> </a:t>
            </a:r>
            <a:r>
              <a:rPr lang="zh-TW" altLang="en-US" spc="-40" dirty="0">
                <a:hlinkClick r:id="rId5" action="ppaction://hlinkfile"/>
              </a:rPr>
              <a:t>投資方評估報告</a:t>
            </a:r>
            <a:br>
              <a:rPr lang="en-US" altLang="zh-TW" sz="2400" spc="-40" dirty="0"/>
            </a:br>
            <a:r>
              <a:rPr lang="zh-TW" altLang="en-US" sz="2400" spc="-40" dirty="0"/>
              <a:t>         </a:t>
            </a:r>
            <a:r>
              <a:rPr lang="en-US" altLang="zh-TW" sz="3200" spc="-40" dirty="0"/>
              <a:t>+CEO</a:t>
            </a:r>
            <a:r>
              <a:rPr lang="zh-TW" altLang="en-US" sz="3200" spc="-40" dirty="0"/>
              <a:t>簡歷 </a:t>
            </a:r>
            <a:r>
              <a:rPr lang="en-US" altLang="zh-TW" sz="2400" spc="-40" dirty="0"/>
              <a:t>(</a:t>
            </a:r>
            <a:r>
              <a:rPr lang="en-US" altLang="zh-TW" sz="2400" spc="-40" dirty="0">
                <a:solidFill>
                  <a:srgbClr val="FF0000"/>
                </a:solidFill>
              </a:rPr>
              <a:t>Only for </a:t>
            </a:r>
            <a:r>
              <a:rPr lang="zh-TW" altLang="en-US" sz="2400" spc="-40" dirty="0">
                <a:solidFill>
                  <a:srgbClr val="FF0000"/>
                </a:solidFill>
              </a:rPr>
              <a:t>拔尖案</a:t>
            </a:r>
            <a:r>
              <a:rPr lang="en-US" altLang="zh-TW" sz="2400" spc="-40" dirty="0"/>
              <a:t>)</a:t>
            </a:r>
            <a:br>
              <a:rPr lang="en-US" altLang="zh-TW" sz="2400" spc="-40" dirty="0"/>
            </a:br>
            <a:r>
              <a:rPr lang="en-US" altLang="zh-TW" spc="-40" dirty="0"/>
              <a:t>4.</a:t>
            </a:r>
            <a:r>
              <a:rPr lang="zh-TW" altLang="en-US" spc="-40" dirty="0"/>
              <a:t> </a:t>
            </a:r>
            <a:r>
              <a:rPr lang="zh-TW" altLang="en-US" spc="-40" dirty="0">
                <a:hlinkClick r:id="rId6" action="ppaction://hlinkfile"/>
              </a:rPr>
              <a:t>評審推薦表</a:t>
            </a:r>
            <a:br>
              <a:rPr lang="en-US" altLang="zh-TW" spc="-40" dirty="0"/>
            </a:br>
            <a:br>
              <a:rPr lang="en-US" altLang="zh-TW" spc="-40" dirty="0"/>
            </a:br>
            <a:endParaRPr sz="6600" spc="5"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26</a:t>
            </a:fld>
            <a:endParaRPr spc="-5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FD3319F-43E5-4AF0-9F6F-0EF6891A743B}"/>
              </a:ext>
            </a:extLst>
          </p:cNvPr>
          <p:cNvSpPr/>
          <p:nvPr/>
        </p:nvSpPr>
        <p:spPr>
          <a:xfrm>
            <a:off x="1371600" y="857250"/>
            <a:ext cx="4876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dirty="0">
                <a:solidFill>
                  <a:srgbClr val="001F5F"/>
                </a:solidFill>
                <a:latin typeface="Noto Sans CJK JP Medium"/>
                <a:ea typeface="+mj-ea"/>
              </a:rPr>
              <a:t>(6)</a:t>
            </a:r>
            <a:r>
              <a:rPr lang="zh-TW" altLang="en-US" sz="4400" dirty="0">
                <a:solidFill>
                  <a:srgbClr val="001F5F"/>
                </a:solidFill>
                <a:latin typeface="Noto Sans CJK JP Medium"/>
                <a:ea typeface="+mj-ea"/>
              </a:rPr>
              <a:t> 提交文件說明</a:t>
            </a:r>
          </a:p>
        </p:txBody>
      </p:sp>
    </p:spTree>
    <p:extLst>
      <p:ext uri="{BB962C8B-B14F-4D97-AF65-F5344CB8AC3E}">
        <p14:creationId xmlns:p14="http://schemas.microsoft.com/office/powerpoint/2010/main" val="33622971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762000" y="1442025"/>
            <a:ext cx="7931011" cy="1391086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90320" marR="5080" indent="-746125" algn="l">
              <a:lnSpc>
                <a:spcPts val="4750"/>
              </a:lnSpc>
              <a:spcBef>
                <a:spcPts val="705"/>
              </a:spcBef>
              <a:tabLst>
                <a:tab pos="1290955" algn="l"/>
              </a:tabLst>
            </a:pPr>
            <a:br>
              <a:rPr lang="en-US" altLang="zh-TW" spc="-40" dirty="0"/>
            </a:br>
            <a:r>
              <a:rPr lang="en-US" altLang="zh-TW" sz="6600" spc="-40" dirty="0"/>
              <a:t>Q&amp;A</a:t>
            </a:r>
            <a:endParaRPr sz="6600" spc="5"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35"/>
              </a:lnSpc>
            </a:pPr>
            <a:fld id="{81D60167-4931-47E6-BA6A-407CBD079E47}" type="slidenum">
              <a:rPr spc="-5" dirty="0"/>
              <a:t>27</a:t>
            </a:fld>
            <a:endParaRPr spc="-5" dirty="0"/>
          </a:p>
        </p:txBody>
      </p:sp>
    </p:spTree>
    <p:extLst>
      <p:ext uri="{BB962C8B-B14F-4D97-AF65-F5344CB8AC3E}">
        <p14:creationId xmlns:p14="http://schemas.microsoft.com/office/powerpoint/2010/main" val="1712717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7701</TotalTime>
  <Words>1423</Words>
  <Application>Microsoft Office PowerPoint</Application>
  <PresentationFormat>如螢幕大小 (4:3)</PresentationFormat>
  <Paragraphs>333</Paragraphs>
  <Slides>27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8" baseType="lpstr">
      <vt:lpstr>Abecedario</vt:lpstr>
      <vt:lpstr>Noto Sans CJK JP Medium</vt:lpstr>
      <vt:lpstr>UKIJ CJK</vt:lpstr>
      <vt:lpstr>新細明體</vt:lpstr>
      <vt:lpstr>標楷體</vt:lpstr>
      <vt:lpstr>Arial</vt:lpstr>
      <vt:lpstr>Calibri</vt:lpstr>
      <vt:lpstr>Roboto</vt:lpstr>
      <vt:lpstr>Times New Roman</vt:lpstr>
      <vt:lpstr>Wingdings</vt:lpstr>
      <vt:lpstr>Office Theme</vt:lpstr>
      <vt:lpstr>PowerPoint 簡報</vt:lpstr>
      <vt:lpstr> David Lin 林坤進  產學中心 資深協理 兼 科技部科研創業計畫經理 email: david481126AD@gmail.com  校內分機:#35189</vt:lpstr>
      <vt:lpstr>1. 科技部科研創業計畫徵案暨配套輔導機制規劃</vt:lpstr>
      <vt:lpstr>1. 科技部科研創業計畫徵案暨 配套輔導機制規劃</vt:lpstr>
      <vt:lpstr>跨部會新創生態系推動架構</vt:lpstr>
      <vt:lpstr>跨部會科研創業銜接機制</vt:lpstr>
      <vt:lpstr>科技部科研創業推動作法</vt:lpstr>
      <vt:lpstr>補助類別及推動作法</vt:lpstr>
      <vt:lpstr>科技部徵件及審查規劃</vt:lpstr>
      <vt:lpstr>科研產業化平台新創育成服務</vt:lpstr>
      <vt:lpstr>2. 經濟部科研成果價創計劃 (價創 2.0) 機制</vt:lpstr>
      <vt:lpstr>PowerPoint 簡報</vt:lpstr>
      <vt:lpstr>PowerPoint 簡報</vt:lpstr>
      <vt:lpstr>(3.1)促進新創公司成立--促新創</vt:lpstr>
      <vt:lpstr>(3.2)輔助新創公司成長–助新創(育新創)</vt:lpstr>
      <vt:lpstr>PowerPoint 簡報</vt:lpstr>
      <vt:lpstr>(5)送件、審查及撥款(1/2)</vt:lpstr>
      <vt:lpstr>(5)送件、審查及撥款(2/2)</vt:lpstr>
      <vt:lpstr>(6)110年專案經費規劃 (參考: 2/18啟動會議資料)</vt:lpstr>
      <vt:lpstr>3. 教授新創事業服務規劃           (以科技部110年第2梯次申請為例)</vt:lpstr>
      <vt:lpstr>(1)教授新創事業全流程服務</vt:lpstr>
      <vt:lpstr>(2)清大 科技產業化平台服務 (代表學校擔任甲方)</vt:lpstr>
      <vt:lpstr>(3)教授新創事業團隊/新創公司之責任(團隊,乙方)</vt:lpstr>
      <vt:lpstr>(4)陪伴式業師服務及責任(外部合作方)</vt:lpstr>
      <vt:lpstr>(5)教授新創團隊配合事項</vt:lpstr>
      <vt:lpstr> 1. TPP(一般)  或        TPP(生醫) 2. 構想書 3. 投資方評估報告          +CEO簡歷 (Only for 拔尖案) 4. 評審推薦表  </vt:lpstr>
      <vt:lpstr> 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88693</dc:creator>
  <cp:lastModifiedBy>wenting</cp:lastModifiedBy>
  <cp:revision>66</cp:revision>
  <dcterms:created xsi:type="dcterms:W3CDTF">2021-03-09T02:52:18Z</dcterms:created>
  <dcterms:modified xsi:type="dcterms:W3CDTF">2021-03-16T08:14:52Z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2021-02-09T00:00:00Z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2021-03-09T00:00:00Z</vt:filetime>
  </property>
</Properties>
</file>