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72" r:id="rId2"/>
    <p:sldId id="319" r:id="rId3"/>
    <p:sldId id="318" r:id="rId4"/>
    <p:sldId id="315" r:id="rId5"/>
    <p:sldId id="276" r:id="rId6"/>
    <p:sldId id="322" r:id="rId7"/>
  </p:sldIdLst>
  <p:sldSz cx="9144000" cy="6858000" type="screen4x3"/>
  <p:notesSz cx="6797675" cy="987425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00"/>
    <a:srgbClr val="FF0066"/>
    <a:srgbClr val="BCB800"/>
    <a:srgbClr val="1F586F"/>
    <a:srgbClr val="CBE8EB"/>
    <a:srgbClr val="2F767D"/>
    <a:srgbClr val="348088"/>
    <a:srgbClr val="2E737A"/>
    <a:srgbClr val="327A82"/>
    <a:srgbClr val="3075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7CE84F3-28C3-443E-9E96-99CF82512B78}" styleName="深色樣式 1 - 輔色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03447BB-5D67-496B-8E87-E561075AD55C}" styleName="深色樣式 1 - 輔色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32" autoAdjust="0"/>
    <p:restoredTop sz="96301" autoAdjust="0"/>
  </p:normalViewPr>
  <p:slideViewPr>
    <p:cSldViewPr snapToGrid="0">
      <p:cViewPr varScale="1">
        <p:scale>
          <a:sx n="112" d="100"/>
          <a:sy n="112" d="100"/>
        </p:scale>
        <p:origin x="12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D9ED5F-B098-4308-B60F-8787B45F7C60}" type="datetimeFigureOut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4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922EEE-0AB9-42DB-9199-8B1963FF18F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72327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E710E4-327B-407A-9807-677A44C21577}" type="datetimeFigureOut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4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76E962-CE1C-434F-8CC7-B140BFF8014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0534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Items for Discussion:</a:t>
            </a:r>
          </a:p>
          <a:p>
            <a:pPr marL="228600" indent="-228600">
              <a:buFont typeface="+mj-lt"/>
              <a:buAutoNum type="arabicParenR"/>
            </a:pPr>
            <a:r>
              <a:rPr lang="zh-TW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活動英文名稱是否適合或需要修改？（中文與</a:t>
            </a:r>
            <a:r>
              <a:rPr lang="zh-TW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去年相同）</a:t>
            </a:r>
            <a:endParaRPr lang="en-US" altLang="zh-TW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76E962-CE1C-434F-8CC7-B140BFF8014B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3601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醫療器械和醫療技術為全球巿場上最蓬勃發展的產業，根據英國官方統計，英國是歐洲第三大醫療技術巿場，僅次於德國和法國，排名世界第六大市場，而在英國從事醫材相關人員也將近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11.5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萬人，是全歐洲擁有最多醫學技術工程師和研究人員之國家。在英國約有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3700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家醫材製造商，專長於成像、診斷與心血管檢測設備，為英國的醫材產業創造了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210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億英鎊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新台幣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8,400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億元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的產值。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76E962-CE1C-434F-8CC7-B140BFF8014B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31118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76E962-CE1C-434F-8CC7-B140BFF8014B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5081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endParaRPr lang="zh-TW" altLang="en-US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76E962-CE1C-434F-8CC7-B140BFF8014B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9287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>
                <a:latin typeface="Century Gothic" panose="020B05020202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latin typeface="Century Gothic" panose="020B0502020202020204" pitchFamily="34" charset="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22C0D-AD93-46E7-BDB7-96A26875C45D}" type="datetime1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0" name="圖片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469900"/>
            <a:ext cx="2206625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7983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latin typeface="+mj-lt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9DABF-9E14-4600-9A81-6E6DAA4FCA9E}" type="datetime1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86600" y="6356351"/>
            <a:ext cx="2057400" cy="365125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4B894B90-8493-43E7-8F06-DC7CDA710FC2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2" descr="https://3dprint.com/wp-content/uploads/2016/09/itri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584" y="365126"/>
            <a:ext cx="1115483" cy="27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965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>
                <a:latin typeface="Century Gothic" panose="020B05020202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  <a:latin typeface="Century Gothic" panose="020B0502020202020204" pitchFamily="34" charset="0"/>
                <a:ea typeface="微軟正黑體" panose="020B0604030504040204" pitchFamily="34" charset="-12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82582-1850-4A50-B62E-3586CBD4A070}" type="datetime1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0712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latin typeface="+mj-lt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18065-F430-486E-B7C4-5973972A7D8B}" type="datetime1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0325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>
              <a:defRPr>
                <a:solidFill>
                  <a:schemeClr val="tx2"/>
                </a:solidFill>
                <a:latin typeface="+mj-lt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D660-C809-4D98-9513-79A301AEE1E2}" type="datetime1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8097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3EAC2-B9B5-4597-9230-FADD829BE194}" type="datetime1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1476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924C-61FB-4B04-9FE6-D0523966F3C9}" type="datetime1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5590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C646-CF04-4536-A3B3-A1F1E33888DD}" type="datetime1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767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1F4F-826A-46CE-AE96-9691C4B928FA}" type="datetime1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814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11AC7-F092-40D6-A8CC-AC5744D0BAD9}" type="datetime1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3053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34180-6807-4DBB-98D0-41771A0619F7}" type="datetime1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1338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B526C4-6704-427D-B5AD-C18C07E1B950}" type="datetime1">
              <a:rPr lang="zh-TW" altLang="en-US" smtClean="0"/>
              <a:t>2019/1/10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defRPr>
            </a:lvl1pPr>
          </a:lstStyle>
          <a:p>
            <a:fld id="{4B894B90-8493-43E7-8F06-DC7CDA710F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5631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Relationship Id="rId9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15" descr="氣球版草地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94" r="11868" b="53528"/>
          <a:stretch>
            <a:fillRect/>
          </a:stretch>
        </p:blipFill>
        <p:spPr bwMode="auto">
          <a:xfrm>
            <a:off x="7300913" y="0"/>
            <a:ext cx="18430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圖片 16" descr="氣球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313" y="579438"/>
            <a:ext cx="1436687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533400" y="4065699"/>
            <a:ext cx="7315200" cy="675165"/>
          </a:xfrm>
          <a:effectLst/>
        </p:spPr>
        <p:txBody>
          <a:bodyPr>
            <a:normAutofit/>
          </a:bodyPr>
          <a:lstStyle/>
          <a:p>
            <a:pPr algn="l"/>
            <a:r>
              <a:rPr lang="en-US" altLang="zh-TW" sz="1400" dirty="0" smtClean="0">
                <a:solidFill>
                  <a:srgbClr val="3E3A39"/>
                </a:solidFill>
                <a:latin typeface="Arial Black" panose="020B0A04020102020204" pitchFamily="34" charset="0"/>
              </a:rPr>
              <a:t>BDL | ITRI</a:t>
            </a:r>
          </a:p>
        </p:txBody>
      </p:sp>
      <p:sp>
        <p:nvSpPr>
          <p:cNvPr id="4" name="標題 1"/>
          <p:cNvSpPr>
            <a:spLocks noGrp="1"/>
          </p:cNvSpPr>
          <p:nvPr>
            <p:ph type="ctrTitle"/>
          </p:nvPr>
        </p:nvSpPr>
        <p:spPr>
          <a:xfrm>
            <a:off x="533400" y="1512734"/>
            <a:ext cx="7772400" cy="2387600"/>
          </a:xfrm>
          <a:effectLst/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en-GB" altLang="zh-TW" sz="4400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rPr>
              <a:t>UK-Taiwan</a:t>
            </a:r>
            <a:r>
              <a:rPr lang="en-GB" altLang="zh-TW" sz="3600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rPr>
              <a:t> </a:t>
            </a:r>
            <a:r>
              <a:rPr lang="en-US" altLang="zh-TW" sz="2800" dirty="0">
                <a:ln>
                  <a:solidFill>
                    <a:schemeClr val="bg1"/>
                  </a:solidFill>
                </a:ln>
                <a:solidFill>
                  <a:srgbClr val="3E3A39"/>
                </a:solidFill>
                <a:latin typeface="Impact" panose="020B0806030902050204" pitchFamily="34" charset="0"/>
              </a:rPr>
              <a:t>Advanced Innovation on</a:t>
            </a:r>
            <a:br>
              <a:rPr lang="en-US" altLang="zh-TW" sz="2800" dirty="0">
                <a:ln>
                  <a:solidFill>
                    <a:schemeClr val="bg1"/>
                  </a:solidFill>
                </a:ln>
                <a:solidFill>
                  <a:srgbClr val="3E3A39"/>
                </a:solidFill>
                <a:latin typeface="Impact" panose="020B0806030902050204" pitchFamily="34" charset="0"/>
              </a:rPr>
            </a:br>
            <a:r>
              <a:rPr lang="en-US" altLang="zh-TW" sz="2800" dirty="0">
                <a:ln>
                  <a:solidFill>
                    <a:schemeClr val="bg1"/>
                  </a:solidFill>
                </a:ln>
                <a:solidFill>
                  <a:srgbClr val="3E3A39"/>
                </a:solidFill>
                <a:latin typeface="Impact" panose="020B0806030902050204" pitchFamily="34" charset="0"/>
              </a:rPr>
              <a:t>Medical Diagnostics &amp; Devices Workshop</a:t>
            </a:r>
            <a:r>
              <a:rPr lang="en-GB" altLang="zh-TW" sz="1900" dirty="0" smtClean="0">
                <a:ln>
                  <a:solidFill>
                    <a:schemeClr val="bg1"/>
                  </a:solidFill>
                </a:ln>
                <a:solidFill>
                  <a:srgbClr val="3E3A39"/>
                </a:solidFill>
                <a:latin typeface="Impact" panose="020B0806030902050204" pitchFamily="34" charset="0"/>
              </a:rPr>
              <a:t/>
            </a:r>
            <a:br>
              <a:rPr lang="en-GB" altLang="zh-TW" sz="1900" dirty="0" smtClean="0">
                <a:ln>
                  <a:solidFill>
                    <a:schemeClr val="bg1"/>
                  </a:solidFill>
                </a:ln>
                <a:solidFill>
                  <a:srgbClr val="3E3A39"/>
                </a:solidFill>
                <a:latin typeface="Impact" panose="020B0806030902050204" pitchFamily="34" charset="0"/>
              </a:rPr>
            </a:br>
            <a:r>
              <a:rPr lang="zh-TW" altLang="en-US" sz="2050" spc="580" dirty="0" smtClean="0">
                <a:solidFill>
                  <a:srgbClr val="3E3A39"/>
                </a:solidFill>
                <a:latin typeface="微軟正黑體" panose="020B0604030504040204" pitchFamily="34" charset="-120"/>
              </a:rPr>
              <a:t>第四</a:t>
            </a:r>
            <a:r>
              <a:rPr lang="zh-TW" altLang="en-US" sz="2050" spc="580" dirty="0">
                <a:solidFill>
                  <a:srgbClr val="3E3A39"/>
                </a:solidFill>
                <a:latin typeface="微軟正黑體" panose="020B0604030504040204" pitchFamily="34" charset="-120"/>
              </a:rPr>
              <a:t>屆 </a:t>
            </a:r>
            <a:r>
              <a:rPr lang="en-US" altLang="zh-TW" sz="2050" spc="580" dirty="0">
                <a:solidFill>
                  <a:srgbClr val="3E3A39"/>
                </a:solidFill>
                <a:latin typeface="微軟正黑體" panose="020B0604030504040204" pitchFamily="34" charset="-120"/>
              </a:rPr>
              <a:t>| </a:t>
            </a:r>
            <a:r>
              <a:rPr lang="zh-TW" altLang="en-US" sz="2050" spc="580" dirty="0">
                <a:solidFill>
                  <a:srgbClr val="3E3A39"/>
                </a:solidFill>
                <a:latin typeface="微軟正黑體" panose="020B0604030504040204" pitchFamily="34" charset="-120"/>
              </a:rPr>
              <a:t>台英高階醫療科技發表暨商談</a:t>
            </a:r>
            <a:r>
              <a:rPr lang="zh-TW" altLang="en-US" sz="2050" spc="580" dirty="0" smtClean="0">
                <a:solidFill>
                  <a:srgbClr val="3E3A39"/>
                </a:solidFill>
                <a:latin typeface="微軟正黑體" panose="020B0604030504040204" pitchFamily="34" charset="-120"/>
              </a:rPr>
              <a:t>會</a:t>
            </a:r>
            <a:endParaRPr lang="zh-TW" altLang="en-US" sz="2050" spc="580" dirty="0">
              <a:solidFill>
                <a:srgbClr val="3E3A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83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2609636" y="1577599"/>
            <a:ext cx="5297007" cy="1123543"/>
          </a:xfrm>
          <a:prstGeom prst="rect">
            <a:avLst/>
          </a:prstGeom>
          <a:solidFill>
            <a:srgbClr val="F6F6F6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6174636" y="2844503"/>
            <a:ext cx="1732007" cy="3743790"/>
          </a:xfrm>
          <a:prstGeom prst="rect">
            <a:avLst/>
          </a:prstGeom>
          <a:solidFill>
            <a:srgbClr val="F7F7F7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2609636" y="4875410"/>
            <a:ext cx="3423730" cy="1712883"/>
          </a:xfrm>
          <a:prstGeom prst="rect">
            <a:avLst/>
          </a:prstGeom>
          <a:solidFill>
            <a:srgbClr val="F6F6F6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2609636" y="2848853"/>
            <a:ext cx="3423730" cy="1865866"/>
          </a:xfrm>
          <a:prstGeom prst="rect">
            <a:avLst/>
          </a:prstGeom>
          <a:solidFill>
            <a:srgbClr val="F6F6F6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628651" y="2848856"/>
            <a:ext cx="1837147" cy="3739437"/>
          </a:xfrm>
          <a:prstGeom prst="rect">
            <a:avLst/>
          </a:prstGeom>
          <a:solidFill>
            <a:srgbClr val="F6F6F6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UK at a Glance</a:t>
            </a:r>
            <a:endParaRPr lang="en-US" altLang="zh-TW" dirty="0"/>
          </a:p>
        </p:txBody>
      </p:sp>
      <p:pic>
        <p:nvPicPr>
          <p:cNvPr id="6156" name="Picture 12" descr="ãtrend arrow vector blueãçåçæå°çµæ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60801" y="3116708"/>
            <a:ext cx="1894424" cy="135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五邊形 5"/>
          <p:cNvSpPr/>
          <p:nvPr/>
        </p:nvSpPr>
        <p:spPr>
          <a:xfrm rot="5400000">
            <a:off x="985450" y="1220794"/>
            <a:ext cx="1123543" cy="1837152"/>
          </a:xfrm>
          <a:prstGeom prst="homePlate">
            <a:avLst>
              <a:gd name="adj" fmla="val 39904"/>
            </a:avLst>
          </a:prstGeom>
          <a:solidFill>
            <a:srgbClr val="CCCC00"/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t"/>
          <a:lstStyle/>
          <a:p>
            <a:pPr algn="ctr"/>
            <a:r>
              <a:rPr lang="en-US" altLang="zh-TW" sz="1600" dirty="0">
                <a:solidFill>
                  <a:schemeClr val="bg1"/>
                </a:solidFill>
                <a:latin typeface="Arial Black" panose="020B0A04020102020204" pitchFamily="34" charset="0"/>
              </a:rPr>
              <a:t>Key Statistics</a:t>
            </a:r>
            <a:endParaRPr lang="zh-TW" altLang="en-US" sz="16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00202" y="4784010"/>
            <a:ext cx="1927727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UK’s medical device market has created 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an output value </a:t>
            </a:r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of </a:t>
            </a:r>
            <a:r>
              <a:rPr lang="en-US" altLang="zh-TW" sz="3200" dirty="0" smtClean="0">
                <a:solidFill>
                  <a:srgbClr val="CCCC00"/>
                </a:solidFill>
              </a:rPr>
              <a:t>NT$840 billion</a:t>
            </a:r>
            <a:endParaRPr lang="zh-TW" altLang="en-US" b="1" dirty="0">
              <a:solidFill>
                <a:srgbClr val="CCCC00"/>
              </a:solidFill>
            </a:endParaRPr>
          </a:p>
        </p:txBody>
      </p:sp>
      <p:pic>
        <p:nvPicPr>
          <p:cNvPr id="6158" name="Picture 14" descr="ãcompany vectorãçåçæå°çµæ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686" t="17306" r="9492" b="8143"/>
          <a:stretch/>
        </p:blipFill>
        <p:spPr bwMode="auto">
          <a:xfrm>
            <a:off x="2748337" y="3551252"/>
            <a:ext cx="1140311" cy="1065007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文字方塊 11"/>
          <p:cNvSpPr txBox="1"/>
          <p:nvPr/>
        </p:nvSpPr>
        <p:spPr>
          <a:xfrm>
            <a:off x="2755937" y="2902198"/>
            <a:ext cx="1713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solidFill>
                  <a:srgbClr val="CCCC00"/>
                </a:solidFill>
              </a:rPr>
              <a:t>3,700</a:t>
            </a:r>
            <a:endParaRPr lang="zh-TW" altLang="en-US" sz="3200" dirty="0">
              <a:solidFill>
                <a:srgbClr val="CCCC00"/>
              </a:solidFill>
            </a:endParaRPr>
          </a:p>
        </p:txBody>
      </p:sp>
      <p:pic>
        <p:nvPicPr>
          <p:cNvPr id="6160" name="Picture 16" descr="ãloyalty vectorãçåçæå°çµæ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337" y="5475346"/>
            <a:ext cx="1089061" cy="96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字方塊 24"/>
          <p:cNvSpPr txBox="1"/>
          <p:nvPr/>
        </p:nvSpPr>
        <p:spPr>
          <a:xfrm>
            <a:off x="3837398" y="5166944"/>
            <a:ext cx="219596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of the medical </a:t>
            </a:r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devices sector is occupied by established companies operating for 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10 years or </a:t>
            </a:r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more.</a:t>
            </a:r>
            <a:endParaRPr lang="en-US" altLang="zh-TW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2698183" y="4966517"/>
            <a:ext cx="1713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solidFill>
                  <a:srgbClr val="CCCC00"/>
                </a:solidFill>
              </a:rPr>
              <a:t>59%</a:t>
            </a:r>
            <a:endParaRPr lang="zh-TW" altLang="en-US" sz="3200" dirty="0">
              <a:solidFill>
                <a:srgbClr val="CCCC00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229224" y="2973926"/>
            <a:ext cx="14324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Expenditures on </a:t>
            </a:r>
            <a:r>
              <a:rPr lang="en-GB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healthcare:</a:t>
            </a:r>
            <a:endParaRPr lang="zh-TW" altLang="en-US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6229224" y="3634967"/>
            <a:ext cx="916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private</a:t>
            </a:r>
            <a:endParaRPr lang="zh-TW" altLang="en-US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7" name="群組 26"/>
          <p:cNvGrpSpPr/>
          <p:nvPr/>
        </p:nvGrpSpPr>
        <p:grpSpPr>
          <a:xfrm>
            <a:off x="6301438" y="4310791"/>
            <a:ext cx="1487049" cy="1197364"/>
            <a:chOff x="6174637" y="3684977"/>
            <a:chExt cx="1487049" cy="1197364"/>
          </a:xfrm>
        </p:grpSpPr>
        <p:pic>
          <p:nvPicPr>
            <p:cNvPr id="15" name="圖片 1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74637" y="3684977"/>
              <a:ext cx="1487049" cy="1197364"/>
            </a:xfrm>
            <a:prstGeom prst="rect">
              <a:avLst/>
            </a:prstGeom>
          </p:spPr>
        </p:pic>
        <p:sp>
          <p:nvSpPr>
            <p:cNvPr id="21" name="橢圓 20"/>
            <p:cNvSpPr/>
            <p:nvPr/>
          </p:nvSpPr>
          <p:spPr>
            <a:xfrm>
              <a:off x="6770670" y="4165871"/>
              <a:ext cx="297950" cy="318499"/>
            </a:xfrm>
            <a:prstGeom prst="ellipse">
              <a:avLst/>
            </a:prstGeom>
            <a:solidFill>
              <a:srgbClr val="F7F7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38" name="文字方塊 37"/>
          <p:cNvSpPr txBox="1"/>
          <p:nvPr/>
        </p:nvSpPr>
        <p:spPr>
          <a:xfrm>
            <a:off x="6229223" y="3828157"/>
            <a:ext cx="1713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solidFill>
                  <a:srgbClr val="CCCC00"/>
                </a:solidFill>
              </a:rPr>
              <a:t>15%</a:t>
            </a:r>
            <a:endParaRPr lang="zh-TW" altLang="en-US" sz="3200" dirty="0">
              <a:solidFill>
                <a:srgbClr val="CCCC00"/>
              </a:solidFill>
            </a:endParaRPr>
          </a:p>
        </p:txBody>
      </p:sp>
      <p:cxnSp>
        <p:nvCxnSpPr>
          <p:cNvPr id="45" name="直線單箭頭接點 44"/>
          <p:cNvCxnSpPr>
            <a:endCxn id="15" idx="2"/>
          </p:cNvCxnSpPr>
          <p:nvPr/>
        </p:nvCxnSpPr>
        <p:spPr>
          <a:xfrm flipV="1">
            <a:off x="7040639" y="5508155"/>
            <a:ext cx="4324" cy="2100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字方塊 46"/>
          <p:cNvSpPr txBox="1"/>
          <p:nvPr/>
        </p:nvSpPr>
        <p:spPr>
          <a:xfrm>
            <a:off x="6615452" y="5677714"/>
            <a:ext cx="14324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government</a:t>
            </a:r>
            <a:endParaRPr lang="zh-TW" altLang="en-US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8" name="文字方塊 47"/>
          <p:cNvSpPr txBox="1"/>
          <p:nvPr/>
        </p:nvSpPr>
        <p:spPr>
          <a:xfrm>
            <a:off x="6615452" y="5872171"/>
            <a:ext cx="1713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solidFill>
                  <a:srgbClr val="CCCC00"/>
                </a:solidFill>
              </a:rPr>
              <a:t>85%</a:t>
            </a:r>
            <a:endParaRPr lang="zh-TW" altLang="en-US" sz="3200" dirty="0">
              <a:solidFill>
                <a:srgbClr val="CCCC00"/>
              </a:solidFill>
            </a:endParaRPr>
          </a:p>
        </p:txBody>
      </p:sp>
      <p:cxnSp>
        <p:nvCxnSpPr>
          <p:cNvPr id="23" name="直線單箭頭接點 22"/>
          <p:cNvCxnSpPr/>
          <p:nvPr/>
        </p:nvCxnSpPr>
        <p:spPr>
          <a:xfrm>
            <a:off x="6687450" y="4305408"/>
            <a:ext cx="81597" cy="1834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投影片編號版面配置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2</a:t>
            </a:fld>
            <a:endParaRPr lang="zh-TW" altLang="en-US"/>
          </a:p>
        </p:txBody>
      </p:sp>
      <p:sp>
        <p:nvSpPr>
          <p:cNvPr id="37" name="矩形 36"/>
          <p:cNvSpPr/>
          <p:nvPr/>
        </p:nvSpPr>
        <p:spPr>
          <a:xfrm>
            <a:off x="4065213" y="1533769"/>
            <a:ext cx="384143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UK medical device market </a:t>
            </a:r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is </a:t>
            </a:r>
            <a:r>
              <a:rPr lang="en-US" altLang="zh-TW" sz="3200" dirty="0" smtClean="0">
                <a:solidFill>
                  <a:srgbClr val="CCCC00"/>
                </a:solidFill>
              </a:rPr>
              <a:t>3</a:t>
            </a:r>
            <a:r>
              <a:rPr lang="en-US" altLang="zh-TW" sz="3200" baseline="30000" dirty="0" smtClean="0">
                <a:solidFill>
                  <a:srgbClr val="CCCC00"/>
                </a:solidFill>
              </a:rPr>
              <a:t>rd</a:t>
            </a:r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largest 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 Europe, behind Germany and France, and the </a:t>
            </a:r>
            <a:r>
              <a:rPr lang="en-US" altLang="zh-TW" sz="2400" dirty="0" smtClean="0">
                <a:solidFill>
                  <a:srgbClr val="CCCC00"/>
                </a:solidFill>
              </a:rPr>
              <a:t>6</a:t>
            </a:r>
            <a:r>
              <a:rPr lang="en-US" altLang="zh-TW" sz="2400" baseline="30000" dirty="0" smtClean="0">
                <a:solidFill>
                  <a:srgbClr val="CCCC00"/>
                </a:solidFill>
              </a:rPr>
              <a:t>th</a:t>
            </a:r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largest in the world.</a:t>
            </a:r>
            <a:endParaRPr lang="zh-TW" altLang="en-US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6168" name="Picture 24" descr="ãranking vector blueãçåçæå°çµæ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937" y="1566059"/>
            <a:ext cx="1145357" cy="1145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字方塊 16"/>
          <p:cNvSpPr txBox="1"/>
          <p:nvPr/>
        </p:nvSpPr>
        <p:spPr>
          <a:xfrm>
            <a:off x="3970802" y="3145911"/>
            <a:ext cx="19588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medical device companies in the UK that are focused on imaging, diagnostics and cardiovascular 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testing </a:t>
            </a:r>
            <a:r>
              <a:rPr lang="en-US" altLang="zh-TW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equipment.</a:t>
            </a:r>
            <a:endParaRPr lang="zh-TW" altLang="en-US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84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活動目的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79736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生技醫療已是全球最蓬勃發展的產業，其中英國是歐洲第三大生技醫療巿場，僅次於德國和法國，為促進台英醫療產業的交流並讓國人更加了解英國生技產業。工業技術研究院</a:t>
            </a:r>
            <a:r>
              <a:rPr lang="en-US" altLang="zh-TW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(ITRI) </a:t>
            </a: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與英國在台辦事處</a:t>
            </a:r>
            <a:r>
              <a:rPr lang="en-US" altLang="zh-TW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(British Office Taipei)</a:t>
            </a: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、生醫產業創新推動方案執行中心</a:t>
            </a:r>
            <a:r>
              <a:rPr lang="en-US" altLang="zh-TW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en-US" altLang="zh-TW" sz="16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BiomedTW</a:t>
            </a:r>
            <a:r>
              <a:rPr lang="en-US" altLang="zh-TW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、英國文化協會</a:t>
            </a:r>
            <a:r>
              <a:rPr lang="en-US" altLang="zh-TW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(British Council )</a:t>
            </a: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、台杉投資管理顧問股份有限公司</a:t>
            </a:r>
            <a:r>
              <a:rPr lang="en-US" altLang="zh-TW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en-US" altLang="zh-TW" sz="16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Taiwania</a:t>
            </a:r>
            <a:r>
              <a:rPr lang="en-US" altLang="zh-TW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Capital)</a:t>
            </a: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、於</a:t>
            </a:r>
            <a:r>
              <a:rPr lang="en-US" altLang="zh-TW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月</a:t>
            </a:r>
            <a:r>
              <a:rPr lang="en-US" altLang="zh-TW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22</a:t>
            </a: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日星期二假工研院中興院區共同舉辦「第四屆台英高階醫療科技發表暨商談會」</a:t>
            </a:r>
            <a:r>
              <a:rPr lang="zh-TW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。</a:t>
            </a:r>
            <a:endParaRPr lang="zh-TW" altLang="en-US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本次商談會邀請</a:t>
            </a:r>
            <a:r>
              <a:rPr lang="zh-TW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到</a:t>
            </a:r>
            <a:r>
              <a:rPr lang="en-US" altLang="zh-TW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zh-TW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家</a:t>
            </a: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來自英國醫材公司來台，成員為頂尖臨床醫學機構之新創公司，包括倫敦帝國學院醫療機器人研發團隊、牛津大學生物醫學工程學系、倫敦國王學院醫療工程學系、諾丁漢特倫特大學、</a:t>
            </a:r>
            <a:r>
              <a:rPr lang="en-US" altLang="zh-TW" sz="16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TrakCel</a:t>
            </a: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公司、及</a:t>
            </a:r>
            <a:r>
              <a:rPr lang="en-US" altLang="zh-TW" sz="16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Welmark</a:t>
            </a:r>
            <a:r>
              <a:rPr lang="en-US" altLang="zh-TW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TW" sz="16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Biosolutions</a:t>
            </a: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公司，會中將介紹醫療機器人輔助手術、超音波輔助抗癌藥物傳輸、新興醫療、</a:t>
            </a:r>
            <a:r>
              <a:rPr lang="en-US" altLang="zh-TW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3D</a:t>
            </a:r>
            <a:r>
              <a:rPr lang="zh-TW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列印人工角膜、及位於倫敦的聖湯瑪斯醫院研發成果商品化推展，其來台主要尋求之合作項目包含</a:t>
            </a:r>
            <a:r>
              <a:rPr lang="zh-TW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：</a:t>
            </a:r>
            <a:endParaRPr lang="zh-TW" altLang="en-US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n"/>
            </a:pP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</a:rPr>
              <a:t>共同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</a:rPr>
              <a:t>技術開發</a:t>
            </a:r>
          </a:p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n"/>
            </a:pP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</a:rPr>
              <a:t>商業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</a:rPr>
              <a:t>與市場應用</a:t>
            </a:r>
          </a:p>
          <a:p>
            <a:pPr>
              <a:lnSpc>
                <a:spcPct val="10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n"/>
            </a:pP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</a:rPr>
              <a:t>新創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</a:rPr>
              <a:t>募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</a:rPr>
              <a:t>資</a:t>
            </a:r>
            <a:endParaRPr lang="zh-TW" alt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pPr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27104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825625"/>
            <a:ext cx="851535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TW" altLang="en-US" sz="2000" b="1" dirty="0" smtClean="0">
                <a:solidFill>
                  <a:schemeClr val="accent1">
                    <a:lumMod val="75000"/>
                  </a:schemeClr>
                </a:solidFill>
              </a:rPr>
              <a:t>主辦單位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</a:rPr>
              <a:t>|</a:t>
            </a:r>
            <a:r>
              <a:rPr lang="zh-TW" altLang="en-US" sz="20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英國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在台</a:t>
            </a: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辦事處 </a:t>
            </a:r>
            <a:r>
              <a:rPr lang="en-GB" altLang="zh-TW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en-GB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British Office Taipei</a:t>
            </a:r>
            <a:r>
              <a:rPr lang="en-GB" altLang="zh-TW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</a:t>
            </a:r>
            <a:r>
              <a:rPr lang="en-US" altLang="zh-TW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生醫產業創新推動方案執行中心 </a:t>
            </a:r>
            <a:r>
              <a:rPr lang="en-GB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en-GB" altLang="zh-TW" sz="20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BiomedTW</a:t>
            </a:r>
            <a:r>
              <a:rPr lang="en-GB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zh-TW" altLang="en-US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TW" altLang="en-US" sz="2000" b="1" dirty="0">
                <a:solidFill>
                  <a:schemeClr val="accent3">
                    <a:lumMod val="50000"/>
                  </a:schemeClr>
                </a:solidFill>
              </a:rPr>
              <a:t>協辦</a:t>
            </a:r>
            <a:r>
              <a:rPr lang="zh-TW" altLang="en-US" sz="2000" b="1" dirty="0" smtClean="0">
                <a:solidFill>
                  <a:schemeClr val="accent3">
                    <a:lumMod val="50000"/>
                  </a:schemeClr>
                </a:solidFill>
              </a:rPr>
              <a:t>單位 </a:t>
            </a:r>
            <a:r>
              <a:rPr lang="en-US" altLang="zh-TW" sz="2000" b="1" dirty="0" smtClean="0">
                <a:solidFill>
                  <a:schemeClr val="accent3">
                    <a:lumMod val="50000"/>
                  </a:schemeClr>
                </a:solidFill>
              </a:rPr>
              <a:t>|</a:t>
            </a:r>
            <a:r>
              <a:rPr lang="zh-TW" altLang="en-US" sz="20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工業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技術</a:t>
            </a: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研究院 </a:t>
            </a:r>
            <a:r>
              <a:rPr lang="en-GB" altLang="zh-TW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en-GB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ITRI</a:t>
            </a:r>
            <a:r>
              <a:rPr lang="en-GB" altLang="zh-TW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zh-TW" altLang="en-US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英國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文化協會 </a:t>
            </a:r>
            <a:r>
              <a:rPr lang="en-US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en-GB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British Council </a:t>
            </a:r>
            <a:r>
              <a:rPr lang="en-GB" altLang="zh-TW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台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杉投資管理顧問股份有限公司 </a:t>
            </a:r>
            <a:r>
              <a:rPr lang="en-GB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en-GB" altLang="zh-TW" sz="20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Taiwania</a:t>
            </a:r>
            <a:r>
              <a:rPr lang="en-GB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Capital</a:t>
            </a:r>
            <a:r>
              <a:rPr lang="en-GB" altLang="zh-TW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zh-TW" altLang="en-US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zh-TW" altLang="en-US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主辦單位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pPr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73380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+mj-lt"/>
              </a:rPr>
              <a:t>UK</a:t>
            </a:r>
            <a:r>
              <a:rPr lang="zh-TW" altLang="en-US" dirty="0" smtClean="0">
                <a:latin typeface="+mj-lt"/>
              </a:rPr>
              <a:t>代表團名單</a:t>
            </a:r>
            <a:endParaRPr lang="zh-TW" altLang="en-US" dirty="0">
              <a:latin typeface="+mj-lt"/>
            </a:endParaRPr>
          </a:p>
        </p:txBody>
      </p:sp>
      <p:graphicFrame>
        <p:nvGraphicFramePr>
          <p:cNvPr id="5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270831"/>
              </p:ext>
            </p:extLst>
          </p:nvPr>
        </p:nvGraphicFramePr>
        <p:xfrm>
          <a:off x="157019" y="1583704"/>
          <a:ext cx="8608291" cy="4970919"/>
        </p:xfrm>
        <a:graphic>
          <a:graphicData uri="http://schemas.openxmlformats.org/drawingml/2006/table">
            <a:tbl>
              <a:tblPr>
                <a:tableStyleId>{37CE84F3-28C3-443E-9E96-99CF82512B78}</a:tableStyleId>
              </a:tblPr>
              <a:tblGrid>
                <a:gridCol w="277091"/>
                <a:gridCol w="1634837"/>
                <a:gridCol w="2633507"/>
                <a:gridCol w="4062856"/>
              </a:tblGrid>
              <a:tr h="318981">
                <a:tc>
                  <a:txBody>
                    <a:bodyPr/>
                    <a:lstStyle/>
                    <a:p>
                      <a:pPr algn="ctr" fontAlgn="ctr"/>
                      <a:endParaRPr lang="en-GB" sz="1400" b="1" i="0" u="none" strike="noStrike" dirty="0">
                        <a:solidFill>
                          <a:schemeClr val="accent2"/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</a:rPr>
                        <a:t>Speakers</a:t>
                      </a:r>
                      <a:r>
                        <a:rPr lang="zh-TW" altLang="en-US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zh-TW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</a:rPr>
                        <a:t>&amp;</a:t>
                      </a:r>
                      <a:r>
                        <a:rPr lang="en-US" altLang="zh-TW" sz="16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</a:rPr>
                        <a:t> Partnering</a:t>
                      </a:r>
                      <a:endParaRPr lang="en-GB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altLang="zh-TW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</a:rPr>
                        <a:t>Sector</a:t>
                      </a:r>
                      <a:endParaRPr lang="en-GB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750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 Black" panose="020B0A04020102020204" pitchFamily="34" charset="0"/>
                          <a:ea typeface="新細明體" panose="02020500000000000000" pitchFamily="18" charset="-120"/>
                        </a:rPr>
                        <a:t>1</a:t>
                      </a:r>
                      <a:endParaRPr lang="en-US" altLang="zh-TW" sz="18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rowSpan="2"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</a:rPr>
                        <a:t>Imperial College London</a:t>
                      </a: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l" fontAlgn="ctr"/>
                      <a:r>
                        <a:rPr lang="en-GB" altLang="zh-TW" sz="1200" b="1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</a:rPr>
                        <a:t>Prof. Ferdinando Rodriguez</a:t>
                      </a:r>
                    </a:p>
                    <a:p>
                      <a:pPr marL="72000" algn="l" fontAlgn="ctr"/>
                      <a:r>
                        <a:rPr lang="en-GB" altLang="zh-TW" sz="1200" b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</a:rPr>
                        <a:t>Professor of Medical Robotics</a:t>
                      </a: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Medical robotics / </a:t>
                      </a: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application of mechatronic systems to medicine</a:t>
                      </a:r>
                      <a:endParaRPr lang="zh-TW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750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  <a:endParaRPr lang="en-US" altLang="zh-TW" sz="18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l" fontAlgn="ctr"/>
                      <a:r>
                        <a:rPr lang="en-GB" altLang="zh-TW" sz="1200" b="1" i="0" u="none" strike="noStrike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</a:rPr>
                        <a:t>Dr.</a:t>
                      </a:r>
                      <a:r>
                        <a:rPr lang="en-GB" altLang="zh-TW" sz="12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</a:rPr>
                        <a:t> Riccardo </a:t>
                      </a:r>
                      <a:r>
                        <a:rPr lang="en-GB" altLang="zh-TW" sz="1200" b="1" i="0" u="none" strike="noStrike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</a:rPr>
                        <a:t>Secoli</a:t>
                      </a:r>
                      <a:endParaRPr lang="en-US" altLang="zh-TW" sz="1200" b="1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lt"/>
                        <a:ea typeface="+mn-ea"/>
                      </a:endParaRPr>
                    </a:p>
                    <a:p>
                      <a:pPr marL="72000" algn="l" fontAlgn="ctr"/>
                      <a:r>
                        <a:rPr lang="en-US" altLang="zh-TW" sz="12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</a:rPr>
                        <a:t>Research Associate</a:t>
                      </a:r>
                      <a:endParaRPr lang="en-GB" altLang="zh-TW" sz="1200" b="0" i="0" u="none" strike="noStrike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Mechatronics /</a:t>
                      </a:r>
                      <a:r>
                        <a:rPr lang="en-GB" altLang="zh-TW" sz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minimally invasive surgical systems /</a:t>
                      </a:r>
                      <a:r>
                        <a:rPr lang="en-US" altLang="zh-TW" sz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assistive devices for rehabilitation</a:t>
                      </a:r>
                      <a:endParaRPr lang="zh-TW" altLang="en-US" sz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091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 Black" panose="020B0A04020102020204" pitchFamily="34" charset="0"/>
                          <a:ea typeface="+mn-ea"/>
                        </a:rPr>
                        <a:t>3</a:t>
                      </a:r>
                      <a:endParaRPr lang="en-US" altLang="zh-TW" sz="18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72000" algn="l"/>
                      <a:r>
                        <a:rPr lang="en-GB" altLang="zh-TW" sz="1400" b="1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University of</a:t>
                      </a:r>
                      <a:r>
                        <a:rPr lang="en-GB" altLang="zh-TW" sz="1400" b="1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GB" altLang="zh-TW" sz="1400" b="1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Oxford</a:t>
                      </a: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l"/>
                      <a:r>
                        <a:rPr lang="en-GB" altLang="zh-TW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Prof. Constantin-C. </a:t>
                      </a:r>
                      <a:r>
                        <a:rPr lang="en-GB" altLang="zh-TW" sz="12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Coussios</a:t>
                      </a:r>
                      <a:endParaRPr lang="en-GB" altLang="zh-TW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</a:endParaRPr>
                    </a:p>
                    <a:p>
                      <a:pPr marL="72000" algn="l"/>
                      <a:r>
                        <a:rPr lang="en-US" altLang="zh-TW" sz="12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Professor of Oxford Institute of Biomedical Engineering</a:t>
                      </a:r>
                      <a:endParaRPr lang="en-GB" altLang="zh-TW" sz="1200" b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Biomedical ultrasound / drug delivery devices</a:t>
                      </a:r>
                      <a:endParaRPr lang="zh-TW" altLang="en-US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530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u="none" strike="noStrike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 Black" panose="020B0A04020102020204" pitchFamily="34" charset="0"/>
                          <a:ea typeface="+mn-ea"/>
                        </a:rPr>
                        <a:t>4</a:t>
                      </a:r>
                      <a:endParaRPr lang="zh-TW" altLang="en-US" sz="18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5346" marR="5346" marT="534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72000" algn="l"/>
                      <a:r>
                        <a:rPr lang="en-GB" altLang="zh-TW" sz="1400" b="1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King’s College London</a:t>
                      </a: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l"/>
                      <a:r>
                        <a:rPr lang="en-GB" altLang="zh-TW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Prof. Sebastien </a:t>
                      </a:r>
                      <a:r>
                        <a:rPr lang="en-GB" altLang="zh-TW" sz="12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Ourselin</a:t>
                      </a:r>
                      <a:endParaRPr lang="en-GB" altLang="zh-TW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</a:endParaRPr>
                    </a:p>
                    <a:p>
                      <a:pPr marL="72000" algn="l"/>
                      <a:r>
                        <a:rPr lang="en-GB" altLang="zh-TW" sz="12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Professor of Healthcare Engineering</a:t>
                      </a: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Medical imaging / computational modelling / minimally invasive interventions and surgery</a:t>
                      </a:r>
                      <a:endParaRPr lang="zh-TW" altLang="en-US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94325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u="none" strike="noStrike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 Black" panose="020B0A04020102020204" pitchFamily="34" charset="0"/>
                          <a:ea typeface="+mn-ea"/>
                        </a:rPr>
                        <a:t>5</a:t>
                      </a:r>
                      <a:endParaRPr lang="zh-TW" altLang="en-US" sz="180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5346" marR="5346" marT="534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72000" algn="l"/>
                      <a:r>
                        <a:rPr lang="en-GB" altLang="zh-TW" sz="1400" b="1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Nottingham Trent University</a:t>
                      </a: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l"/>
                      <a:r>
                        <a:rPr lang="en-GB" altLang="zh-TW" sz="12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Prof.</a:t>
                      </a:r>
                      <a:r>
                        <a:rPr lang="en-GB" altLang="zh-TW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John Hunt</a:t>
                      </a:r>
                    </a:p>
                    <a:p>
                      <a:pPr marL="72000" algn="l"/>
                      <a:r>
                        <a:rPr lang="en-US" altLang="zh-TW" sz="12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Head of NTU Strategic Research Theme, College of Science and Technology</a:t>
                      </a:r>
                      <a:endParaRPr lang="zh-TW" altLang="en-US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Medical technologies</a:t>
                      </a:r>
                      <a:r>
                        <a:rPr lang="zh-TW" altLang="en-US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/</a:t>
                      </a:r>
                      <a:r>
                        <a:rPr lang="zh-TW" altLang="en-US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medical devices</a:t>
                      </a:r>
                      <a:r>
                        <a:rPr lang="en-US" altLang="zh-TW" sz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/ s</a:t>
                      </a: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tem cells</a:t>
                      </a:r>
                      <a:r>
                        <a:rPr lang="en-US" altLang="zh-TW" sz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/ t</a:t>
                      </a: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issue engineering</a:t>
                      </a:r>
                      <a:r>
                        <a:rPr lang="en-US" altLang="zh-TW" sz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/ r</a:t>
                      </a: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egenerative medicine</a:t>
                      </a:r>
                      <a:r>
                        <a:rPr lang="en-US" altLang="zh-TW" sz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/ b</a:t>
                      </a: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iomaterials</a:t>
                      </a:r>
                      <a:r>
                        <a:rPr lang="en-US" altLang="zh-TW" sz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/ a</a:t>
                      </a: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dvanced materials</a:t>
                      </a: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94325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u="none" strike="noStrike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 Black" panose="020B0A04020102020204" pitchFamily="34" charset="0"/>
                          <a:ea typeface="+mn-ea"/>
                        </a:rPr>
                        <a:t>6</a:t>
                      </a:r>
                      <a:endParaRPr lang="zh-TW" altLang="en-US" sz="180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5346" marR="5346" marT="534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72000" algn="l"/>
                      <a:r>
                        <a:rPr lang="en-GB" altLang="zh-TW" sz="1400" b="1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TrakCel</a:t>
                      </a:r>
                      <a:r>
                        <a:rPr lang="en-GB" altLang="zh-TW" sz="1400" b="1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 Ltd.</a:t>
                      </a: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l"/>
                      <a:r>
                        <a:rPr lang="en-GB" altLang="zh-TW" sz="12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Dr.</a:t>
                      </a:r>
                      <a:r>
                        <a:rPr lang="en-GB" altLang="zh-TW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Matthew Lewis-</a:t>
                      </a:r>
                      <a:r>
                        <a:rPr lang="en-GB" altLang="zh-TW" sz="12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Lakelin</a:t>
                      </a:r>
                      <a:endParaRPr lang="en-GB" altLang="zh-TW" sz="12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</a:endParaRPr>
                    </a:p>
                    <a:p>
                      <a:pPr marL="72000" algn="l"/>
                      <a:r>
                        <a:rPr lang="en-US" altLang="zh-TW" sz="12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VP Scientific Affairs and Business Development</a:t>
                      </a:r>
                      <a:endParaRPr lang="zh-TW" altLang="en-US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Advanced therapy medicinal products / software </a:t>
                      </a:r>
                      <a:r>
                        <a:rPr lang="en-US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management for advanced therapy products (autologous cell therapies, personalized vaccines, matched allogeneic therapies etc.).</a:t>
                      </a: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530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u="none" strike="noStrike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 Black" panose="020B0A04020102020204" pitchFamily="34" charset="0"/>
                          <a:ea typeface="+mn-ea"/>
                        </a:rPr>
                        <a:t>7</a:t>
                      </a:r>
                      <a:endParaRPr lang="zh-TW" altLang="en-US" sz="180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5346" marR="5346" marT="534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72000" algn="l"/>
                      <a:r>
                        <a:rPr lang="en-GB" altLang="zh-TW" sz="1400" b="1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Welmark </a:t>
                      </a:r>
                      <a:r>
                        <a:rPr lang="en-GB" altLang="zh-TW" sz="1400" b="1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Biosolutions</a:t>
                      </a:r>
                      <a:r>
                        <a:rPr lang="en-GB" altLang="zh-TW" sz="1400" b="1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 Ltd.</a:t>
                      </a: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l"/>
                      <a:r>
                        <a:rPr lang="en-GB" altLang="zh-TW" sz="12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Dr.</a:t>
                      </a:r>
                      <a:r>
                        <a:rPr lang="en-GB" altLang="zh-TW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GB" altLang="zh-TW" sz="12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Che-Hsiung</a:t>
                      </a:r>
                      <a:r>
                        <a:rPr lang="en-GB" altLang="zh-TW" sz="1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Liu</a:t>
                      </a:r>
                    </a:p>
                    <a:p>
                      <a:pPr marL="72000" algn="l"/>
                      <a:r>
                        <a:rPr lang="en-GB" altLang="zh-TW" sz="12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Co-Founder and Managing Director</a:t>
                      </a:r>
                      <a:endParaRPr lang="zh-TW" altLang="en-US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Biopharmaceutical</a:t>
                      </a:r>
                      <a:r>
                        <a:rPr lang="zh-TW" altLang="en-US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GB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/</a:t>
                      </a:r>
                      <a:r>
                        <a:rPr lang="zh-TW" altLang="en-US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GB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medical devices</a:t>
                      </a:r>
                      <a:r>
                        <a:rPr lang="zh-TW" altLang="en-US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GB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/</a:t>
                      </a:r>
                      <a:r>
                        <a:rPr lang="zh-TW" altLang="en-US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GB" altLang="zh-TW" sz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</a:rPr>
                        <a:t>regenerative medicine / stem cell culture / tech transfer consulting</a:t>
                      </a:r>
                      <a:endParaRPr lang="zh-TW" altLang="en-US" sz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</a:endParaRPr>
                    </a:p>
                  </a:txBody>
                  <a:tcPr marL="5346" marR="5346" marT="534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06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+mj-lt"/>
              </a:rPr>
              <a:t>第</a:t>
            </a:r>
            <a:r>
              <a:rPr lang="en-US" altLang="zh-TW" dirty="0" smtClean="0">
                <a:latin typeface="+mj-lt"/>
              </a:rPr>
              <a:t>2</a:t>
            </a:r>
            <a:r>
              <a:rPr lang="zh-TW" altLang="en-US" dirty="0" smtClean="0">
                <a:latin typeface="+mj-lt"/>
              </a:rPr>
              <a:t>天</a:t>
            </a:r>
            <a:r>
              <a:rPr lang="en-US" altLang="zh-TW" dirty="0" smtClean="0">
                <a:latin typeface="+mj-lt"/>
              </a:rPr>
              <a:t>Workshop</a:t>
            </a:r>
            <a:r>
              <a:rPr lang="zh-TW" altLang="en-US" dirty="0" smtClean="0">
                <a:latin typeface="+mj-lt"/>
              </a:rPr>
              <a:t>議程</a:t>
            </a:r>
            <a:endParaRPr lang="zh-TW" altLang="en-US" dirty="0">
              <a:latin typeface="+mj-lt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7518664"/>
              </p:ext>
            </p:extLst>
          </p:nvPr>
        </p:nvGraphicFramePr>
        <p:xfrm>
          <a:off x="39121" y="1387996"/>
          <a:ext cx="9049997" cy="5271049"/>
        </p:xfrm>
        <a:graphic>
          <a:graphicData uri="http://schemas.openxmlformats.org/drawingml/2006/table">
            <a:tbl>
              <a:tblPr>
                <a:tableStyleId>{37CE84F3-28C3-443E-9E96-99CF82512B78}</a:tableStyleId>
              </a:tblPr>
              <a:tblGrid>
                <a:gridCol w="1098135"/>
                <a:gridCol w="3975931"/>
                <a:gridCol w="3975931"/>
              </a:tblGrid>
              <a:tr h="24016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4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 Black" panose="020B0A04020102020204" pitchFamily="34" charset="0"/>
                        </a:rPr>
                        <a:t>PRESENTATIONS</a:t>
                      </a:r>
                      <a:r>
                        <a:rPr lang="en-GB" sz="1400" u="none" strike="noStrike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zh-TW" altLang="en-US" sz="1400" b="1" u="none" strike="noStrike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Meiryo" panose="020B0604030504040204" pitchFamily="34" charset="-128"/>
                          <a:ea typeface="Meiryo" panose="020B0604030504040204" pitchFamily="34" charset="-128"/>
                          <a:cs typeface="Meiryo" panose="020B0604030504040204" pitchFamily="34" charset="-128"/>
                        </a:rPr>
                        <a:t>科技發表會</a:t>
                      </a:r>
                      <a:endParaRPr lang="en-GB" sz="1400" b="1" u="none" strike="noStrike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9089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b="0" u="none" strike="noStrike" dirty="0" smtClean="0">
                          <a:effectLst/>
                          <a:latin typeface="Arial Black" panose="020B0A04020102020204" pitchFamily="34" charset="0"/>
                        </a:rPr>
                        <a:t>09:00~09:30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000" algn="l" fontAlgn="ctr"/>
                      <a:r>
                        <a:rPr lang="en-GB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Registration </a:t>
                      </a:r>
                      <a:r>
                        <a:rPr lang="zh-TW" altLang="en-US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報到 </a:t>
                      </a:r>
                      <a:r>
                        <a:rPr lang="en-US" altLang="zh-TW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| Room 51-422</a:t>
                      </a:r>
                      <a:endParaRPr lang="zh-TW" altLang="en-US" sz="105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6671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b="0" u="none" strike="noStrike" dirty="0" smtClean="0">
                          <a:effectLst/>
                          <a:latin typeface="Arial Black" panose="020B0A04020102020204" pitchFamily="34" charset="0"/>
                        </a:rPr>
                        <a:t>09:30~10:00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BCB8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000" indent="0" algn="l" fontAlgn="ctr">
                        <a:buFont typeface="Wingdings" panose="05000000000000000000" pitchFamily="2" charset="2"/>
                        <a:buNone/>
                      </a:pPr>
                      <a:r>
                        <a:rPr lang="en-GB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Welcome remarks</a:t>
                      </a:r>
                      <a:r>
                        <a:rPr lang="zh-TW" altLang="en-US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 致詞</a:t>
                      </a:r>
                      <a:endParaRPr lang="en-GB" sz="1000" b="1" u="none" strike="noStrike" dirty="0" smtClean="0">
                        <a:solidFill>
                          <a:srgbClr val="FFC000"/>
                        </a:solidFill>
                        <a:effectLst/>
                        <a:latin typeface="+mn-lt"/>
                      </a:endParaRPr>
                    </a:p>
                    <a:p>
                      <a:pPr marL="357750" indent="-180000" algn="l" fontAlgn="ctr">
                        <a:buFont typeface="Wingdings" panose="05000000000000000000" pitchFamily="2" charset="2"/>
                        <a:buChar char="n"/>
                      </a:pPr>
                      <a:r>
                        <a:rPr lang="zh-TW" altLang="en-US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英國在台辦事處代表 </a:t>
                      </a:r>
                      <a:r>
                        <a:rPr lang="en-US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Catherine Nettleton</a:t>
                      </a:r>
                      <a:r>
                        <a:rPr lang="zh-TW" altLang="en-US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(5min)</a:t>
                      </a:r>
                    </a:p>
                    <a:p>
                      <a:pPr marL="357750" marR="0" lvl="0" indent="-1800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n"/>
                        <a:tabLst/>
                        <a:defRPr/>
                      </a:pPr>
                      <a:r>
                        <a:rPr lang="zh-TW" altLang="en-US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工業技術研究院院長 劉文雄 </a:t>
                      </a:r>
                      <a:r>
                        <a:rPr lang="en-US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(5min) </a:t>
                      </a:r>
                      <a:r>
                        <a:rPr lang="en-US" altLang="zh-TW" sz="1000" b="1" u="none" strike="noStrike" dirty="0" smtClean="0">
                          <a:solidFill>
                            <a:srgbClr val="CCCC00"/>
                          </a:solidFill>
                          <a:effectLst/>
                          <a:latin typeface="+mn-lt"/>
                        </a:rPr>
                        <a:t>-</a:t>
                      </a:r>
                      <a:r>
                        <a:rPr lang="zh-TW" altLang="en-US" sz="1000" b="1" u="none" strike="noStrike" dirty="0" smtClean="0">
                          <a:solidFill>
                            <a:srgbClr val="CCCC00"/>
                          </a:solidFill>
                          <a:effectLst/>
                          <a:latin typeface="+mn-lt"/>
                        </a:rPr>
                        <a:t>邀請中</a:t>
                      </a:r>
                      <a:endParaRPr lang="en-US" altLang="zh-TW" sz="1000" b="1" u="none" strike="noStrike" dirty="0" smtClean="0">
                        <a:solidFill>
                          <a:srgbClr val="CCCC00"/>
                        </a:solidFill>
                        <a:effectLst/>
                        <a:latin typeface="+mn-lt"/>
                      </a:endParaRPr>
                    </a:p>
                    <a:p>
                      <a:pPr marL="357750" marR="0" lvl="0" indent="-1800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n"/>
                        <a:tabLst/>
                        <a:defRPr/>
                      </a:pPr>
                      <a:r>
                        <a:rPr lang="zh-TW" altLang="en-US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科技部政務次長 </a:t>
                      </a:r>
                      <a:r>
                        <a:rPr lang="en-GB" altLang="zh-TW" sz="10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BiomedTW</a:t>
                      </a:r>
                      <a:r>
                        <a:rPr lang="zh-TW" altLang="en-US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執行長 謝達斌 </a:t>
                      </a:r>
                      <a:r>
                        <a:rPr lang="en-US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zh-TW" altLang="en-US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簡報</a:t>
                      </a:r>
                      <a:r>
                        <a:rPr lang="en-US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20min)</a:t>
                      </a:r>
                    </a:p>
                  </a:txBody>
                  <a:tcPr marL="9525" marR="9525" marT="9525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0290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b="0" u="none" strike="noStrike" dirty="0" smtClean="0">
                          <a:effectLst/>
                          <a:latin typeface="Arial Black" panose="020B0A04020102020204" pitchFamily="34" charset="0"/>
                        </a:rPr>
                        <a:t>10:00~10:30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BCB8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00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A Personal Take on Medical Robotics and Computer Assisted Surgery</a:t>
                      </a:r>
                    </a:p>
                    <a:p>
                      <a:pPr marL="7200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zh-TW" altLang="en-US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個人醫療機器人與電腦輔助醫療</a:t>
                      </a:r>
                      <a:endParaRPr lang="en-US" altLang="zh-TW" sz="1000" b="1" u="none" strike="noStrike" dirty="0" smtClean="0">
                        <a:solidFill>
                          <a:srgbClr val="FFC000"/>
                        </a:solidFill>
                        <a:effectLst/>
                        <a:latin typeface="+mn-lt"/>
                      </a:endParaRPr>
                    </a:p>
                    <a:p>
                      <a:pPr marL="357750" indent="-180000" algn="l" fontAlgn="ctr">
                        <a:buFont typeface="Wingdings" panose="05000000000000000000" pitchFamily="2" charset="2"/>
                        <a:buChar char="n"/>
                      </a:pPr>
                      <a:r>
                        <a:rPr lang="en-GB" sz="10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Prof.</a:t>
                      </a:r>
                      <a:r>
                        <a:rPr lang="en-GB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Ferdinando Rodriguez, </a:t>
                      </a:r>
                      <a:r>
                        <a:rPr lang="en-GB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新細明體" panose="02020500000000000000" pitchFamily="18" charset="-120"/>
                        </a:rPr>
                        <a:t>Imperial College London</a:t>
                      </a:r>
                      <a:endParaRPr lang="en-GB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0290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b="0" u="none" strike="noStrike" dirty="0" smtClean="0">
                          <a:effectLst/>
                          <a:latin typeface="Arial Black" panose="020B0A04020102020204" pitchFamily="34" charset="0"/>
                        </a:rPr>
                        <a:t>10:30~11:00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BCB8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000" indent="0" algn="l" fontAlgn="ctr">
                        <a:buFont typeface="Wingdings" panose="05000000000000000000" pitchFamily="2" charset="2"/>
                        <a:buNone/>
                      </a:pPr>
                      <a:r>
                        <a:rPr lang="en-US" altLang="zh-TW" sz="1000" b="1" u="none" strike="noStrike" baseline="0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Translating Biomedical Engineering Research into Technology: from Organ Preservation to Ultrasound-enhanced Drug Delivery</a:t>
                      </a:r>
                    </a:p>
                    <a:p>
                      <a:pPr marL="72000" indent="0" algn="l" fontAlgn="ctr">
                        <a:buFont typeface="Wingdings" panose="05000000000000000000" pitchFamily="2" charset="2"/>
                        <a:buNone/>
                      </a:pPr>
                      <a:r>
                        <a:rPr lang="zh-TW" altLang="en-US" sz="1000" b="1" u="none" strike="noStrike" baseline="0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將生物醫學工程研究轉化為科技：從器官保存到超音波強化腫瘤藥物輸送</a:t>
                      </a:r>
                      <a:endParaRPr lang="en-GB" altLang="zh-TW" sz="1000" b="1" u="none" strike="noStrike" dirty="0" smtClean="0">
                        <a:solidFill>
                          <a:srgbClr val="FFC000"/>
                        </a:solidFill>
                        <a:effectLst/>
                        <a:latin typeface="+mn-lt"/>
                      </a:endParaRPr>
                    </a:p>
                    <a:p>
                      <a:pPr marL="357750" indent="-180000" algn="l" fontAlgn="ctr">
                        <a:buFont typeface="Wingdings" panose="05000000000000000000" pitchFamily="2" charset="2"/>
                        <a:buChar char="n"/>
                      </a:pPr>
                      <a:r>
                        <a:rPr lang="en-GB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Prof. Constantin Coussios,</a:t>
                      </a:r>
                      <a:r>
                        <a:rPr lang="en-GB" sz="10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GB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University of Oxford</a:t>
                      </a:r>
                    </a:p>
                  </a:txBody>
                  <a:tcPr marL="9525" marR="9525" marT="9525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9089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b="0" u="none" strike="noStrike" dirty="0" smtClean="0">
                          <a:effectLst/>
                          <a:latin typeface="Arial Black" panose="020B0A04020102020204" pitchFamily="34" charset="0"/>
                        </a:rPr>
                        <a:t>11:00~11:20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000" indent="0" algn="l" fontAlgn="ctr">
                        <a:buFont typeface="Wingdings" panose="05000000000000000000" pitchFamily="2" charset="2"/>
                        <a:buNone/>
                      </a:pPr>
                      <a:r>
                        <a:rPr lang="en-US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Break and networking </a:t>
                      </a:r>
                      <a:r>
                        <a:rPr lang="zh-TW" altLang="en-US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休息與交流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0290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b="0" u="none" strike="noStrike" dirty="0" smtClean="0">
                          <a:effectLst/>
                          <a:latin typeface="Arial Black" panose="020B0A04020102020204" pitchFamily="34" charset="0"/>
                        </a:rPr>
                        <a:t>11:20~11:50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BCB8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000" indent="0" algn="l" fontAlgn="ctr">
                        <a:buFont typeface="Wingdings" panose="05000000000000000000" pitchFamily="2" charset="2"/>
                        <a:buNone/>
                      </a:pP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The </a:t>
                      </a:r>
                      <a:r>
                        <a:rPr lang="en-US" altLang="zh-TW" sz="1000" b="1" u="none" strike="noStrike" dirty="0" err="1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MedTech</a:t>
                      </a: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 Hub @ St Thomas’ Hospital: Engineering Better Health</a:t>
                      </a:r>
                    </a:p>
                    <a:p>
                      <a:pPr marL="72000" indent="0" algn="l" fontAlgn="ctr">
                        <a:buFont typeface="Wingdings" panose="05000000000000000000" pitchFamily="2" charset="2"/>
                        <a:buNone/>
                      </a:pPr>
                      <a:r>
                        <a:rPr lang="zh-TW" altLang="en-US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醫療科技中心</a:t>
                      </a: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@St Thomas’</a:t>
                      </a:r>
                      <a:r>
                        <a:rPr lang="zh-TW" altLang="en-US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醫院：改善健康工程</a:t>
                      </a:r>
                      <a:endParaRPr lang="en-GB" altLang="zh-TW" sz="1000" b="1" u="none" strike="noStrike" dirty="0" smtClean="0">
                        <a:solidFill>
                          <a:srgbClr val="FFC000"/>
                        </a:solidFill>
                        <a:effectLst/>
                        <a:latin typeface="+mn-lt"/>
                      </a:endParaRPr>
                    </a:p>
                    <a:p>
                      <a:pPr marL="357750" indent="-180000" algn="l" fontAlgn="ctr">
                        <a:buFont typeface="Wingdings" panose="05000000000000000000" pitchFamily="2" charset="2"/>
                        <a:buChar char="n"/>
                      </a:pPr>
                      <a:r>
                        <a:rPr lang="en-GB" altLang="zh-TW" sz="10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Prof.</a:t>
                      </a:r>
                      <a:r>
                        <a:rPr lang="en-GB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Sebastien </a:t>
                      </a:r>
                      <a:r>
                        <a:rPr lang="en-GB" altLang="zh-TW" sz="10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Ourselin</a:t>
                      </a:r>
                      <a:r>
                        <a:rPr lang="en-GB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, King’s College London</a:t>
                      </a:r>
                    </a:p>
                  </a:txBody>
                  <a:tcPr marL="9525" marR="9525" marT="9525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9089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b="0" u="none" strike="noStrike" dirty="0" smtClean="0">
                          <a:effectLst/>
                          <a:latin typeface="Arial Black" panose="020B0A04020102020204" pitchFamily="34" charset="0"/>
                        </a:rPr>
                        <a:t>11:50~12:10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BCB8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00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Panel Discussion </a:t>
                      </a:r>
                      <a:r>
                        <a:rPr lang="zh-TW" altLang="en-US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討論交流</a:t>
                      </a:r>
                    </a:p>
                  </a:txBody>
                  <a:tcPr marL="9525" marR="9525" marT="9525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9089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u="none" strike="noStrike" dirty="0" smtClean="0">
                          <a:effectLst/>
                          <a:latin typeface="Arial Black" panose="020B0A04020102020204" pitchFamily="34" charset="0"/>
                        </a:rPr>
                        <a:t>12:10~13:30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000" algn="l" fontAlgn="ctr"/>
                      <a:r>
                        <a:rPr lang="en-US" altLang="zh-TW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新細明體" panose="02020500000000000000" pitchFamily="18" charset="-120"/>
                        </a:rPr>
                        <a:t>Lunch</a:t>
                      </a:r>
                      <a:r>
                        <a:rPr lang="zh-TW" altLang="en-US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新細明體" panose="02020500000000000000" pitchFamily="18" charset="-120"/>
                        </a:rPr>
                        <a:t> </a:t>
                      </a:r>
                      <a:r>
                        <a:rPr lang="zh-TW" altLang="en-US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午餐</a:t>
                      </a:r>
                      <a:endParaRPr lang="zh-TW" alt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3868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u="none" strike="noStrike" dirty="0" smtClean="0">
                          <a:effectLst/>
                          <a:latin typeface="Arial Black" panose="020B0A04020102020204" pitchFamily="34" charset="0"/>
                        </a:rPr>
                        <a:t>13:30~14:00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BCB8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00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Impacting Business by Design:</a:t>
                      </a: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 Bring Ideas to Life</a:t>
                      </a:r>
                      <a:r>
                        <a:rPr lang="zh-TW" altLang="en-US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zh-TW" altLang="en-US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題目確認中</a:t>
                      </a: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)</a:t>
                      </a:r>
                      <a:endParaRPr lang="en-GB" altLang="zh-TW" sz="1000" b="1" u="none" strike="noStrike" dirty="0" smtClean="0">
                        <a:solidFill>
                          <a:srgbClr val="FFC000"/>
                        </a:solidFill>
                        <a:effectLst/>
                        <a:latin typeface="+mn-lt"/>
                      </a:endParaRPr>
                    </a:p>
                    <a:p>
                      <a:pPr marL="357750" indent="-180000" algn="l" fontAlgn="ctr">
                        <a:buFont typeface="Wingdings" panose="05000000000000000000" pitchFamily="2" charset="2"/>
                        <a:buChar char="n"/>
                      </a:pPr>
                      <a:r>
                        <a:rPr lang="en-US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Prof. John Hunt, Head of NTU Strategic Research Theme, College of Science and Technology, Nottingham Trent University</a:t>
                      </a:r>
                    </a:p>
                  </a:txBody>
                  <a:tcPr marL="9525" marR="9525" marT="9525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0290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u="none" strike="noStrike" dirty="0" smtClean="0">
                          <a:effectLst/>
                          <a:latin typeface="Arial Black" panose="020B0A04020102020204" pitchFamily="34" charset="0"/>
                        </a:rPr>
                        <a:t>14:00~14:30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BCB8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000" algn="l" fontAlgn="ctr"/>
                      <a:r>
                        <a:rPr lang="en-GB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Orchestrating Advanced Therapies</a:t>
                      </a:r>
                    </a:p>
                    <a:p>
                      <a:pPr marL="72000" algn="l" fontAlgn="ctr"/>
                      <a:r>
                        <a:rPr lang="zh-TW" altLang="en-US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細胞編排新興療法</a:t>
                      </a:r>
                      <a:endParaRPr lang="en-GB" altLang="zh-TW" sz="1000" b="1" u="none" strike="noStrike" dirty="0" smtClean="0">
                        <a:solidFill>
                          <a:srgbClr val="FFC000"/>
                        </a:solidFill>
                        <a:effectLst/>
                        <a:latin typeface="+mn-lt"/>
                      </a:endParaRPr>
                    </a:p>
                    <a:p>
                      <a:pPr marL="357750" indent="-180000" algn="l" fontAlgn="ctr">
                        <a:buFont typeface="Wingdings" panose="05000000000000000000" pitchFamily="2" charset="2"/>
                        <a:buChar char="n"/>
                      </a:pPr>
                      <a:r>
                        <a:rPr lang="en-GB" altLang="zh-TW" sz="10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Dr.</a:t>
                      </a:r>
                      <a:r>
                        <a:rPr lang="en-GB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Matthew Lewis</a:t>
                      </a:r>
                      <a:r>
                        <a:rPr lang="en-GB" altLang="zh-TW" sz="10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GB" altLang="zh-TW" sz="10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Lakelin</a:t>
                      </a:r>
                      <a:r>
                        <a:rPr lang="en-GB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, VP Scientific Affairs, </a:t>
                      </a:r>
                      <a:r>
                        <a:rPr lang="en-GB" altLang="zh-TW" sz="10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TrakCel</a:t>
                      </a:r>
                      <a:r>
                        <a:rPr lang="en-GB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Ltd.</a:t>
                      </a:r>
                      <a:endParaRPr lang="en-GB" altLang="zh-TW" sz="1000" b="1" i="0" u="none" strike="noStrike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0290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u="none" strike="noStrike" dirty="0" smtClean="0">
                          <a:effectLst/>
                          <a:latin typeface="Arial Black" panose="020B0A04020102020204" pitchFamily="34" charset="0"/>
                        </a:rPr>
                        <a:t>14:30~15:00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BCB8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000" indent="0" algn="l" fontAlgn="ctr">
                        <a:buFont typeface="Wingdings" panose="05000000000000000000" pitchFamily="2" charset="2"/>
                        <a:buNone/>
                      </a:pP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New Fight for Sight: 3D Print Human Cornea Providing a Clearer Future</a:t>
                      </a:r>
                    </a:p>
                    <a:p>
                      <a:pPr marL="72000" indent="0" algn="l" fontAlgn="ctr">
                        <a:buFont typeface="Wingdings" panose="05000000000000000000" pitchFamily="2" charset="2"/>
                        <a:buNone/>
                      </a:pPr>
                      <a:r>
                        <a:rPr lang="zh-TW" altLang="en-US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新視力大戰：</a:t>
                      </a: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3D</a:t>
                      </a:r>
                      <a:r>
                        <a:rPr lang="zh-TW" altLang="en-US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列印人工角膜提供更清晰的未來</a:t>
                      </a:r>
                      <a:endParaRPr lang="en-GB" altLang="zh-TW" sz="1000" b="1" u="none" strike="noStrike" dirty="0" smtClean="0">
                        <a:solidFill>
                          <a:srgbClr val="FFC000"/>
                        </a:solidFill>
                        <a:effectLst/>
                        <a:latin typeface="+mn-lt"/>
                      </a:endParaRPr>
                    </a:p>
                    <a:p>
                      <a:pPr marL="357750" indent="-180000" algn="l" fontAlgn="ctr">
                        <a:buFont typeface="Wingdings" panose="05000000000000000000" pitchFamily="2" charset="2"/>
                        <a:buChar char="n"/>
                      </a:pPr>
                      <a:r>
                        <a:rPr lang="en-GB" altLang="zh-TW" sz="10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Dr.</a:t>
                      </a:r>
                      <a:r>
                        <a:rPr lang="en-GB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GB" altLang="zh-TW" sz="10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Che-Hsiung</a:t>
                      </a:r>
                      <a:r>
                        <a:rPr lang="en-GB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Liu, Co-Founder &amp; Managing Director, </a:t>
                      </a:r>
                      <a:r>
                        <a:rPr lang="en-GB" altLang="zh-TW" sz="10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Welmark</a:t>
                      </a:r>
                      <a:r>
                        <a:rPr lang="en-GB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GB" altLang="zh-TW" sz="10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Biosolutions</a:t>
                      </a:r>
                      <a:r>
                        <a:rPr lang="en-GB" altLang="zh-TW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Ltd.</a:t>
                      </a:r>
                      <a:endParaRPr lang="en-GB" altLang="zh-TW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411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400" b="1" u="none" strike="noStrike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Arial Black" panose="020B0A04020102020204" pitchFamily="34" charset="0"/>
                        </a:rPr>
                        <a:t>NETWORKING / BREAKOUT</a:t>
                      </a:r>
                      <a:r>
                        <a:rPr lang="zh-TW" altLang="en-US" sz="1400" b="1" u="none" strike="noStrike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altLang="zh-TW" sz="1400" b="1" u="none" strike="noStrike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Arial Black" panose="020B0A04020102020204" pitchFamily="34" charset="0"/>
                        </a:rPr>
                        <a:t>SESSION</a:t>
                      </a:r>
                      <a:r>
                        <a:rPr lang="zh-TW" altLang="en-US" sz="1400" b="1" u="none" strike="noStrike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zh-TW" altLang="en-US" sz="1400" b="1" u="none" strike="noStrike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Meiryo" panose="020B0604030504040204" pitchFamily="34" charset="-128"/>
                          <a:ea typeface="Meiryo" panose="020B0604030504040204" pitchFamily="34" charset="-128"/>
                          <a:cs typeface="Meiryo" panose="020B0604030504040204" pitchFamily="34" charset="-128"/>
                        </a:rPr>
                        <a:t>交流會</a:t>
                      </a:r>
                      <a:endParaRPr lang="en-GB" sz="1400" b="1" i="0" u="none" strike="noStrike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3287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100" u="none" strike="noStrike" dirty="0" smtClean="0">
                          <a:effectLst/>
                          <a:latin typeface="Arial Black" panose="020B0A04020102020204" pitchFamily="34" charset="0"/>
                        </a:rPr>
                        <a:t>15:10~16:30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B800"/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l" fontAlgn="ctr"/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Medical Device | </a:t>
                      </a:r>
                      <a:r>
                        <a:rPr lang="zh-TW" altLang="en-US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張奇偉組長主持 </a:t>
                      </a: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|</a:t>
                      </a:r>
                      <a:r>
                        <a:rPr lang="en-US" altLang="zh-TW" sz="1000" b="1" u="none" strike="noStrike" baseline="0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Room 51-2A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Cell Therapy | </a:t>
                      </a:r>
                      <a:r>
                        <a:rPr lang="zh-TW" altLang="en-US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沈欣欣組長主持 </a:t>
                      </a:r>
                      <a:r>
                        <a:rPr lang="en-US" altLang="zh-TW" sz="1000" b="1" u="none" strike="noStrike" dirty="0" smtClean="0">
                          <a:solidFill>
                            <a:srgbClr val="FFC000"/>
                          </a:solidFill>
                          <a:effectLst/>
                          <a:latin typeface="+mn-lt"/>
                        </a:rPr>
                        <a:t>| Room 51-2B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4B90-8493-43E7-8F06-DC7CDA710FC2}" type="slidenum">
              <a:rPr lang="zh-TW" altLang="en-US" smtClean="0"/>
              <a:t>6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7237329" y="1505278"/>
            <a:ext cx="1851789" cy="246221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TW" sz="1000" b="1" dirty="0" smtClean="0"/>
              <a:t>MC</a:t>
            </a:r>
            <a:r>
              <a:rPr lang="zh-TW" altLang="en-US" sz="1000" b="1" dirty="0" smtClean="0"/>
              <a:t>：周瑞貞 </a:t>
            </a:r>
            <a:r>
              <a:rPr lang="en-GB" altLang="zh-TW" sz="1000" b="1" dirty="0" smtClean="0"/>
              <a:t>Christine Chou</a:t>
            </a:r>
            <a:endParaRPr lang="zh-TW" altLang="en-US" sz="1000" b="1" dirty="0"/>
          </a:p>
        </p:txBody>
      </p:sp>
      <p:sp>
        <p:nvSpPr>
          <p:cNvPr id="7" name="矩形 6"/>
          <p:cNvSpPr/>
          <p:nvPr/>
        </p:nvSpPr>
        <p:spPr>
          <a:xfrm>
            <a:off x="7824228" y="6081883"/>
            <a:ext cx="1266693" cy="246221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TW" sz="1000" b="1" dirty="0" smtClean="0"/>
              <a:t>By-invitation-only</a:t>
            </a:r>
            <a:endParaRPr lang="zh-TW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391243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藍綠色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5390</TotalTime>
  <Words>1015</Words>
  <Application>Microsoft Office PowerPoint</Application>
  <PresentationFormat>如螢幕大小 (4:3)</PresentationFormat>
  <Paragraphs>120</Paragraphs>
  <Slides>6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6" baseType="lpstr">
      <vt:lpstr>Meiryo</vt:lpstr>
      <vt:lpstr>微軟正黑體</vt:lpstr>
      <vt:lpstr>新細明體</vt:lpstr>
      <vt:lpstr>Arial</vt:lpstr>
      <vt:lpstr>Arial Black</vt:lpstr>
      <vt:lpstr>Calibri</vt:lpstr>
      <vt:lpstr>Century Gothic</vt:lpstr>
      <vt:lpstr>Impact</vt:lpstr>
      <vt:lpstr>Wingdings</vt:lpstr>
      <vt:lpstr>Office 佈景主題</vt:lpstr>
      <vt:lpstr>UK-Taiwan Advanced Innovation on Medical Diagnostics &amp; Devices Workshop 第四屆 | 台英高階醫療科技發表暨商談會</vt:lpstr>
      <vt:lpstr>UK at a Glance</vt:lpstr>
      <vt:lpstr>活動目的</vt:lpstr>
      <vt:lpstr>主辦單位</vt:lpstr>
      <vt:lpstr>UK代表團名單</vt:lpstr>
      <vt:lpstr>第2天Workshop議程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李楙涵</dc:creator>
  <cp:lastModifiedBy>李楙涵</cp:lastModifiedBy>
  <cp:revision>722</cp:revision>
  <cp:lastPrinted>2019-01-09T00:17:56Z</cp:lastPrinted>
  <dcterms:created xsi:type="dcterms:W3CDTF">2018-10-19T08:20:02Z</dcterms:created>
  <dcterms:modified xsi:type="dcterms:W3CDTF">2019-01-10T02:00:38Z</dcterms:modified>
</cp:coreProperties>
</file>