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2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</p:sldIdLst>
  <p:sldSz cx="12192000" cy="6858000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F102CEE-0AED-4EF7-86DC-66ECEE6DBB7A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ED7D31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ED7D31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ED7D31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  <a:tblStyle styleId="{75675C71-5932-4381-98D0-FD7BB7D68876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FE7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CFDECC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Palatino Linotype"/>
          <a:ea typeface="Palatino Linotype"/>
          <a:cs typeface="Palatino Linotype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517EFE58-51E1-40D5-9E8B-A3524ADEC254}" styleName="">
    <a:wholeTbl>
      <a:tcTxStyle>
        <a:font>
          <a:latin typeface="Palatino Linotype"/>
          <a:ea typeface="Palatino Linotype"/>
          <a:cs typeface="Palatino Linotype"/>
        </a:font>
        <a:srgbClr val="000000"/>
      </a:tcTxStyle>
      <a:tcStyle>
        <a:tcBdr>
          <a:lef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H>
    <a:band2H>
      <a:tcTxStyle>
        <a:font>
          <a:latin typeface=""/>
          <a:ea typeface=""/>
          <a:cs typeface=""/>
        </a:font>
      </a:tcTxStyle>
      <a:tcStyle>
        <a:tcBdr/>
      </a:tcStyle>
    </a:band2H>
    <a:band1V>
      <a:tcTxStyle>
        <a:font>
          <a:latin typeface=""/>
          <a:ea typeface=""/>
          <a:cs typeface=""/>
        </a:font>
      </a:tcTxStyle>
      <a:tcStyle>
        <a:tcBdr/>
        <a:fill>
          <a:solidFill>
            <a:srgbClr val="A5A5A5"/>
          </a:solidFill>
        </a:fill>
      </a:tcStyle>
    </a:band1V>
    <a:band2V>
      <a:tcTxStyle>
        <a:font>
          <a:latin typeface=""/>
          <a:ea typeface=""/>
          <a:cs typeface=""/>
        </a:font>
      </a:tcTxStyle>
      <a:tcStyle>
        <a:tcBdr/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;n">
            <a:extLst>
              <a:ext uri="{FF2B5EF4-FFF2-40B4-BE49-F238E27FC236}">
                <a16:creationId xmlns:a16="http://schemas.microsoft.com/office/drawing/2014/main" id="{7398C356-BF57-49CA-981F-8606702B8283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Google Shape;4;n">
            <a:extLst>
              <a:ext uri="{FF2B5EF4-FFF2-40B4-BE49-F238E27FC236}">
                <a16:creationId xmlns:a16="http://schemas.microsoft.com/office/drawing/2014/main" id="{94A5E9E1-B6EB-47F7-9516-9FFFD5828399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46" y="0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Google Shape;5;n">
            <a:extLst>
              <a:ext uri="{FF2B5EF4-FFF2-40B4-BE49-F238E27FC236}">
                <a16:creationId xmlns:a16="http://schemas.microsoft.com/office/drawing/2014/main" id="{405A5868-ABD7-4E9D-93F6-C31B7B25F1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9" y="1241426"/>
            <a:ext cx="5953128" cy="3349620"/>
          </a:xfrm>
          <a:prstGeom prst="rect">
            <a:avLst/>
          </a:prstGeom>
          <a:noFill/>
          <a:ln w="12701" cap="flat">
            <a:solidFill>
              <a:srgbClr val="000000"/>
            </a:solidFill>
            <a:prstDash val="solid"/>
            <a:round/>
          </a:ln>
        </p:spPr>
      </p:sp>
      <p:sp>
        <p:nvSpPr>
          <p:cNvPr id="5" name="Google Shape;6;n">
            <a:extLst>
              <a:ext uri="{FF2B5EF4-FFF2-40B4-BE49-F238E27FC236}">
                <a16:creationId xmlns:a16="http://schemas.microsoft.com/office/drawing/2014/main" id="{3C56B9D5-C256-44A8-A5D2-E0886F55E5CC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4" y="4777959"/>
            <a:ext cx="5438137" cy="390924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lvl="0"/>
            <a:endParaRPr lang="en-US"/>
          </a:p>
        </p:txBody>
      </p:sp>
      <p:sp>
        <p:nvSpPr>
          <p:cNvPr id="6" name="Google Shape;7;n">
            <a:extLst>
              <a:ext uri="{FF2B5EF4-FFF2-40B4-BE49-F238E27FC236}">
                <a16:creationId xmlns:a16="http://schemas.microsoft.com/office/drawing/2014/main" id="{1F9DB1DE-7062-4E9D-AD85-9B1187FA80EF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Google Shape;8;n">
            <a:extLst>
              <a:ext uri="{FF2B5EF4-FFF2-40B4-BE49-F238E27FC236}">
                <a16:creationId xmlns:a16="http://schemas.microsoft.com/office/drawing/2014/main" id="{08D8472F-1AE7-45BA-BDA2-AEF47B636F1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defRPr>
            </a:lvl1pPr>
          </a:lstStyle>
          <a:p>
            <a:pPr lvl="0"/>
            <a:fld id="{07D55CA3-2924-4358-A3C7-956C26109F7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43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457200" marR="0" lvl="0" indent="-22860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0" cap="none" spc="0" baseline="0">
        <a:solidFill>
          <a:srgbClr val="000000"/>
        </a:solidFill>
        <a:uFillTx/>
        <a:latin typeface="Microsoft JhengHei"/>
        <a:ea typeface="Microsoft JhengHei"/>
        <a:cs typeface="Microsoft JhengHei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86;p1:notes">
            <a:extLst>
              <a:ext uri="{FF2B5EF4-FFF2-40B4-BE49-F238E27FC236}">
                <a16:creationId xmlns:a16="http://schemas.microsoft.com/office/drawing/2014/main" id="{40E7D410-DD35-4D77-8490-886852D76B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287;p1:notes">
            <a:extLst>
              <a:ext uri="{FF2B5EF4-FFF2-40B4-BE49-F238E27FC236}">
                <a16:creationId xmlns:a16="http://schemas.microsoft.com/office/drawing/2014/main" id="{5C1BDBFE-5D1E-481D-8753-5CB15063712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288;p1:notes">
            <a:extLst>
              <a:ext uri="{FF2B5EF4-FFF2-40B4-BE49-F238E27FC236}">
                <a16:creationId xmlns:a16="http://schemas.microsoft.com/office/drawing/2014/main" id="{690D904D-7CB6-4B43-8AFB-CCEB17816ACD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E756373-A536-46CD-B053-BD4F6D8EFEAF}" type="slidenum">
              <a:t>1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7;p39:notes">
            <a:extLst>
              <a:ext uri="{FF2B5EF4-FFF2-40B4-BE49-F238E27FC236}">
                <a16:creationId xmlns:a16="http://schemas.microsoft.com/office/drawing/2014/main" id="{DAE37D16-47CD-452F-9615-2FC22ADA439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298;p39:notes">
            <a:extLst>
              <a:ext uri="{FF2B5EF4-FFF2-40B4-BE49-F238E27FC236}">
                <a16:creationId xmlns:a16="http://schemas.microsoft.com/office/drawing/2014/main" id="{277B3E70-8090-4ABE-AE54-1227D9DCE5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4;p22:notes">
            <a:extLst>
              <a:ext uri="{FF2B5EF4-FFF2-40B4-BE49-F238E27FC236}">
                <a16:creationId xmlns:a16="http://schemas.microsoft.com/office/drawing/2014/main" id="{FF2CAD69-E563-4E3E-9232-2A27C68724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05;p22:notes">
            <a:extLst>
              <a:ext uri="{FF2B5EF4-FFF2-40B4-BE49-F238E27FC236}">
                <a16:creationId xmlns:a16="http://schemas.microsoft.com/office/drawing/2014/main" id="{040270A7-649A-4CBE-8C12-2454C50454F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06;p22:notes">
            <a:extLst>
              <a:ext uri="{FF2B5EF4-FFF2-40B4-BE49-F238E27FC236}">
                <a16:creationId xmlns:a16="http://schemas.microsoft.com/office/drawing/2014/main" id="{D9B23042-436E-414B-8671-434B8CFC50F1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2276BC6-2C78-488A-9B29-8E69F5C20AAA}" type="slidenum">
              <a:t>3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12;p25:notes">
            <a:extLst>
              <a:ext uri="{FF2B5EF4-FFF2-40B4-BE49-F238E27FC236}">
                <a16:creationId xmlns:a16="http://schemas.microsoft.com/office/drawing/2014/main" id="{BFE691F3-4996-4FF9-8D10-3836AFBC0A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13;p25:notes">
            <a:extLst>
              <a:ext uri="{FF2B5EF4-FFF2-40B4-BE49-F238E27FC236}">
                <a16:creationId xmlns:a16="http://schemas.microsoft.com/office/drawing/2014/main" id="{9EBD19D1-0A4E-45A8-99E3-D11973121EA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14;p25:notes">
            <a:extLst>
              <a:ext uri="{FF2B5EF4-FFF2-40B4-BE49-F238E27FC236}">
                <a16:creationId xmlns:a16="http://schemas.microsoft.com/office/drawing/2014/main" id="{A7E1AC39-5925-449E-AD3A-87C49973F780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DE71C28-FF5F-4D50-89B3-22AD0F07916B}" type="slidenum">
              <a:t>4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20;p26:notes">
            <a:extLst>
              <a:ext uri="{FF2B5EF4-FFF2-40B4-BE49-F238E27FC236}">
                <a16:creationId xmlns:a16="http://schemas.microsoft.com/office/drawing/2014/main" id="{055C5E56-4D07-49E6-8426-D0AD72FF66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21;p26:notes">
            <a:extLst>
              <a:ext uri="{FF2B5EF4-FFF2-40B4-BE49-F238E27FC236}">
                <a16:creationId xmlns:a16="http://schemas.microsoft.com/office/drawing/2014/main" id="{1C414B0B-CDF2-4274-BDE2-27D78A9258B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22;p26:notes">
            <a:extLst>
              <a:ext uri="{FF2B5EF4-FFF2-40B4-BE49-F238E27FC236}">
                <a16:creationId xmlns:a16="http://schemas.microsoft.com/office/drawing/2014/main" id="{2028570C-562B-4299-9417-FC01D89FE24F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A165557-8D41-43EE-9278-D311746C156E}" type="slidenum">
              <a:t>5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28;p23:notes">
            <a:extLst>
              <a:ext uri="{FF2B5EF4-FFF2-40B4-BE49-F238E27FC236}">
                <a16:creationId xmlns:a16="http://schemas.microsoft.com/office/drawing/2014/main" id="{CC73816B-DD22-4ADF-827E-DE2823C799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29;p23:notes">
            <a:extLst>
              <a:ext uri="{FF2B5EF4-FFF2-40B4-BE49-F238E27FC236}">
                <a16:creationId xmlns:a16="http://schemas.microsoft.com/office/drawing/2014/main" id="{E87AE482-4D2F-4045-8121-60C3BBB2EBC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30;p23:notes">
            <a:extLst>
              <a:ext uri="{FF2B5EF4-FFF2-40B4-BE49-F238E27FC236}">
                <a16:creationId xmlns:a16="http://schemas.microsoft.com/office/drawing/2014/main" id="{4DED0FA3-7B73-4C69-A264-CCAE1A6914C2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06D05EA-C447-4D1C-86EE-5808F185261D}" type="slidenum">
              <a:t>6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6;p40:notes">
            <a:extLst>
              <a:ext uri="{FF2B5EF4-FFF2-40B4-BE49-F238E27FC236}">
                <a16:creationId xmlns:a16="http://schemas.microsoft.com/office/drawing/2014/main" id="{FFDB9BD8-5AA4-44E3-83D6-B794B399E5C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337;p40:notes">
            <a:extLst>
              <a:ext uri="{FF2B5EF4-FFF2-40B4-BE49-F238E27FC236}">
                <a16:creationId xmlns:a16="http://schemas.microsoft.com/office/drawing/2014/main" id="{A4CF3F82-31DC-4E29-8F63-DF8A9B8967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9;p41:notes">
            <a:extLst>
              <a:ext uri="{FF2B5EF4-FFF2-40B4-BE49-F238E27FC236}">
                <a16:creationId xmlns:a16="http://schemas.microsoft.com/office/drawing/2014/main" id="{5F279527-5234-423E-8B56-49631C17E4A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360;p41:notes">
            <a:extLst>
              <a:ext uri="{FF2B5EF4-FFF2-40B4-BE49-F238E27FC236}">
                <a16:creationId xmlns:a16="http://schemas.microsoft.com/office/drawing/2014/main" id="{11D9E668-0C13-4AFA-8655-104BC002E1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6;p42:notes">
            <a:extLst>
              <a:ext uri="{FF2B5EF4-FFF2-40B4-BE49-F238E27FC236}">
                <a16:creationId xmlns:a16="http://schemas.microsoft.com/office/drawing/2014/main" id="{6A8BF295-EFF0-455C-B5B9-953168DC598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367;p42:notes">
            <a:extLst>
              <a:ext uri="{FF2B5EF4-FFF2-40B4-BE49-F238E27FC236}">
                <a16:creationId xmlns:a16="http://schemas.microsoft.com/office/drawing/2014/main" id="{CCE02883-448E-457F-947C-BBC5B32CBD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3;p44:notes">
            <a:extLst>
              <a:ext uri="{FF2B5EF4-FFF2-40B4-BE49-F238E27FC236}">
                <a16:creationId xmlns:a16="http://schemas.microsoft.com/office/drawing/2014/main" id="{801C297F-64B1-4D88-BF51-8A691D5C2F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74;p44:notes">
            <a:extLst>
              <a:ext uri="{FF2B5EF4-FFF2-40B4-BE49-F238E27FC236}">
                <a16:creationId xmlns:a16="http://schemas.microsoft.com/office/drawing/2014/main" id="{7B7F9965-9E65-49E6-8E94-EA695B1D5D5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75;p44:notes">
            <a:extLst>
              <a:ext uri="{FF2B5EF4-FFF2-40B4-BE49-F238E27FC236}">
                <a16:creationId xmlns:a16="http://schemas.microsoft.com/office/drawing/2014/main" id="{76511315-F42E-4C2C-8AA2-2B8C0705C0F2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6E7806A-1008-46C6-BD82-AED07BFAE770}" type="slidenum">
              <a:t>10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2;p45:notes">
            <a:extLst>
              <a:ext uri="{FF2B5EF4-FFF2-40B4-BE49-F238E27FC236}">
                <a16:creationId xmlns:a16="http://schemas.microsoft.com/office/drawing/2014/main" id="{ACEFE77B-0E9F-45B0-9C1F-50F387B18D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83;p45:notes">
            <a:extLst>
              <a:ext uri="{FF2B5EF4-FFF2-40B4-BE49-F238E27FC236}">
                <a16:creationId xmlns:a16="http://schemas.microsoft.com/office/drawing/2014/main" id="{FFBFC2EA-747A-4A9A-BA8F-39E0258CDB0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84;p45:notes">
            <a:extLst>
              <a:ext uri="{FF2B5EF4-FFF2-40B4-BE49-F238E27FC236}">
                <a16:creationId xmlns:a16="http://schemas.microsoft.com/office/drawing/2014/main" id="{3C60FC58-1187-4DBB-9843-44664686084D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FBCC512-2BDC-4D22-BB66-5AD3147D4D11}" type="slidenum">
              <a:t>11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1;p46:notes">
            <a:extLst>
              <a:ext uri="{FF2B5EF4-FFF2-40B4-BE49-F238E27FC236}">
                <a16:creationId xmlns:a16="http://schemas.microsoft.com/office/drawing/2014/main" id="{B852AA50-E5C1-4195-83F9-7B69141513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392;p46:notes">
            <a:extLst>
              <a:ext uri="{FF2B5EF4-FFF2-40B4-BE49-F238E27FC236}">
                <a16:creationId xmlns:a16="http://schemas.microsoft.com/office/drawing/2014/main" id="{201CF911-A372-436A-A74B-D7CFA0897CF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393;p46:notes">
            <a:extLst>
              <a:ext uri="{FF2B5EF4-FFF2-40B4-BE49-F238E27FC236}">
                <a16:creationId xmlns:a16="http://schemas.microsoft.com/office/drawing/2014/main" id="{FFA92B72-9D99-4F37-AEBD-3E46274F8B74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695E702-8D5C-42FA-BFBF-BB754CCD4555}" type="slidenum">
              <a:t>12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9;p47:notes">
            <a:extLst>
              <a:ext uri="{FF2B5EF4-FFF2-40B4-BE49-F238E27FC236}">
                <a16:creationId xmlns:a16="http://schemas.microsoft.com/office/drawing/2014/main" id="{267CE0A7-3291-4205-A980-DD439861CC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00;p47:notes">
            <a:extLst>
              <a:ext uri="{FF2B5EF4-FFF2-40B4-BE49-F238E27FC236}">
                <a16:creationId xmlns:a16="http://schemas.microsoft.com/office/drawing/2014/main" id="{9CDF0A77-77D8-4BEE-91DB-72A6F37E988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01;p47:notes">
            <a:extLst>
              <a:ext uri="{FF2B5EF4-FFF2-40B4-BE49-F238E27FC236}">
                <a16:creationId xmlns:a16="http://schemas.microsoft.com/office/drawing/2014/main" id="{1D8B7C55-9476-4381-A986-C8570B72C727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25972FE-967D-4F2A-AA9C-B9A8BD05069A}" type="slidenum">
              <a:t>13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07;p48:notes">
            <a:extLst>
              <a:ext uri="{FF2B5EF4-FFF2-40B4-BE49-F238E27FC236}">
                <a16:creationId xmlns:a16="http://schemas.microsoft.com/office/drawing/2014/main" id="{3C566600-AA9E-4D4E-A7C3-6F55C41EA4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08;p48:notes">
            <a:extLst>
              <a:ext uri="{FF2B5EF4-FFF2-40B4-BE49-F238E27FC236}">
                <a16:creationId xmlns:a16="http://schemas.microsoft.com/office/drawing/2014/main" id="{B290AC41-06C6-447B-94AE-D16816A5A94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09;p48:notes">
            <a:extLst>
              <a:ext uri="{FF2B5EF4-FFF2-40B4-BE49-F238E27FC236}">
                <a16:creationId xmlns:a16="http://schemas.microsoft.com/office/drawing/2014/main" id="{5402F555-4AB2-42CE-BBDD-112E644DB841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89FCFCF-A6F4-4F2C-911F-A890DD01D05A}" type="slidenum">
              <a:t>14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7;p49:notes">
            <a:extLst>
              <a:ext uri="{FF2B5EF4-FFF2-40B4-BE49-F238E27FC236}">
                <a16:creationId xmlns:a16="http://schemas.microsoft.com/office/drawing/2014/main" id="{88BF8AB7-116D-428C-AC60-81AB639BAF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18;p49:notes">
            <a:extLst>
              <a:ext uri="{FF2B5EF4-FFF2-40B4-BE49-F238E27FC236}">
                <a16:creationId xmlns:a16="http://schemas.microsoft.com/office/drawing/2014/main" id="{ADF92917-CCD7-4F1E-9421-62E866FFAC4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19;p49:notes">
            <a:extLst>
              <a:ext uri="{FF2B5EF4-FFF2-40B4-BE49-F238E27FC236}">
                <a16:creationId xmlns:a16="http://schemas.microsoft.com/office/drawing/2014/main" id="{79624F01-56CC-4639-9404-6EFE057A89C4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1640ED9-1B95-4C05-A3E9-9A74FAE4991D}" type="slidenum">
              <a:t>15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30;p50:notes">
            <a:extLst>
              <a:ext uri="{FF2B5EF4-FFF2-40B4-BE49-F238E27FC236}">
                <a16:creationId xmlns:a16="http://schemas.microsoft.com/office/drawing/2014/main" id="{BB03D154-B6F1-49D4-A090-306F103598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31;p50:notes">
            <a:extLst>
              <a:ext uri="{FF2B5EF4-FFF2-40B4-BE49-F238E27FC236}">
                <a16:creationId xmlns:a16="http://schemas.microsoft.com/office/drawing/2014/main" id="{8908387B-A0D6-4206-A976-85E485BE4EE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32;p50:notes">
            <a:extLst>
              <a:ext uri="{FF2B5EF4-FFF2-40B4-BE49-F238E27FC236}">
                <a16:creationId xmlns:a16="http://schemas.microsoft.com/office/drawing/2014/main" id="{9D52AF9E-02A8-4900-80B8-78FFEEFC14C2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E7EA2EE-FF17-4D9D-8BAA-7DA8B642B173}" type="slidenum">
              <a:t>16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3;p51:notes">
            <a:extLst>
              <a:ext uri="{FF2B5EF4-FFF2-40B4-BE49-F238E27FC236}">
                <a16:creationId xmlns:a16="http://schemas.microsoft.com/office/drawing/2014/main" id="{E78A6549-D203-4672-89DC-A99CA26F67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44;p51:notes">
            <a:extLst>
              <a:ext uri="{FF2B5EF4-FFF2-40B4-BE49-F238E27FC236}">
                <a16:creationId xmlns:a16="http://schemas.microsoft.com/office/drawing/2014/main" id="{DF01789B-C5FA-402A-9701-63B6C1039C4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45;p51:notes">
            <a:extLst>
              <a:ext uri="{FF2B5EF4-FFF2-40B4-BE49-F238E27FC236}">
                <a16:creationId xmlns:a16="http://schemas.microsoft.com/office/drawing/2014/main" id="{E2917727-41F8-4285-AE0A-497C5E1CB4E6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E12BC34-6904-4B04-9D10-B99E746D670D}" type="slidenum">
              <a:t>17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55;p52:notes">
            <a:extLst>
              <a:ext uri="{FF2B5EF4-FFF2-40B4-BE49-F238E27FC236}">
                <a16:creationId xmlns:a16="http://schemas.microsoft.com/office/drawing/2014/main" id="{F0555568-5A9F-4D12-8B01-AA00382598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56;p52:notes">
            <a:extLst>
              <a:ext uri="{FF2B5EF4-FFF2-40B4-BE49-F238E27FC236}">
                <a16:creationId xmlns:a16="http://schemas.microsoft.com/office/drawing/2014/main" id="{62D82067-17BC-4853-BF52-26282D69850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57;p52:notes">
            <a:extLst>
              <a:ext uri="{FF2B5EF4-FFF2-40B4-BE49-F238E27FC236}">
                <a16:creationId xmlns:a16="http://schemas.microsoft.com/office/drawing/2014/main" id="{9A14B329-1285-4F60-BE33-E99C150B244C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243627D-A27A-4A13-832C-71C371EA5A2C}" type="slidenum">
              <a:t>18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65;p53:notes">
            <a:extLst>
              <a:ext uri="{FF2B5EF4-FFF2-40B4-BE49-F238E27FC236}">
                <a16:creationId xmlns:a16="http://schemas.microsoft.com/office/drawing/2014/main" id="{DAA887E3-D60A-43E8-BA79-28F8C98127A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466;p53:notes">
            <a:extLst>
              <a:ext uri="{FF2B5EF4-FFF2-40B4-BE49-F238E27FC236}">
                <a16:creationId xmlns:a16="http://schemas.microsoft.com/office/drawing/2014/main" id="{F898DA31-515C-4214-8B0E-7A08AF490F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2;p43:notes">
            <a:extLst>
              <a:ext uri="{FF2B5EF4-FFF2-40B4-BE49-F238E27FC236}">
                <a16:creationId xmlns:a16="http://schemas.microsoft.com/office/drawing/2014/main" id="{AB46B43F-B576-48FF-B4D1-010D4BE1074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473;p43:notes">
            <a:extLst>
              <a:ext uri="{FF2B5EF4-FFF2-40B4-BE49-F238E27FC236}">
                <a16:creationId xmlns:a16="http://schemas.microsoft.com/office/drawing/2014/main" id="{254368CE-FF34-4953-842E-5F51154BF9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80;p9:notes">
            <a:extLst>
              <a:ext uri="{FF2B5EF4-FFF2-40B4-BE49-F238E27FC236}">
                <a16:creationId xmlns:a16="http://schemas.microsoft.com/office/drawing/2014/main" id="{8B8549B7-8E07-48AF-83AE-2E3C8A5142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81;p9:notes">
            <a:extLst>
              <a:ext uri="{FF2B5EF4-FFF2-40B4-BE49-F238E27FC236}">
                <a16:creationId xmlns:a16="http://schemas.microsoft.com/office/drawing/2014/main" id="{077EB715-4EBA-4244-976D-B8777367C65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82;p9:notes">
            <a:extLst>
              <a:ext uri="{FF2B5EF4-FFF2-40B4-BE49-F238E27FC236}">
                <a16:creationId xmlns:a16="http://schemas.microsoft.com/office/drawing/2014/main" id="{6F1AFC5B-8A34-4240-BED6-4F2DB7550585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78CC3D8-708C-4533-84FB-6C39502A28FE}" type="slidenum">
              <a:t>21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88;p10:notes">
            <a:extLst>
              <a:ext uri="{FF2B5EF4-FFF2-40B4-BE49-F238E27FC236}">
                <a16:creationId xmlns:a16="http://schemas.microsoft.com/office/drawing/2014/main" id="{B95376B9-70F3-45D7-AD67-ED688E1176E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489;p10:notes">
            <a:extLst>
              <a:ext uri="{FF2B5EF4-FFF2-40B4-BE49-F238E27FC236}">
                <a16:creationId xmlns:a16="http://schemas.microsoft.com/office/drawing/2014/main" id="{A92F8FC2-11B5-43EC-829F-3232400B4F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96;p11:notes">
            <a:extLst>
              <a:ext uri="{FF2B5EF4-FFF2-40B4-BE49-F238E27FC236}">
                <a16:creationId xmlns:a16="http://schemas.microsoft.com/office/drawing/2014/main" id="{DD2E23E2-2C0E-4669-90C0-0B3D65264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Google Shape;497;p11:notes">
            <a:extLst>
              <a:ext uri="{FF2B5EF4-FFF2-40B4-BE49-F238E27FC236}">
                <a16:creationId xmlns:a16="http://schemas.microsoft.com/office/drawing/2014/main" id="{75361DBD-5FB8-44A2-82F5-3760951A6D1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Google Shape;498;p11:notes">
            <a:extLst>
              <a:ext uri="{FF2B5EF4-FFF2-40B4-BE49-F238E27FC236}">
                <a16:creationId xmlns:a16="http://schemas.microsoft.com/office/drawing/2014/main" id="{FFD56086-0DC6-4D23-9809-A8E7D6CD6C8F}"/>
              </a:ext>
            </a:extLst>
          </p:cNvPr>
          <p:cNvSpPr txBox="1"/>
          <p:nvPr/>
        </p:nvSpPr>
        <p:spPr>
          <a:xfrm>
            <a:off x="3850446" y="9430088"/>
            <a:ext cx="2945657" cy="49813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82DD5BE-69DA-4DDC-8854-56D0FA6962D3}" type="slidenum">
              <a:t>23</a:t>
            </a:fld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5;p12:notes">
            <a:extLst>
              <a:ext uri="{FF2B5EF4-FFF2-40B4-BE49-F238E27FC236}">
                <a16:creationId xmlns:a16="http://schemas.microsoft.com/office/drawing/2014/main" id="{E62529B5-0631-439A-9545-E25A59D600E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06;p12:notes">
            <a:extLst>
              <a:ext uri="{FF2B5EF4-FFF2-40B4-BE49-F238E27FC236}">
                <a16:creationId xmlns:a16="http://schemas.microsoft.com/office/drawing/2014/main" id="{8DCA9540-A5F9-496A-9B17-0367147521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13;p54:notes">
            <a:extLst>
              <a:ext uri="{FF2B5EF4-FFF2-40B4-BE49-F238E27FC236}">
                <a16:creationId xmlns:a16="http://schemas.microsoft.com/office/drawing/2014/main" id="{9AFC622E-0388-4618-BE6D-72870893574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14;p54:notes">
            <a:extLst>
              <a:ext uri="{FF2B5EF4-FFF2-40B4-BE49-F238E27FC236}">
                <a16:creationId xmlns:a16="http://schemas.microsoft.com/office/drawing/2014/main" id="{D4EDA1B8-96B5-467B-9A90-35CFA84CA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37;p55:notes">
            <a:extLst>
              <a:ext uri="{FF2B5EF4-FFF2-40B4-BE49-F238E27FC236}">
                <a16:creationId xmlns:a16="http://schemas.microsoft.com/office/drawing/2014/main" id="{BE13AC9D-E125-4D5C-A453-B8C012B53B0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38;p55:notes">
            <a:extLst>
              <a:ext uri="{FF2B5EF4-FFF2-40B4-BE49-F238E27FC236}">
                <a16:creationId xmlns:a16="http://schemas.microsoft.com/office/drawing/2014/main" id="{9BC7FA45-815F-42B6-B46E-BA5E89B32E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4;p56:notes">
            <a:extLst>
              <a:ext uri="{FF2B5EF4-FFF2-40B4-BE49-F238E27FC236}">
                <a16:creationId xmlns:a16="http://schemas.microsoft.com/office/drawing/2014/main" id="{CC18BE57-5C16-4CA2-8725-C7B90F83526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45;p56:notes">
            <a:extLst>
              <a:ext uri="{FF2B5EF4-FFF2-40B4-BE49-F238E27FC236}">
                <a16:creationId xmlns:a16="http://schemas.microsoft.com/office/drawing/2014/main" id="{6BAAA5A4-CBE5-47FA-BAE9-791BFB6B44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2;p57:notes">
            <a:extLst>
              <a:ext uri="{FF2B5EF4-FFF2-40B4-BE49-F238E27FC236}">
                <a16:creationId xmlns:a16="http://schemas.microsoft.com/office/drawing/2014/main" id="{7BA070D5-7B6D-4CAD-9D5A-DA37AF42F2C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Google Shape;553;p57:notes">
            <a:extLst>
              <a:ext uri="{FF2B5EF4-FFF2-40B4-BE49-F238E27FC236}">
                <a16:creationId xmlns:a16="http://schemas.microsoft.com/office/drawing/2014/main" id="{739E2C5D-2ED5-49C5-B737-BC536DA6AE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4;p28">
            <a:extLst>
              <a:ext uri="{FF2B5EF4-FFF2-40B4-BE49-F238E27FC236}">
                <a16:creationId xmlns:a16="http://schemas.microsoft.com/office/drawing/2014/main" id="{59DD9B3B-1E0B-4790-9027-B9042F053B6F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25;p28">
              <a:extLst>
                <a:ext uri="{FF2B5EF4-FFF2-40B4-BE49-F238E27FC236}">
                  <a16:creationId xmlns:a16="http://schemas.microsoft.com/office/drawing/2014/main" id="{CEB7D6EE-2BD5-4581-A939-6844D3425802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26;p28">
              <a:extLst>
                <a:ext uri="{FF2B5EF4-FFF2-40B4-BE49-F238E27FC236}">
                  <a16:creationId xmlns:a16="http://schemas.microsoft.com/office/drawing/2014/main" id="{FD5D426A-F52F-45D0-B8B2-1BD4A9304B98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27;p28">
            <a:extLst>
              <a:ext uri="{FF2B5EF4-FFF2-40B4-BE49-F238E27FC236}">
                <a16:creationId xmlns:a16="http://schemas.microsoft.com/office/drawing/2014/main" id="{812365E9-0CE2-466E-BAE3-C57D441A069B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28;p28">
            <a:extLst>
              <a:ext uri="{FF2B5EF4-FFF2-40B4-BE49-F238E27FC236}">
                <a16:creationId xmlns:a16="http://schemas.microsoft.com/office/drawing/2014/main" id="{00556F9B-7B8D-4B41-AECC-2CE0430286AC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29;p28">
            <a:extLst>
              <a:ext uri="{FF2B5EF4-FFF2-40B4-BE49-F238E27FC236}">
                <a16:creationId xmlns:a16="http://schemas.microsoft.com/office/drawing/2014/main" id="{2ADE9FF1-59D9-40F2-96B1-1C56A0A8F05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30;p28">
            <a:extLst>
              <a:ext uri="{FF2B5EF4-FFF2-40B4-BE49-F238E27FC236}">
                <a16:creationId xmlns:a16="http://schemas.microsoft.com/office/drawing/2014/main" id="{046F5A75-5302-41FF-9CBE-9EB5B7F46E3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31;p28">
            <a:extLst>
              <a:ext uri="{FF2B5EF4-FFF2-40B4-BE49-F238E27FC236}">
                <a16:creationId xmlns:a16="http://schemas.microsoft.com/office/drawing/2014/main" id="{591DA4AC-6407-4B0B-9B65-80ADF0D10C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32;p28">
            <a:extLst>
              <a:ext uri="{FF2B5EF4-FFF2-40B4-BE49-F238E27FC236}">
                <a16:creationId xmlns:a16="http://schemas.microsoft.com/office/drawing/2014/main" id="{A68ABAB8-BDE9-4E64-B2D2-1677D368E8A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33;p28">
            <a:extLst>
              <a:ext uri="{FF2B5EF4-FFF2-40B4-BE49-F238E27FC236}">
                <a16:creationId xmlns:a16="http://schemas.microsoft.com/office/drawing/2014/main" id="{CF06CE94-CEBA-43DA-BEC0-DDB4DC85705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0BC44F-D5ED-48C2-B117-AC0BA3E3797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765633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5;p29">
            <a:extLst>
              <a:ext uri="{FF2B5EF4-FFF2-40B4-BE49-F238E27FC236}">
                <a16:creationId xmlns:a16="http://schemas.microsoft.com/office/drawing/2014/main" id="{5D309D24-BD02-42B1-8FA3-B7DEA60620D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36;p29">
            <a:extLst>
              <a:ext uri="{FF2B5EF4-FFF2-40B4-BE49-F238E27FC236}">
                <a16:creationId xmlns:a16="http://schemas.microsoft.com/office/drawing/2014/main" id="{E9AFB4C5-F564-41BA-8ACB-362E59F8AE1A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37;p29">
            <a:extLst>
              <a:ext uri="{FF2B5EF4-FFF2-40B4-BE49-F238E27FC236}">
                <a16:creationId xmlns:a16="http://schemas.microsoft.com/office/drawing/2014/main" id="{8903D7D5-3FB5-4DB0-9D35-3E4EBA45D5C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38;p29">
            <a:extLst>
              <a:ext uri="{FF2B5EF4-FFF2-40B4-BE49-F238E27FC236}">
                <a16:creationId xmlns:a16="http://schemas.microsoft.com/office/drawing/2014/main" id="{CDA8D273-F6FE-4871-A5D8-8F4AC9BFAE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39;p29">
            <a:extLst>
              <a:ext uri="{FF2B5EF4-FFF2-40B4-BE49-F238E27FC236}">
                <a16:creationId xmlns:a16="http://schemas.microsoft.com/office/drawing/2014/main" id="{CEE4AF25-94C7-4304-A8F1-3ED99A4796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6DBE82-504E-42BC-BBF6-47930793A39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243427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;p30">
            <a:extLst>
              <a:ext uri="{FF2B5EF4-FFF2-40B4-BE49-F238E27FC236}">
                <a16:creationId xmlns:a16="http://schemas.microsoft.com/office/drawing/2014/main" id="{A40B4181-440E-4C24-96C1-97AC33C831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42;p30">
            <a:extLst>
              <a:ext uri="{FF2B5EF4-FFF2-40B4-BE49-F238E27FC236}">
                <a16:creationId xmlns:a16="http://schemas.microsoft.com/office/drawing/2014/main" id="{99B750B8-5931-42F2-BFBC-3D5BB826F5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43;p30">
            <a:extLst>
              <a:ext uri="{FF2B5EF4-FFF2-40B4-BE49-F238E27FC236}">
                <a16:creationId xmlns:a16="http://schemas.microsoft.com/office/drawing/2014/main" id="{5A9FD696-C917-41F1-B187-668050108DB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44;p30">
            <a:extLst>
              <a:ext uri="{FF2B5EF4-FFF2-40B4-BE49-F238E27FC236}">
                <a16:creationId xmlns:a16="http://schemas.microsoft.com/office/drawing/2014/main" id="{125ABFBD-DC93-4854-835F-4E4420612B3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45;p30">
            <a:extLst>
              <a:ext uri="{FF2B5EF4-FFF2-40B4-BE49-F238E27FC236}">
                <a16:creationId xmlns:a16="http://schemas.microsoft.com/office/drawing/2014/main" id="{EE6CC581-F606-4D6E-ACC3-03279628E7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1A2460-9E40-4812-A712-5E52970D90F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937951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;p31">
            <a:extLst>
              <a:ext uri="{FF2B5EF4-FFF2-40B4-BE49-F238E27FC236}">
                <a16:creationId xmlns:a16="http://schemas.microsoft.com/office/drawing/2014/main" id="{5C8DF75C-1D33-4F60-8E6B-3B8D434A5CE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48;p31">
            <a:extLst>
              <a:ext uri="{FF2B5EF4-FFF2-40B4-BE49-F238E27FC236}">
                <a16:creationId xmlns:a16="http://schemas.microsoft.com/office/drawing/2014/main" id="{351C0741-79AB-4B7B-8D31-78B19A8D99F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49;p31">
            <a:extLst>
              <a:ext uri="{FF2B5EF4-FFF2-40B4-BE49-F238E27FC236}">
                <a16:creationId xmlns:a16="http://schemas.microsoft.com/office/drawing/2014/main" id="{55A203BE-74C3-4F88-9B4E-CAC1C3B66A5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50;p31">
            <a:extLst>
              <a:ext uri="{FF2B5EF4-FFF2-40B4-BE49-F238E27FC236}">
                <a16:creationId xmlns:a16="http://schemas.microsoft.com/office/drawing/2014/main" id="{15723644-78F1-4753-A7EA-A06E6320C36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51;p31">
            <a:extLst>
              <a:ext uri="{FF2B5EF4-FFF2-40B4-BE49-F238E27FC236}">
                <a16:creationId xmlns:a16="http://schemas.microsoft.com/office/drawing/2014/main" id="{33AF03EC-5940-4649-B9FC-2E4299B6CBC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52;p31">
            <a:extLst>
              <a:ext uri="{FF2B5EF4-FFF2-40B4-BE49-F238E27FC236}">
                <a16:creationId xmlns:a16="http://schemas.microsoft.com/office/drawing/2014/main" id="{E08BE841-0C5D-4E5A-B75F-6CAD751D835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8981D1-92E6-41D1-86A9-2313B66A11D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546992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;p32">
            <a:extLst>
              <a:ext uri="{FF2B5EF4-FFF2-40B4-BE49-F238E27FC236}">
                <a16:creationId xmlns:a16="http://schemas.microsoft.com/office/drawing/2014/main" id="{401FDFC9-A2D5-4AE3-86BA-96CBA2E521E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55;p32">
            <a:extLst>
              <a:ext uri="{FF2B5EF4-FFF2-40B4-BE49-F238E27FC236}">
                <a16:creationId xmlns:a16="http://schemas.microsoft.com/office/drawing/2014/main" id="{81EDA4FE-B890-475E-A9D2-38E1107A1FC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56;p32">
            <a:extLst>
              <a:ext uri="{FF2B5EF4-FFF2-40B4-BE49-F238E27FC236}">
                <a16:creationId xmlns:a16="http://schemas.microsoft.com/office/drawing/2014/main" id="{8FB5459A-50DF-4E94-AC39-EEC1D038509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57;p32">
            <a:extLst>
              <a:ext uri="{FF2B5EF4-FFF2-40B4-BE49-F238E27FC236}">
                <a16:creationId xmlns:a16="http://schemas.microsoft.com/office/drawing/2014/main" id="{4B041B51-D0F2-493C-9ABE-CBE68B1C132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58;p32">
            <a:extLst>
              <a:ext uri="{FF2B5EF4-FFF2-40B4-BE49-F238E27FC236}">
                <a16:creationId xmlns:a16="http://schemas.microsoft.com/office/drawing/2014/main" id="{8401C9FB-B334-4C79-91A2-3EC46465D33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59;p32">
            <a:extLst>
              <a:ext uri="{FF2B5EF4-FFF2-40B4-BE49-F238E27FC236}">
                <a16:creationId xmlns:a16="http://schemas.microsoft.com/office/drawing/2014/main" id="{907548C7-D2D1-435D-83AD-9A0DA974A0E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60;p32">
            <a:extLst>
              <a:ext uri="{FF2B5EF4-FFF2-40B4-BE49-F238E27FC236}">
                <a16:creationId xmlns:a16="http://schemas.microsoft.com/office/drawing/2014/main" id="{56A49023-A8A8-4031-8061-299F08B835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61;p32">
            <a:extLst>
              <a:ext uri="{FF2B5EF4-FFF2-40B4-BE49-F238E27FC236}">
                <a16:creationId xmlns:a16="http://schemas.microsoft.com/office/drawing/2014/main" id="{D09D9782-FEEE-449B-8B78-FF6CD7A39DF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6D17F9-D0A3-4D12-9FE2-9A996483CE3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680026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3;p33">
            <a:extLst>
              <a:ext uri="{FF2B5EF4-FFF2-40B4-BE49-F238E27FC236}">
                <a16:creationId xmlns:a16="http://schemas.microsoft.com/office/drawing/2014/main" id="{56E63D92-9404-4713-9B64-FDA558F7ED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4;p33">
            <a:extLst>
              <a:ext uri="{FF2B5EF4-FFF2-40B4-BE49-F238E27FC236}">
                <a16:creationId xmlns:a16="http://schemas.microsoft.com/office/drawing/2014/main" id="{5155B915-2722-4F38-9E3E-FEC0C0E837E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65;p33">
            <a:extLst>
              <a:ext uri="{FF2B5EF4-FFF2-40B4-BE49-F238E27FC236}">
                <a16:creationId xmlns:a16="http://schemas.microsoft.com/office/drawing/2014/main" id="{4C66E65E-9BB5-4AAA-8191-F5C112C5DD3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66;p33">
            <a:extLst>
              <a:ext uri="{FF2B5EF4-FFF2-40B4-BE49-F238E27FC236}">
                <a16:creationId xmlns:a16="http://schemas.microsoft.com/office/drawing/2014/main" id="{AFAA2AB4-EA22-4387-A929-DB49D0B611F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A80FA4-C295-4D67-A710-0AE21C763E1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66023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8;p34">
            <a:extLst>
              <a:ext uri="{FF2B5EF4-FFF2-40B4-BE49-F238E27FC236}">
                <a16:creationId xmlns:a16="http://schemas.microsoft.com/office/drawing/2014/main" id="{4526CE45-4A42-446B-9734-ED326C362F8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69;p34">
            <a:extLst>
              <a:ext uri="{FF2B5EF4-FFF2-40B4-BE49-F238E27FC236}">
                <a16:creationId xmlns:a16="http://schemas.microsoft.com/office/drawing/2014/main" id="{8AD041DF-9754-42AB-A1CB-D5AFFC02B02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70;p34">
            <a:extLst>
              <a:ext uri="{FF2B5EF4-FFF2-40B4-BE49-F238E27FC236}">
                <a16:creationId xmlns:a16="http://schemas.microsoft.com/office/drawing/2014/main" id="{6ABF4A33-5962-4E78-A242-A9A3897C081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2163B18-F612-4765-936F-0F276F13C23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15314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2;p35">
            <a:extLst>
              <a:ext uri="{FF2B5EF4-FFF2-40B4-BE49-F238E27FC236}">
                <a16:creationId xmlns:a16="http://schemas.microsoft.com/office/drawing/2014/main" id="{329CF74D-40B5-4B36-A8B6-AC0C9EDD28C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73;p35">
            <a:extLst>
              <a:ext uri="{FF2B5EF4-FFF2-40B4-BE49-F238E27FC236}">
                <a16:creationId xmlns:a16="http://schemas.microsoft.com/office/drawing/2014/main" id="{BFC73C08-F425-4FA6-A2D5-191817C6441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74;p35">
            <a:extLst>
              <a:ext uri="{FF2B5EF4-FFF2-40B4-BE49-F238E27FC236}">
                <a16:creationId xmlns:a16="http://schemas.microsoft.com/office/drawing/2014/main" id="{0A18A9B2-1FBD-4DCB-8A60-F3E2FB5B7F3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75;p35">
            <a:extLst>
              <a:ext uri="{FF2B5EF4-FFF2-40B4-BE49-F238E27FC236}">
                <a16:creationId xmlns:a16="http://schemas.microsoft.com/office/drawing/2014/main" id="{F1460C81-C716-4504-B17A-D7E86EC5983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76;p35">
            <a:extLst>
              <a:ext uri="{FF2B5EF4-FFF2-40B4-BE49-F238E27FC236}">
                <a16:creationId xmlns:a16="http://schemas.microsoft.com/office/drawing/2014/main" id="{5361D956-5B8F-4E6B-819C-CC64461AA59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77;p35">
            <a:extLst>
              <a:ext uri="{FF2B5EF4-FFF2-40B4-BE49-F238E27FC236}">
                <a16:creationId xmlns:a16="http://schemas.microsoft.com/office/drawing/2014/main" id="{8ABA3336-1137-4FBE-A1D6-EEBA30F6386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112C94-EBFD-4EC0-AC3B-5128C50F29D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891914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9;p36">
            <a:extLst>
              <a:ext uri="{FF2B5EF4-FFF2-40B4-BE49-F238E27FC236}">
                <a16:creationId xmlns:a16="http://schemas.microsoft.com/office/drawing/2014/main" id="{E049C7F5-D6BE-4922-96B0-29AB4FDDA4C8}"/>
              </a:ext>
            </a:extLst>
          </p:cNvPr>
          <p:cNvSpPr/>
          <p:nvPr/>
        </p:nvSpPr>
        <p:spPr>
          <a:xfrm rot="11220033" flipH="1">
            <a:off x="4220970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3921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80;p36">
            <a:extLst>
              <a:ext uri="{FF2B5EF4-FFF2-40B4-BE49-F238E27FC236}">
                <a16:creationId xmlns:a16="http://schemas.microsoft.com/office/drawing/2014/main" id="{CACBE8DB-D0D2-4891-B2DA-50F235ADB4C7}"/>
              </a:ext>
            </a:extLst>
          </p:cNvPr>
          <p:cNvSpPr/>
          <p:nvPr/>
        </p:nvSpPr>
        <p:spPr>
          <a:xfrm rot="11220033" flipH="1">
            <a:off x="10672145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5882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81;p36">
            <a:extLst>
              <a:ext uri="{FF2B5EF4-FFF2-40B4-BE49-F238E27FC236}">
                <a16:creationId xmlns:a16="http://schemas.microsoft.com/office/drawing/2014/main" id="{44DFA470-E26F-44A7-B871-F313221820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83;p36">
            <a:extLst>
              <a:ext uri="{FF2B5EF4-FFF2-40B4-BE49-F238E27FC236}">
                <a16:creationId xmlns:a16="http://schemas.microsoft.com/office/drawing/2014/main" id="{5B72F68D-7BAD-4A96-88F5-0485A8ABF5E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84;p36">
            <a:extLst>
              <a:ext uri="{FF2B5EF4-FFF2-40B4-BE49-F238E27FC236}">
                <a16:creationId xmlns:a16="http://schemas.microsoft.com/office/drawing/2014/main" id="{A0EDDF9E-C4F0-4C4A-B159-08EEFD0AB7A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85;p36">
            <a:extLst>
              <a:ext uri="{FF2B5EF4-FFF2-40B4-BE49-F238E27FC236}">
                <a16:creationId xmlns:a16="http://schemas.microsoft.com/office/drawing/2014/main" id="{E8106660-A348-46C4-948A-A50EAEF12B5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86;p36">
            <a:extLst>
              <a:ext uri="{FF2B5EF4-FFF2-40B4-BE49-F238E27FC236}">
                <a16:creationId xmlns:a16="http://schemas.microsoft.com/office/drawing/2014/main" id="{A38E9450-3203-4013-8BE1-67109F53BC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D115EBD5-6E3E-48D0-A73E-385EA42AC51E}" type="slidenum">
              <a:t>‹#›</a:t>
            </a:fld>
            <a:endParaRPr lang="en-US"/>
          </a:p>
        </p:txBody>
      </p:sp>
      <p:sp>
        <p:nvSpPr>
          <p:cNvPr id="9" name="Google Shape;87;p36">
            <a:extLst>
              <a:ext uri="{FF2B5EF4-FFF2-40B4-BE49-F238E27FC236}">
                <a16:creationId xmlns:a16="http://schemas.microsoft.com/office/drawing/2014/main" id="{DCF6CBB9-0016-47E2-AECF-1C29F47800B3}"/>
              </a:ext>
            </a:extLst>
          </p:cNvPr>
          <p:cNvSpPr/>
          <p:nvPr/>
        </p:nvSpPr>
        <p:spPr>
          <a:xfrm rot="10800009" flipH="1">
            <a:off x="-12711" y="5816570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3921"/>
                </a:srgbClr>
              </a:gs>
              <a:gs pos="100000">
                <a:srgbClr val="CAE00E">
                  <a:alpha val="54117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88;p36">
            <a:extLst>
              <a:ext uri="{FF2B5EF4-FFF2-40B4-BE49-F238E27FC236}">
                <a16:creationId xmlns:a16="http://schemas.microsoft.com/office/drawing/2014/main" id="{B171AF06-BE5A-4C2F-B488-8265F4D0EAA3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019"/>
                </a:srgbClr>
              </a:gs>
              <a:gs pos="100000">
                <a:srgbClr val="80B814">
                  <a:alpha val="43921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136840074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0;p37">
            <a:extLst>
              <a:ext uri="{FF2B5EF4-FFF2-40B4-BE49-F238E27FC236}">
                <a16:creationId xmlns:a16="http://schemas.microsoft.com/office/drawing/2014/main" id="{66D93658-8C63-4D93-A2C3-FF5BB161F99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1;p37">
            <a:extLst>
              <a:ext uri="{FF2B5EF4-FFF2-40B4-BE49-F238E27FC236}">
                <a16:creationId xmlns:a16="http://schemas.microsoft.com/office/drawing/2014/main" id="{2A6FCB44-082D-4DE6-AFFE-74BBDFCFFFC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2;p37">
            <a:extLst>
              <a:ext uri="{FF2B5EF4-FFF2-40B4-BE49-F238E27FC236}">
                <a16:creationId xmlns:a16="http://schemas.microsoft.com/office/drawing/2014/main" id="{3F52C783-FFCB-4452-A2FB-5BDBDDE40B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3;p37">
            <a:extLst>
              <a:ext uri="{FF2B5EF4-FFF2-40B4-BE49-F238E27FC236}">
                <a16:creationId xmlns:a16="http://schemas.microsoft.com/office/drawing/2014/main" id="{B4F86024-2B1E-4DFB-8F3B-81FF979E350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94;p37">
            <a:extLst>
              <a:ext uri="{FF2B5EF4-FFF2-40B4-BE49-F238E27FC236}">
                <a16:creationId xmlns:a16="http://schemas.microsoft.com/office/drawing/2014/main" id="{A03FA165-BADE-438B-AA75-C971EA53B95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7E06C7-A469-40C9-A6FD-EFD8061E8C0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815297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6;p38">
            <a:extLst>
              <a:ext uri="{FF2B5EF4-FFF2-40B4-BE49-F238E27FC236}">
                <a16:creationId xmlns:a16="http://schemas.microsoft.com/office/drawing/2014/main" id="{F4A02D4A-1FCA-488B-B7AA-2195E465DD12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97;p38">
            <a:extLst>
              <a:ext uri="{FF2B5EF4-FFF2-40B4-BE49-F238E27FC236}">
                <a16:creationId xmlns:a16="http://schemas.microsoft.com/office/drawing/2014/main" id="{0DEA1FE2-96CB-4105-92BE-0E9D445B085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98;p38">
            <a:extLst>
              <a:ext uri="{FF2B5EF4-FFF2-40B4-BE49-F238E27FC236}">
                <a16:creationId xmlns:a16="http://schemas.microsoft.com/office/drawing/2014/main" id="{8229D7C8-E7D1-455F-8FB5-665C2CE0AEF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99;p38">
            <a:extLst>
              <a:ext uri="{FF2B5EF4-FFF2-40B4-BE49-F238E27FC236}">
                <a16:creationId xmlns:a16="http://schemas.microsoft.com/office/drawing/2014/main" id="{DB80E755-5AAC-49DA-B8F3-4F017649657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00;p38">
            <a:extLst>
              <a:ext uri="{FF2B5EF4-FFF2-40B4-BE49-F238E27FC236}">
                <a16:creationId xmlns:a16="http://schemas.microsoft.com/office/drawing/2014/main" id="{7396FD26-BBE7-42D6-BBA0-46BE25F41C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1EF966-8F97-43DE-8BE9-5555B74C038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81415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59">
            <a:extLst>
              <a:ext uri="{FF2B5EF4-FFF2-40B4-BE49-F238E27FC236}">
                <a16:creationId xmlns:a16="http://schemas.microsoft.com/office/drawing/2014/main" id="{0A3A4294-3964-4491-9692-070544C3D26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17;p59">
            <a:extLst>
              <a:ext uri="{FF2B5EF4-FFF2-40B4-BE49-F238E27FC236}">
                <a16:creationId xmlns:a16="http://schemas.microsoft.com/office/drawing/2014/main" id="{E1B69D6A-CB5A-4917-B8CF-AE849D1A315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18;p59">
            <a:extLst>
              <a:ext uri="{FF2B5EF4-FFF2-40B4-BE49-F238E27FC236}">
                <a16:creationId xmlns:a16="http://schemas.microsoft.com/office/drawing/2014/main" id="{E262B09B-AC57-489F-9FA8-87CA384A68F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19;p59">
            <a:extLst>
              <a:ext uri="{FF2B5EF4-FFF2-40B4-BE49-F238E27FC236}">
                <a16:creationId xmlns:a16="http://schemas.microsoft.com/office/drawing/2014/main" id="{665A950A-AC12-460F-B9A7-86C55FD00BC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20;p59">
            <a:extLst>
              <a:ext uri="{FF2B5EF4-FFF2-40B4-BE49-F238E27FC236}">
                <a16:creationId xmlns:a16="http://schemas.microsoft.com/office/drawing/2014/main" id="{EFBB6A5A-0F9B-4682-9D3A-7EFAE9E7DF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45835F-3941-46B4-883E-A2121D3D076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493118"/>
      </p:ext>
    </p:extLst>
  </p:cSld>
  <p:clrMapOvr>
    <a:masterClrMapping/>
  </p:clrMapOvr>
  <p:transition spd="med">
    <p:fade/>
  </p:transition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22;p62">
            <a:extLst>
              <a:ext uri="{FF2B5EF4-FFF2-40B4-BE49-F238E27FC236}">
                <a16:creationId xmlns:a16="http://schemas.microsoft.com/office/drawing/2014/main" id="{CEA6A67A-C544-49D7-82AD-418D8972C51B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123;p62">
              <a:extLst>
                <a:ext uri="{FF2B5EF4-FFF2-40B4-BE49-F238E27FC236}">
                  <a16:creationId xmlns:a16="http://schemas.microsoft.com/office/drawing/2014/main" id="{F45A7B55-073E-4384-9EDD-81106E0CB548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124;p62">
              <a:extLst>
                <a:ext uri="{FF2B5EF4-FFF2-40B4-BE49-F238E27FC236}">
                  <a16:creationId xmlns:a16="http://schemas.microsoft.com/office/drawing/2014/main" id="{8791DADC-7619-45E8-87C7-6A920D215065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125;p62">
            <a:extLst>
              <a:ext uri="{FF2B5EF4-FFF2-40B4-BE49-F238E27FC236}">
                <a16:creationId xmlns:a16="http://schemas.microsoft.com/office/drawing/2014/main" id="{5853C2E8-0EB2-47DE-90B0-DCD0B874CCBC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126;p62">
            <a:extLst>
              <a:ext uri="{FF2B5EF4-FFF2-40B4-BE49-F238E27FC236}">
                <a16:creationId xmlns:a16="http://schemas.microsoft.com/office/drawing/2014/main" id="{68C9201F-B239-40BE-96A4-1BE19095DA16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127;p62">
            <a:extLst>
              <a:ext uri="{FF2B5EF4-FFF2-40B4-BE49-F238E27FC236}">
                <a16:creationId xmlns:a16="http://schemas.microsoft.com/office/drawing/2014/main" id="{5CE7B267-35C0-4F9E-BCFF-93527AD1846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128;p62">
            <a:extLst>
              <a:ext uri="{FF2B5EF4-FFF2-40B4-BE49-F238E27FC236}">
                <a16:creationId xmlns:a16="http://schemas.microsoft.com/office/drawing/2014/main" id="{4E1B7390-9325-43CD-840E-17399A9F014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129;p62">
            <a:extLst>
              <a:ext uri="{FF2B5EF4-FFF2-40B4-BE49-F238E27FC236}">
                <a16:creationId xmlns:a16="http://schemas.microsoft.com/office/drawing/2014/main" id="{E63C39A8-6587-4FCD-9A9A-A49817D1DA3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130;p62">
            <a:extLst>
              <a:ext uri="{FF2B5EF4-FFF2-40B4-BE49-F238E27FC236}">
                <a16:creationId xmlns:a16="http://schemas.microsoft.com/office/drawing/2014/main" id="{18408714-0EDC-4A0F-ACEF-0699BA7F02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131;p62">
            <a:extLst>
              <a:ext uri="{FF2B5EF4-FFF2-40B4-BE49-F238E27FC236}">
                <a16:creationId xmlns:a16="http://schemas.microsoft.com/office/drawing/2014/main" id="{91B12EB1-DD03-480F-8238-35E3383CB75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1B7303-E2BB-4382-A75E-E1260777400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226052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3;p63">
            <a:extLst>
              <a:ext uri="{FF2B5EF4-FFF2-40B4-BE49-F238E27FC236}">
                <a16:creationId xmlns:a16="http://schemas.microsoft.com/office/drawing/2014/main" id="{66921F42-267C-41CF-8881-C75A0F90CDC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134;p63">
            <a:extLst>
              <a:ext uri="{FF2B5EF4-FFF2-40B4-BE49-F238E27FC236}">
                <a16:creationId xmlns:a16="http://schemas.microsoft.com/office/drawing/2014/main" id="{DA21D2CE-9302-4D18-9CED-83EC3D2EA5D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135;p63">
            <a:extLst>
              <a:ext uri="{FF2B5EF4-FFF2-40B4-BE49-F238E27FC236}">
                <a16:creationId xmlns:a16="http://schemas.microsoft.com/office/drawing/2014/main" id="{30A63323-3767-4BB7-9785-5166510B62A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36;p63">
            <a:extLst>
              <a:ext uri="{FF2B5EF4-FFF2-40B4-BE49-F238E27FC236}">
                <a16:creationId xmlns:a16="http://schemas.microsoft.com/office/drawing/2014/main" id="{E28E23E5-98AF-42D5-9E5F-0EEBF26ACD3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37;p63">
            <a:extLst>
              <a:ext uri="{FF2B5EF4-FFF2-40B4-BE49-F238E27FC236}">
                <a16:creationId xmlns:a16="http://schemas.microsoft.com/office/drawing/2014/main" id="{65CE4A41-8180-4A76-88D0-5FBF804A19D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F33FAF-0F8D-42BF-B08C-351F4D1D0B4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27824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9;p64">
            <a:extLst>
              <a:ext uri="{FF2B5EF4-FFF2-40B4-BE49-F238E27FC236}">
                <a16:creationId xmlns:a16="http://schemas.microsoft.com/office/drawing/2014/main" id="{AB7DFEB9-22F3-46C4-8D74-8C7E4EFAB3E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40;p64">
            <a:extLst>
              <a:ext uri="{FF2B5EF4-FFF2-40B4-BE49-F238E27FC236}">
                <a16:creationId xmlns:a16="http://schemas.microsoft.com/office/drawing/2014/main" id="{7F3A5D5E-ADBA-48D2-BF35-E00342D3978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41;p64">
            <a:extLst>
              <a:ext uri="{FF2B5EF4-FFF2-40B4-BE49-F238E27FC236}">
                <a16:creationId xmlns:a16="http://schemas.microsoft.com/office/drawing/2014/main" id="{773F5219-F859-4C19-934F-4CB5E657CD0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142;p64">
            <a:extLst>
              <a:ext uri="{FF2B5EF4-FFF2-40B4-BE49-F238E27FC236}">
                <a16:creationId xmlns:a16="http://schemas.microsoft.com/office/drawing/2014/main" id="{5ABAB41B-7AA5-45C3-AA95-9D7371E1A3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43;p64">
            <a:extLst>
              <a:ext uri="{FF2B5EF4-FFF2-40B4-BE49-F238E27FC236}">
                <a16:creationId xmlns:a16="http://schemas.microsoft.com/office/drawing/2014/main" id="{E0D89D99-D3AC-4C36-AEA4-B075C3A350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144;p64">
            <a:extLst>
              <a:ext uri="{FF2B5EF4-FFF2-40B4-BE49-F238E27FC236}">
                <a16:creationId xmlns:a16="http://schemas.microsoft.com/office/drawing/2014/main" id="{45D1EE47-6231-4F1E-BC8F-3E054E5309C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E6023D-3100-487F-A969-D645D899AEB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024703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46;p65">
            <a:extLst>
              <a:ext uri="{FF2B5EF4-FFF2-40B4-BE49-F238E27FC236}">
                <a16:creationId xmlns:a16="http://schemas.microsoft.com/office/drawing/2014/main" id="{A2DD51D3-4307-4D7A-8887-4868070AA45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47;p65">
            <a:extLst>
              <a:ext uri="{FF2B5EF4-FFF2-40B4-BE49-F238E27FC236}">
                <a16:creationId xmlns:a16="http://schemas.microsoft.com/office/drawing/2014/main" id="{24F95967-90D8-4264-9F40-7D51D13A72C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148;p65">
            <a:extLst>
              <a:ext uri="{FF2B5EF4-FFF2-40B4-BE49-F238E27FC236}">
                <a16:creationId xmlns:a16="http://schemas.microsoft.com/office/drawing/2014/main" id="{4E989965-6047-4A6D-A169-96026CFE5F47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149;p65">
            <a:extLst>
              <a:ext uri="{FF2B5EF4-FFF2-40B4-BE49-F238E27FC236}">
                <a16:creationId xmlns:a16="http://schemas.microsoft.com/office/drawing/2014/main" id="{9707F222-DF9E-4B3E-912A-EB24AEC1EF7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150;p65">
            <a:extLst>
              <a:ext uri="{FF2B5EF4-FFF2-40B4-BE49-F238E27FC236}">
                <a16:creationId xmlns:a16="http://schemas.microsoft.com/office/drawing/2014/main" id="{A7C04DD7-0FFF-44FB-AEC7-162AED6EFB51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151;p65">
            <a:extLst>
              <a:ext uri="{FF2B5EF4-FFF2-40B4-BE49-F238E27FC236}">
                <a16:creationId xmlns:a16="http://schemas.microsoft.com/office/drawing/2014/main" id="{BADF9361-DC39-47F7-8718-94C868147C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152;p65">
            <a:extLst>
              <a:ext uri="{FF2B5EF4-FFF2-40B4-BE49-F238E27FC236}">
                <a16:creationId xmlns:a16="http://schemas.microsoft.com/office/drawing/2014/main" id="{099138A8-30C4-4C97-A652-2391F0B2FA1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153;p65">
            <a:extLst>
              <a:ext uri="{FF2B5EF4-FFF2-40B4-BE49-F238E27FC236}">
                <a16:creationId xmlns:a16="http://schemas.microsoft.com/office/drawing/2014/main" id="{CF984AC9-6F6A-43ED-9D1C-16E4FD7C7E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1165E0-1A2F-4915-BB97-D1A1B526C62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475801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55;p66">
            <a:extLst>
              <a:ext uri="{FF2B5EF4-FFF2-40B4-BE49-F238E27FC236}">
                <a16:creationId xmlns:a16="http://schemas.microsoft.com/office/drawing/2014/main" id="{5BB46679-9E80-4862-816F-8A243C8FA5A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56;p66">
            <a:extLst>
              <a:ext uri="{FF2B5EF4-FFF2-40B4-BE49-F238E27FC236}">
                <a16:creationId xmlns:a16="http://schemas.microsoft.com/office/drawing/2014/main" id="{16A9EB1C-D738-4ADA-A8BB-A6058DDCD5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157;p66">
            <a:extLst>
              <a:ext uri="{FF2B5EF4-FFF2-40B4-BE49-F238E27FC236}">
                <a16:creationId xmlns:a16="http://schemas.microsoft.com/office/drawing/2014/main" id="{945F93CF-4275-4A3E-B7F4-4AAAE01E24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58;p66">
            <a:extLst>
              <a:ext uri="{FF2B5EF4-FFF2-40B4-BE49-F238E27FC236}">
                <a16:creationId xmlns:a16="http://schemas.microsoft.com/office/drawing/2014/main" id="{E6C35B70-D71A-4BAB-944F-957691AC7B9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03A8D0-468D-4BC8-B24F-2905E1E31B2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064685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0;p67">
            <a:extLst>
              <a:ext uri="{FF2B5EF4-FFF2-40B4-BE49-F238E27FC236}">
                <a16:creationId xmlns:a16="http://schemas.microsoft.com/office/drawing/2014/main" id="{488A1CA7-B2CB-421A-B9E7-7E6EBDE51EA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61;p67">
            <a:extLst>
              <a:ext uri="{FF2B5EF4-FFF2-40B4-BE49-F238E27FC236}">
                <a16:creationId xmlns:a16="http://schemas.microsoft.com/office/drawing/2014/main" id="{B3A6DCA6-F2B9-44CA-A953-83E6D57AAB8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162;p67">
            <a:extLst>
              <a:ext uri="{FF2B5EF4-FFF2-40B4-BE49-F238E27FC236}">
                <a16:creationId xmlns:a16="http://schemas.microsoft.com/office/drawing/2014/main" id="{C0830CF2-28BD-4C08-831C-9BBD366BCA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41B4AD-4123-430D-BCAB-D461E045537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644974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4;p68">
            <a:extLst>
              <a:ext uri="{FF2B5EF4-FFF2-40B4-BE49-F238E27FC236}">
                <a16:creationId xmlns:a16="http://schemas.microsoft.com/office/drawing/2014/main" id="{A995FBDD-4B22-4EA6-9828-A7B769F9791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165;p68">
            <a:extLst>
              <a:ext uri="{FF2B5EF4-FFF2-40B4-BE49-F238E27FC236}">
                <a16:creationId xmlns:a16="http://schemas.microsoft.com/office/drawing/2014/main" id="{0F7BEAC7-90D5-4A2C-B900-BEE561FDF72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166;p68">
            <a:extLst>
              <a:ext uri="{FF2B5EF4-FFF2-40B4-BE49-F238E27FC236}">
                <a16:creationId xmlns:a16="http://schemas.microsoft.com/office/drawing/2014/main" id="{92E2CCCC-4B8D-4080-A5E2-C2D58B3130C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167;p68">
            <a:extLst>
              <a:ext uri="{FF2B5EF4-FFF2-40B4-BE49-F238E27FC236}">
                <a16:creationId xmlns:a16="http://schemas.microsoft.com/office/drawing/2014/main" id="{9255B791-1E0B-4A71-BA11-5A6625F6FB9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68;p68">
            <a:extLst>
              <a:ext uri="{FF2B5EF4-FFF2-40B4-BE49-F238E27FC236}">
                <a16:creationId xmlns:a16="http://schemas.microsoft.com/office/drawing/2014/main" id="{6760BE02-F342-4201-ABD5-7B9FA710578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169;p68">
            <a:extLst>
              <a:ext uri="{FF2B5EF4-FFF2-40B4-BE49-F238E27FC236}">
                <a16:creationId xmlns:a16="http://schemas.microsoft.com/office/drawing/2014/main" id="{A500BD85-A71C-4234-B123-2530F208DA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12C6DB-1718-46DF-9BFD-35EB6869A6D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217065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71;p69">
            <a:extLst>
              <a:ext uri="{FF2B5EF4-FFF2-40B4-BE49-F238E27FC236}">
                <a16:creationId xmlns:a16="http://schemas.microsoft.com/office/drawing/2014/main" id="{467B86ED-0AB5-43C1-80B9-591DE34B3DEB}"/>
              </a:ext>
            </a:extLst>
          </p:cNvPr>
          <p:cNvSpPr/>
          <p:nvPr/>
        </p:nvSpPr>
        <p:spPr>
          <a:xfrm rot="11220033" flipH="1">
            <a:off x="4220970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4313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172;p69">
            <a:extLst>
              <a:ext uri="{FF2B5EF4-FFF2-40B4-BE49-F238E27FC236}">
                <a16:creationId xmlns:a16="http://schemas.microsoft.com/office/drawing/2014/main" id="{E868026D-1F35-4CAB-AB60-B7DF6CA1452B}"/>
              </a:ext>
            </a:extLst>
          </p:cNvPr>
          <p:cNvSpPr/>
          <p:nvPr/>
        </p:nvSpPr>
        <p:spPr>
          <a:xfrm rot="11220033" flipH="1">
            <a:off x="10672145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6274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173;p69">
            <a:extLst>
              <a:ext uri="{FF2B5EF4-FFF2-40B4-BE49-F238E27FC236}">
                <a16:creationId xmlns:a16="http://schemas.microsoft.com/office/drawing/2014/main" id="{5B3C1E83-8CEE-46B2-8880-8AA213B4A3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175;p69">
            <a:extLst>
              <a:ext uri="{FF2B5EF4-FFF2-40B4-BE49-F238E27FC236}">
                <a16:creationId xmlns:a16="http://schemas.microsoft.com/office/drawing/2014/main" id="{B0F71EAC-B439-469F-81E4-2692316E7D5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176;p69">
            <a:extLst>
              <a:ext uri="{FF2B5EF4-FFF2-40B4-BE49-F238E27FC236}">
                <a16:creationId xmlns:a16="http://schemas.microsoft.com/office/drawing/2014/main" id="{E255754A-E3C6-4A60-8CFC-89F83C2467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177;p69">
            <a:extLst>
              <a:ext uri="{FF2B5EF4-FFF2-40B4-BE49-F238E27FC236}">
                <a16:creationId xmlns:a16="http://schemas.microsoft.com/office/drawing/2014/main" id="{AFEF02B4-0229-4889-A459-E662CFDED46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178;p69">
            <a:extLst>
              <a:ext uri="{FF2B5EF4-FFF2-40B4-BE49-F238E27FC236}">
                <a16:creationId xmlns:a16="http://schemas.microsoft.com/office/drawing/2014/main" id="{A0D0D6B8-0EE6-429F-89DA-FC32078A34C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2F6AB644-F5E9-4B17-9455-DA56A9BA4FCE}" type="slidenum">
              <a:t>‹#›</a:t>
            </a:fld>
            <a:endParaRPr lang="en-US"/>
          </a:p>
        </p:txBody>
      </p:sp>
      <p:sp>
        <p:nvSpPr>
          <p:cNvPr id="9" name="Google Shape;179;p69">
            <a:extLst>
              <a:ext uri="{FF2B5EF4-FFF2-40B4-BE49-F238E27FC236}">
                <a16:creationId xmlns:a16="http://schemas.microsoft.com/office/drawing/2014/main" id="{3D354F9E-2002-4BEC-8767-687F567A133D}"/>
              </a:ext>
            </a:extLst>
          </p:cNvPr>
          <p:cNvSpPr/>
          <p:nvPr/>
        </p:nvSpPr>
        <p:spPr>
          <a:xfrm rot="10800009" flipH="1">
            <a:off x="-12711" y="5816570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4313"/>
                </a:srgbClr>
              </a:gs>
              <a:gs pos="100000">
                <a:srgbClr val="CAE00E">
                  <a:alpha val="54509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180;p69">
            <a:extLst>
              <a:ext uri="{FF2B5EF4-FFF2-40B4-BE49-F238E27FC236}">
                <a16:creationId xmlns:a16="http://schemas.microsoft.com/office/drawing/2014/main" id="{EF440220-9B63-4C3F-AE9E-9B4A648915BB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411"/>
                </a:srgbClr>
              </a:gs>
              <a:gs pos="100000">
                <a:srgbClr val="80B814">
                  <a:alpha val="44313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2917485819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2;p70">
            <a:extLst>
              <a:ext uri="{FF2B5EF4-FFF2-40B4-BE49-F238E27FC236}">
                <a16:creationId xmlns:a16="http://schemas.microsoft.com/office/drawing/2014/main" id="{6A3DCFA1-241F-4887-A783-8C0D7F4C7AC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83;p70">
            <a:extLst>
              <a:ext uri="{FF2B5EF4-FFF2-40B4-BE49-F238E27FC236}">
                <a16:creationId xmlns:a16="http://schemas.microsoft.com/office/drawing/2014/main" id="{8DD3FA27-5780-4C9A-8CBA-C925632BD38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84;p70">
            <a:extLst>
              <a:ext uri="{FF2B5EF4-FFF2-40B4-BE49-F238E27FC236}">
                <a16:creationId xmlns:a16="http://schemas.microsoft.com/office/drawing/2014/main" id="{7A43C4BC-C6F6-46C2-A18E-102197927C4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85;p70">
            <a:extLst>
              <a:ext uri="{FF2B5EF4-FFF2-40B4-BE49-F238E27FC236}">
                <a16:creationId xmlns:a16="http://schemas.microsoft.com/office/drawing/2014/main" id="{45E1F08C-2856-4C75-81AD-831CB6F694B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86;p70">
            <a:extLst>
              <a:ext uri="{FF2B5EF4-FFF2-40B4-BE49-F238E27FC236}">
                <a16:creationId xmlns:a16="http://schemas.microsoft.com/office/drawing/2014/main" id="{91A757B1-7B66-4109-827C-6A06F16F67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3A5EE7-9B13-4F33-AF92-2CDE7AA2C49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147829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88;p71">
            <a:extLst>
              <a:ext uri="{FF2B5EF4-FFF2-40B4-BE49-F238E27FC236}">
                <a16:creationId xmlns:a16="http://schemas.microsoft.com/office/drawing/2014/main" id="{F268830C-430E-47B2-A283-1E5B0F85124C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189;p71">
            <a:extLst>
              <a:ext uri="{FF2B5EF4-FFF2-40B4-BE49-F238E27FC236}">
                <a16:creationId xmlns:a16="http://schemas.microsoft.com/office/drawing/2014/main" id="{A3AE57F6-3F52-43A2-96D0-9DC7B93A797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190;p71">
            <a:extLst>
              <a:ext uri="{FF2B5EF4-FFF2-40B4-BE49-F238E27FC236}">
                <a16:creationId xmlns:a16="http://schemas.microsoft.com/office/drawing/2014/main" id="{1234C38B-C86D-4CE2-8C47-AA564511D02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191;p71">
            <a:extLst>
              <a:ext uri="{FF2B5EF4-FFF2-40B4-BE49-F238E27FC236}">
                <a16:creationId xmlns:a16="http://schemas.microsoft.com/office/drawing/2014/main" id="{66D627E3-3ED5-4ED6-AFF5-E5D4A2A71DF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192;p71">
            <a:extLst>
              <a:ext uri="{FF2B5EF4-FFF2-40B4-BE49-F238E27FC236}">
                <a16:creationId xmlns:a16="http://schemas.microsoft.com/office/drawing/2014/main" id="{74B0BFF8-69F4-43C4-93FE-8CC92EBBC96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D29EC1-5D81-4269-A2B9-481C058EEB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078305"/>
      </p:ext>
    </p:extLst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08;p61">
            <a:extLst>
              <a:ext uri="{FF2B5EF4-FFF2-40B4-BE49-F238E27FC236}">
                <a16:creationId xmlns:a16="http://schemas.microsoft.com/office/drawing/2014/main" id="{1094629F-8D59-48B3-8158-043316F6302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09;p61">
            <a:extLst>
              <a:ext uri="{FF2B5EF4-FFF2-40B4-BE49-F238E27FC236}">
                <a16:creationId xmlns:a16="http://schemas.microsoft.com/office/drawing/2014/main" id="{4424E998-42D4-4FB0-A98C-A2FADC786B9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10;p61">
            <a:extLst>
              <a:ext uri="{FF2B5EF4-FFF2-40B4-BE49-F238E27FC236}">
                <a16:creationId xmlns:a16="http://schemas.microsoft.com/office/drawing/2014/main" id="{A77AA88E-73B2-4A0F-B5E7-82E77CFBB36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11;p61">
            <a:extLst>
              <a:ext uri="{FF2B5EF4-FFF2-40B4-BE49-F238E27FC236}">
                <a16:creationId xmlns:a16="http://schemas.microsoft.com/office/drawing/2014/main" id="{21A5E046-6AF9-43A5-9310-DB066DCDB6E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12;p61">
            <a:extLst>
              <a:ext uri="{FF2B5EF4-FFF2-40B4-BE49-F238E27FC236}">
                <a16:creationId xmlns:a16="http://schemas.microsoft.com/office/drawing/2014/main" id="{664E94D3-7A92-4CE1-8A00-BCF4CA4B9B3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01AE5F-0DCB-47AE-A39E-1E91C4FFC7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728228"/>
      </p:ext>
    </p:extLst>
  </p:cSld>
  <p:clrMapOvr>
    <a:masterClrMapping/>
  </p:clrMapOvr>
  <p:transition spd="med">
    <p:fade/>
  </p:transition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14;p72">
            <a:extLst>
              <a:ext uri="{FF2B5EF4-FFF2-40B4-BE49-F238E27FC236}">
                <a16:creationId xmlns:a16="http://schemas.microsoft.com/office/drawing/2014/main" id="{5E32AD29-810C-444C-BA94-D3E39AD609F3}"/>
              </a:ext>
            </a:extLst>
          </p:cNvPr>
          <p:cNvGrpSpPr/>
          <p:nvPr/>
        </p:nvGrpSpPr>
        <p:grpSpPr>
          <a:xfrm>
            <a:off x="0" y="6208894"/>
            <a:ext cx="12191996" cy="649105"/>
            <a:chOff x="0" y="6208894"/>
            <a:chExt cx="12191996" cy="649105"/>
          </a:xfrm>
        </p:grpSpPr>
        <p:sp>
          <p:nvSpPr>
            <p:cNvPr id="3" name="Google Shape;215;p72">
              <a:extLst>
                <a:ext uri="{FF2B5EF4-FFF2-40B4-BE49-F238E27FC236}">
                  <a16:creationId xmlns:a16="http://schemas.microsoft.com/office/drawing/2014/main" id="{31315143-82AB-427E-A385-FCF6669D9D1F}"/>
                </a:ext>
              </a:extLst>
            </p:cNvPr>
            <p:cNvSpPr/>
            <p:nvPr/>
          </p:nvSpPr>
          <p:spPr>
            <a:xfrm>
              <a:off x="3044" y="6220178"/>
              <a:ext cx="12188952" cy="637821"/>
            </a:xfrm>
            <a:prstGeom prst="rect">
              <a:avLst/>
            </a:prstGeom>
            <a:gradFill>
              <a:gsLst>
                <a:gs pos="0">
                  <a:srgbClr val="DCE5A3"/>
                </a:gs>
                <a:gs pos="100000">
                  <a:srgbClr val="D6E095"/>
                </a:gs>
              </a:gsLst>
              <a:lin ang="5400000"/>
            </a:gra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cxnSp>
          <p:nvCxnSpPr>
            <p:cNvPr id="4" name="Google Shape;216;p72">
              <a:extLst>
                <a:ext uri="{FF2B5EF4-FFF2-40B4-BE49-F238E27FC236}">
                  <a16:creationId xmlns:a16="http://schemas.microsoft.com/office/drawing/2014/main" id="{F0E2C6EC-2357-4E5A-BAD7-67BF19850103}"/>
                </a:ext>
              </a:extLst>
            </p:cNvPr>
            <p:cNvCxnSpPr/>
            <p:nvPr/>
          </p:nvCxnSpPr>
          <p:spPr>
            <a:xfrm>
              <a:off x="0" y="62088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455F51"/>
              </a:solidFill>
              <a:prstDash val="solid"/>
              <a:miter/>
            </a:ln>
          </p:spPr>
        </p:cxnSp>
      </p:grpSp>
      <p:cxnSp>
        <p:nvCxnSpPr>
          <p:cNvPr id="5" name="Google Shape;217;p72">
            <a:extLst>
              <a:ext uri="{FF2B5EF4-FFF2-40B4-BE49-F238E27FC236}">
                <a16:creationId xmlns:a16="http://schemas.microsoft.com/office/drawing/2014/main" id="{B03CC163-91F0-49B3-AD1F-153465800209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cxnSp>
        <p:nvCxnSpPr>
          <p:cNvPr id="6" name="Google Shape;218;p72">
            <a:extLst>
              <a:ext uri="{FF2B5EF4-FFF2-40B4-BE49-F238E27FC236}">
                <a16:creationId xmlns:a16="http://schemas.microsoft.com/office/drawing/2014/main" id="{AA4D9B7A-129D-4530-BA28-038B04ED43FB}"/>
              </a:ext>
            </a:extLst>
          </p:cNvPr>
          <p:cNvCxnSpPr/>
          <p:nvPr/>
        </p:nvCxnSpPr>
        <p:spPr>
          <a:xfrm rot="10799975" flipH="1">
            <a:off x="3044" y="5937940"/>
            <a:ext cx="8248" cy="5642"/>
          </a:xfrm>
          <a:prstGeom prst="straightConnector1">
            <a:avLst/>
          </a:prstGeom>
          <a:noFill/>
          <a:ln w="9528" cap="flat">
            <a:solidFill>
              <a:srgbClr val="549E39"/>
            </a:solidFill>
            <a:prstDash val="solid"/>
            <a:miter/>
          </a:ln>
        </p:spPr>
      </p:cxnSp>
      <p:sp>
        <p:nvSpPr>
          <p:cNvPr id="7" name="Google Shape;219;p72">
            <a:extLst>
              <a:ext uri="{FF2B5EF4-FFF2-40B4-BE49-F238E27FC236}">
                <a16:creationId xmlns:a16="http://schemas.microsoft.com/office/drawing/2014/main" id="{33369E86-CE9E-4461-9DDC-96D8D83C1A6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711202" y="1371600"/>
            <a:ext cx="10468865" cy="1828800"/>
          </a:xfrm>
        </p:spPr>
        <p:txBody>
          <a:bodyPr tIns="0" rIns="18278"/>
          <a:lstStyle>
            <a:lvl1pPr algn="r"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8" name="Google Shape;220;p72">
            <a:extLst>
              <a:ext uri="{FF2B5EF4-FFF2-40B4-BE49-F238E27FC236}">
                <a16:creationId xmlns:a16="http://schemas.microsoft.com/office/drawing/2014/main" id="{B15D8635-B9F6-4D35-AF9D-28B0580AAB0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711202" y="3228536"/>
            <a:ext cx="10472924" cy="1752603"/>
          </a:xfrm>
        </p:spPr>
        <p:txBody>
          <a:bodyPr lIns="0" rIns="18278"/>
          <a:lstStyle>
            <a:lvl1pPr marR="45720" algn="r">
              <a:buNone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9" name="Google Shape;221;p72">
            <a:extLst>
              <a:ext uri="{FF2B5EF4-FFF2-40B4-BE49-F238E27FC236}">
                <a16:creationId xmlns:a16="http://schemas.microsoft.com/office/drawing/2014/main" id="{16B6B09C-65B8-43C3-9A7B-1AB9E0BF35D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0" name="Google Shape;222;p72">
            <a:extLst>
              <a:ext uri="{FF2B5EF4-FFF2-40B4-BE49-F238E27FC236}">
                <a16:creationId xmlns:a16="http://schemas.microsoft.com/office/drawing/2014/main" id="{7504FFD5-48C3-42BB-80C4-DE492AFBA02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1" name="Google Shape;223;p72">
            <a:extLst>
              <a:ext uri="{FF2B5EF4-FFF2-40B4-BE49-F238E27FC236}">
                <a16:creationId xmlns:a16="http://schemas.microsoft.com/office/drawing/2014/main" id="{A899F3A9-2989-4B93-A434-8C02B2011B4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6790B0-BA92-4EFF-A237-6618F89D1F2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088525"/>
      </p:ext>
    </p:extLst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25;p73">
            <a:extLst>
              <a:ext uri="{FF2B5EF4-FFF2-40B4-BE49-F238E27FC236}">
                <a16:creationId xmlns:a16="http://schemas.microsoft.com/office/drawing/2014/main" id="{3EC59D4C-98B3-4856-A95B-6A2FA09A0E5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7132" y="1316736"/>
            <a:ext cx="10363196" cy="1362456"/>
          </a:xfrm>
        </p:spPr>
        <p:txBody>
          <a:bodyPr tIns="0">
            <a:noAutofit/>
          </a:bodyPr>
          <a:lstStyle>
            <a:lvl1pPr>
              <a:defRPr sz="5600" b="1"/>
            </a:lvl1pPr>
          </a:lstStyle>
          <a:p>
            <a:pPr lvl="0"/>
            <a:endParaRPr lang="en-US"/>
          </a:p>
        </p:txBody>
      </p:sp>
      <p:sp>
        <p:nvSpPr>
          <p:cNvPr id="3" name="Google Shape;226;p73">
            <a:extLst>
              <a:ext uri="{FF2B5EF4-FFF2-40B4-BE49-F238E27FC236}">
                <a16:creationId xmlns:a16="http://schemas.microsoft.com/office/drawing/2014/main" id="{854157E2-1CF3-4C58-8229-EB7F87A63DB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7132" y="2704667"/>
            <a:ext cx="10363196" cy="1509710"/>
          </a:xfrm>
        </p:spPr>
        <p:txBody>
          <a:bodyPr lIns="45701" rIns="45701"/>
          <a:lstStyle>
            <a:lvl1pPr indent="-228600">
              <a:spcBef>
                <a:spcPts val="440"/>
              </a:spcBef>
              <a:buNone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4" name="Google Shape;227;p73">
            <a:extLst>
              <a:ext uri="{FF2B5EF4-FFF2-40B4-BE49-F238E27FC236}">
                <a16:creationId xmlns:a16="http://schemas.microsoft.com/office/drawing/2014/main" id="{FC9C7D8D-6BBD-43AF-A12A-0E5F1CE1966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28;p73">
            <a:extLst>
              <a:ext uri="{FF2B5EF4-FFF2-40B4-BE49-F238E27FC236}">
                <a16:creationId xmlns:a16="http://schemas.microsoft.com/office/drawing/2014/main" id="{D0B51E4D-92E8-4E99-B00D-A31FFF3B060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29;p73">
            <a:extLst>
              <a:ext uri="{FF2B5EF4-FFF2-40B4-BE49-F238E27FC236}">
                <a16:creationId xmlns:a16="http://schemas.microsoft.com/office/drawing/2014/main" id="{EA818C69-3108-4CD0-ADB9-E9425F1F47A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0AD5C5-B771-48D3-A746-08CB9822E9C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517982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31;p74">
            <a:extLst>
              <a:ext uri="{FF2B5EF4-FFF2-40B4-BE49-F238E27FC236}">
                <a16:creationId xmlns:a16="http://schemas.microsoft.com/office/drawing/2014/main" id="{109BEE3A-2BDE-4930-AFCA-3B17ADFB5EA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32;p74">
            <a:extLst>
              <a:ext uri="{FF2B5EF4-FFF2-40B4-BE49-F238E27FC236}">
                <a16:creationId xmlns:a16="http://schemas.microsoft.com/office/drawing/2014/main" id="{4A2CCC9B-6ACF-420C-BF28-3C1F0861EDB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33;p74">
            <a:extLst>
              <a:ext uri="{FF2B5EF4-FFF2-40B4-BE49-F238E27FC236}">
                <a16:creationId xmlns:a16="http://schemas.microsoft.com/office/drawing/2014/main" id="{A5799864-D3FA-4F4C-AE92-9390621F769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7602" y="1920084"/>
            <a:ext cx="5384801" cy="4434840"/>
          </a:xfrm>
        </p:spPr>
        <p:txBody>
          <a:bodyPr/>
          <a:lstStyle>
            <a:lvl1pPr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5" name="Google Shape;234;p74">
            <a:extLst>
              <a:ext uri="{FF2B5EF4-FFF2-40B4-BE49-F238E27FC236}">
                <a16:creationId xmlns:a16="http://schemas.microsoft.com/office/drawing/2014/main" id="{F07F26D9-9EFC-4C20-84A8-9372D40004E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35;p74">
            <a:extLst>
              <a:ext uri="{FF2B5EF4-FFF2-40B4-BE49-F238E27FC236}">
                <a16:creationId xmlns:a16="http://schemas.microsoft.com/office/drawing/2014/main" id="{1A1129E1-E02F-4052-B535-1DA24FD1700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236;p74">
            <a:extLst>
              <a:ext uri="{FF2B5EF4-FFF2-40B4-BE49-F238E27FC236}">
                <a16:creationId xmlns:a16="http://schemas.microsoft.com/office/drawing/2014/main" id="{6D6D2E98-DB77-4427-84F7-C62DC3A9F76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21FCF5-C4FD-4536-9AC0-46EF4348B06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822476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38;p75">
            <a:extLst>
              <a:ext uri="{FF2B5EF4-FFF2-40B4-BE49-F238E27FC236}">
                <a16:creationId xmlns:a16="http://schemas.microsoft.com/office/drawing/2014/main" id="{1E31E2DB-0B9D-4801-95B3-B0FD667CE5E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39;p75">
            <a:extLst>
              <a:ext uri="{FF2B5EF4-FFF2-40B4-BE49-F238E27FC236}">
                <a16:creationId xmlns:a16="http://schemas.microsoft.com/office/drawing/2014/main" id="{389D0460-88AC-4550-9D10-A271E565FFE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855244"/>
            <a:ext cx="5386913" cy="659355"/>
          </a:xfrm>
        </p:spPr>
        <p:txBody>
          <a:bodyPr lIns="45701" tIns="0" rIns="45701" bIns="0" anchor="ctr">
            <a:noAutofit/>
          </a:bodyPr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4" name="Google Shape;240;p75">
            <a:extLst>
              <a:ext uri="{FF2B5EF4-FFF2-40B4-BE49-F238E27FC236}">
                <a16:creationId xmlns:a16="http://schemas.microsoft.com/office/drawing/2014/main" id="{EB2F8E97-4ABE-4A89-B7EF-98F8FDE3AA7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09603" y="2514600"/>
            <a:ext cx="5386913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5" name="Google Shape;241;p75">
            <a:extLst>
              <a:ext uri="{FF2B5EF4-FFF2-40B4-BE49-F238E27FC236}">
                <a16:creationId xmlns:a16="http://schemas.microsoft.com/office/drawing/2014/main" id="{FAB659F1-CBD3-4557-89A4-A2DCD7F1742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93368" y="1859761"/>
            <a:ext cx="5389034" cy="654847"/>
          </a:xfrm>
        </p:spPr>
        <p:txBody>
          <a:bodyPr lIns="45701" tIns="0" rIns="45701" bIns="0" anchor="ctr"/>
          <a:lstStyle>
            <a:lvl1pPr indent="-228600">
              <a:spcBef>
                <a:spcPts val="480"/>
              </a:spcBef>
              <a:buNone/>
              <a:defRPr lang="en-US" sz="2400" b="1"/>
            </a:lvl1pPr>
          </a:lstStyle>
          <a:p>
            <a:pPr lvl="0"/>
            <a:endParaRPr lang="en-US"/>
          </a:p>
        </p:txBody>
      </p:sp>
      <p:sp>
        <p:nvSpPr>
          <p:cNvPr id="6" name="Google Shape;242;p75">
            <a:extLst>
              <a:ext uri="{FF2B5EF4-FFF2-40B4-BE49-F238E27FC236}">
                <a16:creationId xmlns:a16="http://schemas.microsoft.com/office/drawing/2014/main" id="{3BE8C869-B758-476C-8825-1CD7DE1ABB66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93368" y="2514600"/>
            <a:ext cx="5389034" cy="3845719"/>
          </a:xfrm>
        </p:spPr>
        <p:txBody>
          <a:bodyPr tIns="0"/>
          <a:lstStyle>
            <a:lvl1pPr indent="-361316">
              <a:spcBef>
                <a:spcPts val="440"/>
              </a:spcBef>
              <a:buSzPts val="2090"/>
              <a:defRPr lang="en-US" sz="2200"/>
            </a:lvl1pPr>
          </a:lstStyle>
          <a:p>
            <a:pPr lvl="0"/>
            <a:endParaRPr lang="en-US"/>
          </a:p>
        </p:txBody>
      </p:sp>
      <p:sp>
        <p:nvSpPr>
          <p:cNvPr id="7" name="Google Shape;243;p75">
            <a:extLst>
              <a:ext uri="{FF2B5EF4-FFF2-40B4-BE49-F238E27FC236}">
                <a16:creationId xmlns:a16="http://schemas.microsoft.com/office/drawing/2014/main" id="{0BD85BF0-2633-4EC5-B136-C5EA64B9CAE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244;p75">
            <a:extLst>
              <a:ext uri="{FF2B5EF4-FFF2-40B4-BE49-F238E27FC236}">
                <a16:creationId xmlns:a16="http://schemas.microsoft.com/office/drawing/2014/main" id="{1FD15E3A-D12E-4B35-B5FC-ACF3EB4BDD5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Google Shape;245;p75">
            <a:extLst>
              <a:ext uri="{FF2B5EF4-FFF2-40B4-BE49-F238E27FC236}">
                <a16:creationId xmlns:a16="http://schemas.microsoft.com/office/drawing/2014/main" id="{06DCFF35-B2BE-46FC-A7CC-1BB5A6E91CD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5D5AC7-1232-4445-A84A-46130E63E4B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554134"/>
      </p:ext>
    </p:extLst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47;p76">
            <a:extLst>
              <a:ext uri="{FF2B5EF4-FFF2-40B4-BE49-F238E27FC236}">
                <a16:creationId xmlns:a16="http://schemas.microsoft.com/office/drawing/2014/main" id="{93A91809-248E-4348-8DD7-02FDC4EC31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1074398" cy="11430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48;p76">
            <a:extLst>
              <a:ext uri="{FF2B5EF4-FFF2-40B4-BE49-F238E27FC236}">
                <a16:creationId xmlns:a16="http://schemas.microsoft.com/office/drawing/2014/main" id="{F1692751-214F-445A-BAC2-A00122A2EFB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249;p76">
            <a:extLst>
              <a:ext uri="{FF2B5EF4-FFF2-40B4-BE49-F238E27FC236}">
                <a16:creationId xmlns:a16="http://schemas.microsoft.com/office/drawing/2014/main" id="{77B4F864-7B34-435E-BC9F-4F0D388A7C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50;p76">
            <a:extLst>
              <a:ext uri="{FF2B5EF4-FFF2-40B4-BE49-F238E27FC236}">
                <a16:creationId xmlns:a16="http://schemas.microsoft.com/office/drawing/2014/main" id="{8FBC6856-EC9D-495B-A3B8-C90E5941C5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3C924D-CA10-4D8E-846C-E574C0E5C97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88327"/>
      </p:ext>
    </p:extLst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52;p77">
            <a:extLst>
              <a:ext uri="{FF2B5EF4-FFF2-40B4-BE49-F238E27FC236}">
                <a16:creationId xmlns:a16="http://schemas.microsoft.com/office/drawing/2014/main" id="{D3602AF8-ACFF-4678-BE19-AB881AE8FCF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53;p77">
            <a:extLst>
              <a:ext uri="{FF2B5EF4-FFF2-40B4-BE49-F238E27FC236}">
                <a16:creationId xmlns:a16="http://schemas.microsoft.com/office/drawing/2014/main" id="{9ED51D4D-AEE0-46DF-BCC2-FCC4C7E019C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Google Shape;254;p77">
            <a:extLst>
              <a:ext uri="{FF2B5EF4-FFF2-40B4-BE49-F238E27FC236}">
                <a16:creationId xmlns:a16="http://schemas.microsoft.com/office/drawing/2014/main" id="{9E03E403-6736-4002-9578-9310EF1728C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3210BA-0A0F-4EE4-87F0-7EBDB15C63E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998686"/>
      </p:ext>
    </p:extLst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56;p78">
            <a:extLst>
              <a:ext uri="{FF2B5EF4-FFF2-40B4-BE49-F238E27FC236}">
                <a16:creationId xmlns:a16="http://schemas.microsoft.com/office/drawing/2014/main" id="{EF26905B-425D-480D-82F0-DEA784F2ED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514350"/>
            <a:ext cx="3657600" cy="1162046"/>
          </a:xfrm>
        </p:spPr>
        <p:txBody>
          <a:bodyPr>
            <a:noAutofit/>
          </a:bodyPr>
          <a:lstStyle>
            <a:lvl1pPr>
              <a:defRPr sz="2600"/>
            </a:lvl1pPr>
          </a:lstStyle>
          <a:p>
            <a:pPr lvl="0"/>
            <a:endParaRPr lang="en-US"/>
          </a:p>
        </p:txBody>
      </p:sp>
      <p:sp>
        <p:nvSpPr>
          <p:cNvPr id="3" name="Google Shape;257;p78">
            <a:extLst>
              <a:ext uri="{FF2B5EF4-FFF2-40B4-BE49-F238E27FC236}">
                <a16:creationId xmlns:a16="http://schemas.microsoft.com/office/drawing/2014/main" id="{4D33EAE2-9AB7-4146-B089-F10C365D7F0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766730" y="1676396"/>
            <a:ext cx="6815663" cy="4572000"/>
          </a:xfrm>
        </p:spPr>
        <p:txBody>
          <a:bodyPr tIns="0"/>
          <a:lstStyle>
            <a:lvl1pPr indent="-397507">
              <a:spcBef>
                <a:spcPts val="560"/>
              </a:spcBef>
              <a:buSzPts val="2660"/>
              <a:defRPr lang="en-US" sz="2800"/>
            </a:lvl1pPr>
          </a:lstStyle>
          <a:p>
            <a:pPr lvl="0"/>
            <a:endParaRPr lang="en-US"/>
          </a:p>
        </p:txBody>
      </p:sp>
      <p:sp>
        <p:nvSpPr>
          <p:cNvPr id="4" name="Google Shape;258;p78">
            <a:extLst>
              <a:ext uri="{FF2B5EF4-FFF2-40B4-BE49-F238E27FC236}">
                <a16:creationId xmlns:a16="http://schemas.microsoft.com/office/drawing/2014/main" id="{2BC5F614-3CED-45CE-9F21-FE44A2D506D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14400" y="1676396"/>
            <a:ext cx="3657600" cy="4572000"/>
          </a:xfrm>
        </p:spPr>
        <p:txBody>
          <a:bodyPr lIns="18278" rIns="18278"/>
          <a:lstStyle>
            <a:lvl1pPr indent="-228600">
              <a:spcBef>
                <a:spcPts val="280"/>
              </a:spcBef>
              <a:buNone/>
              <a:defRPr lang="en-US" sz="1400"/>
            </a:lvl1pPr>
          </a:lstStyle>
          <a:p>
            <a:pPr lvl="0"/>
            <a:endParaRPr lang="en-US"/>
          </a:p>
        </p:txBody>
      </p:sp>
      <p:sp>
        <p:nvSpPr>
          <p:cNvPr id="5" name="Google Shape;259;p78">
            <a:extLst>
              <a:ext uri="{FF2B5EF4-FFF2-40B4-BE49-F238E27FC236}">
                <a16:creationId xmlns:a16="http://schemas.microsoft.com/office/drawing/2014/main" id="{BDD66423-EC94-47D5-AB2E-E7CB90AD123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60;p78">
            <a:extLst>
              <a:ext uri="{FF2B5EF4-FFF2-40B4-BE49-F238E27FC236}">
                <a16:creationId xmlns:a16="http://schemas.microsoft.com/office/drawing/2014/main" id="{7BA63B58-859F-4EFC-83C9-A559A8C889D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261;p78">
            <a:extLst>
              <a:ext uri="{FF2B5EF4-FFF2-40B4-BE49-F238E27FC236}">
                <a16:creationId xmlns:a16="http://schemas.microsoft.com/office/drawing/2014/main" id="{7C6CC730-C6DE-47AC-8212-97EFBB3ACA9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659FF4-5088-4233-A918-E1CC4746223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89417"/>
      </p:ext>
    </p:extLst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63;p79">
            <a:extLst>
              <a:ext uri="{FF2B5EF4-FFF2-40B4-BE49-F238E27FC236}">
                <a16:creationId xmlns:a16="http://schemas.microsoft.com/office/drawing/2014/main" id="{56232594-7599-414D-8CEE-DF79817E28BB}"/>
              </a:ext>
            </a:extLst>
          </p:cNvPr>
          <p:cNvSpPr/>
          <p:nvPr/>
        </p:nvSpPr>
        <p:spPr>
          <a:xfrm rot="11220033" flipH="1">
            <a:off x="4220970" y="1108078"/>
            <a:ext cx="7010403" cy="4114800"/>
          </a:xfrm>
          <a:custGeom>
            <a:avLst/>
            <a:gdLst>
              <a:gd name="f0" fmla="val 10800000"/>
              <a:gd name="f1" fmla="val 5400000"/>
              <a:gd name="f2" fmla="val w"/>
              <a:gd name="f3" fmla="val h"/>
              <a:gd name="f4" fmla="val ss"/>
              <a:gd name="f5" fmla="val 0"/>
              <a:gd name="f6" fmla="val 3646"/>
              <a:gd name="f7" fmla="abs f2"/>
              <a:gd name="f8" fmla="abs f3"/>
              <a:gd name="f9" fmla="abs f4"/>
              <a:gd name="f10" fmla="?: f7 f2 1"/>
              <a:gd name="f11" fmla="?: f8 f3 1"/>
              <a:gd name="f12" fmla="?: f9 f4 1"/>
              <a:gd name="f13" fmla="*/ f10 1 21600"/>
              <a:gd name="f14" fmla="*/ f11 1 21600"/>
              <a:gd name="f15" fmla="*/ 21600 f10 1"/>
              <a:gd name="f16" fmla="*/ 21600 f11 1"/>
              <a:gd name="f17" fmla="min f14 f13"/>
              <a:gd name="f18" fmla="*/ f15 1 f12"/>
              <a:gd name="f19" fmla="*/ f16 1 f12"/>
              <a:gd name="f20" fmla="val f18"/>
              <a:gd name="f21" fmla="val f19"/>
              <a:gd name="f22" fmla="*/ f5 f17 1"/>
              <a:gd name="f23" fmla="+- f21 0 f5"/>
              <a:gd name="f24" fmla="+- f20 0 f5"/>
              <a:gd name="f25" fmla="*/ f21 f17 1"/>
              <a:gd name="f26" fmla="*/ f20 f17 1"/>
              <a:gd name="f27" fmla="min f24 f23"/>
              <a:gd name="f28" fmla="*/ f27 f5 1"/>
              <a:gd name="f29" fmla="*/ f27 f6 1"/>
              <a:gd name="f30" fmla="*/ f28 1 100000"/>
              <a:gd name="f31" fmla="*/ f29 1 100000"/>
              <a:gd name="f32" fmla="+- f20 0 f31"/>
              <a:gd name="f33" fmla="*/ f30 29289 1"/>
              <a:gd name="f34" fmla="*/ f30 f17 1"/>
              <a:gd name="f35" fmla="*/ f31 f17 1"/>
              <a:gd name="f36" fmla="*/ f33 1 100000"/>
              <a:gd name="f37" fmla="+- f32 f20 0"/>
              <a:gd name="f38" fmla="*/ f32 f17 1"/>
              <a:gd name="f39" fmla="*/ f37 1 2"/>
              <a:gd name="f40" fmla="*/ f36 f17 1"/>
              <a:gd name="f41" fmla="*/ f39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0" t="f40" r="f41" b="f25"/>
            <a:pathLst>
              <a:path>
                <a:moveTo>
                  <a:pt x="f34" y="f22"/>
                </a:moveTo>
                <a:lnTo>
                  <a:pt x="f38" y="f22"/>
                </a:lnTo>
                <a:lnTo>
                  <a:pt x="f26" y="f35"/>
                </a:lnTo>
                <a:lnTo>
                  <a:pt x="f26" y="f25"/>
                </a:lnTo>
                <a:lnTo>
                  <a:pt x="f22" y="f25"/>
                </a:lnTo>
                <a:lnTo>
                  <a:pt x="f22" y="f34"/>
                </a:lnTo>
                <a:arcTo wR="f34" hR="f34" stAng="f0" swAng="f1"/>
                <a:close/>
              </a:path>
            </a:pathLst>
          </a:custGeom>
          <a:solidFill>
            <a:srgbClr val="FFFFFF"/>
          </a:solidFill>
          <a:ln w="9528" cap="rnd">
            <a:solidFill>
              <a:srgbClr val="C0C0C0"/>
            </a:solidFill>
            <a:prstDash val="solid"/>
            <a:miter/>
          </a:ln>
          <a:effectLst>
            <a:outerShdw dist="38499" dir="7499967" algn="tl">
              <a:srgbClr val="000000">
                <a:alpha val="24313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3" name="Google Shape;264;p79">
            <a:extLst>
              <a:ext uri="{FF2B5EF4-FFF2-40B4-BE49-F238E27FC236}">
                <a16:creationId xmlns:a16="http://schemas.microsoft.com/office/drawing/2014/main" id="{95971988-949C-4028-AA13-604EA421EBC3}"/>
              </a:ext>
            </a:extLst>
          </p:cNvPr>
          <p:cNvSpPr/>
          <p:nvPr/>
        </p:nvSpPr>
        <p:spPr>
          <a:xfrm rot="11220033" flipH="1">
            <a:off x="10672145" y="5359764"/>
            <a:ext cx="207267" cy="1554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FFFF"/>
            </a:solidFill>
            <a:prstDash val="solid"/>
            <a:bevel/>
          </a:ln>
          <a:effectLst>
            <a:outerShdw dist="6348" dir="12898457" algn="tl">
              <a:srgbClr val="000000">
                <a:alpha val="46274"/>
              </a:srgbClr>
            </a:outerShdw>
          </a:effectLst>
        </p:spPr>
        <p:txBody>
          <a:bodyPr vert="horz" wrap="square" lIns="91421" tIns="45701" rIns="91421" bIns="45701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FFFFFF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4" name="Google Shape;265;p79">
            <a:extLst>
              <a:ext uri="{FF2B5EF4-FFF2-40B4-BE49-F238E27FC236}">
                <a16:creationId xmlns:a16="http://schemas.microsoft.com/office/drawing/2014/main" id="{EEA41168-A12C-4AB1-BDBF-1A62DB5A6B2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2801" y="1176997"/>
            <a:ext cx="2950467" cy="1582625"/>
          </a:xfrm>
        </p:spPr>
        <p:txBody>
          <a:bodyPr lIns="45701" rIns="45701" bIns="45701"/>
          <a:lstStyle>
            <a:lvl1pPr>
              <a:defRPr sz="2000" b="1"/>
            </a:lvl1pPr>
          </a:lstStyle>
          <a:p>
            <a:pPr lvl="0"/>
            <a:endParaRPr lang="en-US"/>
          </a:p>
        </p:txBody>
      </p:sp>
      <p:sp>
        <p:nvSpPr>
          <p:cNvPr id="5" name="Google Shape;267;p79">
            <a:extLst>
              <a:ext uri="{FF2B5EF4-FFF2-40B4-BE49-F238E27FC236}">
                <a16:creationId xmlns:a16="http://schemas.microsoft.com/office/drawing/2014/main" id="{17C6E318-37E2-455B-9701-A9A808F7F39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12801" y="2828787"/>
            <a:ext cx="2946397" cy="2179316"/>
          </a:xfrm>
        </p:spPr>
        <p:txBody>
          <a:bodyPr lIns="63998" rIns="45701"/>
          <a:lstStyle>
            <a:lvl1pPr indent="-228600">
              <a:spcBef>
                <a:spcPts val="250"/>
              </a:spcBef>
              <a:buNone/>
              <a:defRPr lang="en-US" sz="1300"/>
            </a:lvl1pPr>
          </a:lstStyle>
          <a:p>
            <a:pPr lvl="0"/>
            <a:endParaRPr lang="en-US"/>
          </a:p>
        </p:txBody>
      </p:sp>
      <p:sp>
        <p:nvSpPr>
          <p:cNvPr id="6" name="Google Shape;268;p79">
            <a:extLst>
              <a:ext uri="{FF2B5EF4-FFF2-40B4-BE49-F238E27FC236}">
                <a16:creationId xmlns:a16="http://schemas.microsoft.com/office/drawing/2014/main" id="{981FE556-3FE0-41F3-98DE-D8707437D7E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Google Shape;269;p79">
            <a:extLst>
              <a:ext uri="{FF2B5EF4-FFF2-40B4-BE49-F238E27FC236}">
                <a16:creationId xmlns:a16="http://schemas.microsoft.com/office/drawing/2014/main" id="{CB4E65B0-8940-4A0C-92F9-C5D3992BE9A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8" name="Google Shape;270;p79">
            <a:extLst>
              <a:ext uri="{FF2B5EF4-FFF2-40B4-BE49-F238E27FC236}">
                <a16:creationId xmlns:a16="http://schemas.microsoft.com/office/drawing/2014/main" id="{6760A9D1-8362-4E18-95C7-4F1601D1EE8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69602" y="6356351"/>
            <a:ext cx="812801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A54C07ED-4B60-4C83-BCEB-077966663452}" type="slidenum">
              <a:t>‹#›</a:t>
            </a:fld>
            <a:endParaRPr lang="en-US"/>
          </a:p>
        </p:txBody>
      </p:sp>
      <p:sp>
        <p:nvSpPr>
          <p:cNvPr id="9" name="Google Shape;271;p79">
            <a:extLst>
              <a:ext uri="{FF2B5EF4-FFF2-40B4-BE49-F238E27FC236}">
                <a16:creationId xmlns:a16="http://schemas.microsoft.com/office/drawing/2014/main" id="{F3298AC1-854D-43B9-8B5C-F1002A9D5B30}"/>
              </a:ext>
            </a:extLst>
          </p:cNvPr>
          <p:cNvSpPr/>
          <p:nvPr/>
        </p:nvSpPr>
        <p:spPr>
          <a:xfrm rot="10800009" flipH="1">
            <a:off x="-12711" y="5816570"/>
            <a:ext cx="12217398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668F1B">
                  <a:alpha val="44313"/>
                </a:srgbClr>
              </a:gs>
              <a:gs pos="100000">
                <a:srgbClr val="CAE00E">
                  <a:alpha val="54509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10" name="Google Shape;272;p79">
            <a:extLst>
              <a:ext uri="{FF2B5EF4-FFF2-40B4-BE49-F238E27FC236}">
                <a16:creationId xmlns:a16="http://schemas.microsoft.com/office/drawing/2014/main" id="{319F5D65-39C5-4D63-9976-5AC32E1C60CC}"/>
              </a:ext>
            </a:extLst>
          </p:cNvPr>
          <p:cNvSpPr/>
          <p:nvPr/>
        </p:nvSpPr>
        <p:spPr>
          <a:xfrm rot="10800009" flipH="1">
            <a:off x="5842000" y="6219821"/>
            <a:ext cx="6349995" cy="638178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99A719">
                  <a:alpha val="29411"/>
                </a:srgbClr>
              </a:gs>
              <a:gs pos="100000">
                <a:srgbClr val="80B814">
                  <a:alpha val="44313"/>
                </a:srgbClr>
              </a:gs>
            </a:gsLst>
            <a:lin ang="5400000"/>
          </a:gradFill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  <p:extLst>
      <p:ext uri="{BB962C8B-B14F-4D97-AF65-F5344CB8AC3E}">
        <p14:creationId xmlns:p14="http://schemas.microsoft.com/office/powerpoint/2010/main" val="3555384788"/>
      </p:ext>
    </p:extLst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74;p80">
            <a:extLst>
              <a:ext uri="{FF2B5EF4-FFF2-40B4-BE49-F238E27FC236}">
                <a16:creationId xmlns:a16="http://schemas.microsoft.com/office/drawing/2014/main" id="{6E4B7D3C-6681-4DEC-9BE0-19F8F19644C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75;p80">
            <a:extLst>
              <a:ext uri="{FF2B5EF4-FFF2-40B4-BE49-F238E27FC236}">
                <a16:creationId xmlns:a16="http://schemas.microsoft.com/office/drawing/2014/main" id="{9331B5FB-3FC6-42EC-B60F-464AADBF721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3901443" y="-1356357"/>
            <a:ext cx="4389120" cy="10972800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76;p80">
            <a:extLst>
              <a:ext uri="{FF2B5EF4-FFF2-40B4-BE49-F238E27FC236}">
                <a16:creationId xmlns:a16="http://schemas.microsoft.com/office/drawing/2014/main" id="{4E4742AC-67F6-42B1-B2D3-9D98EB3EF52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77;p80">
            <a:extLst>
              <a:ext uri="{FF2B5EF4-FFF2-40B4-BE49-F238E27FC236}">
                <a16:creationId xmlns:a16="http://schemas.microsoft.com/office/drawing/2014/main" id="{E2B25127-F744-4DCB-A517-655B3D57120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78;p80">
            <a:extLst>
              <a:ext uri="{FF2B5EF4-FFF2-40B4-BE49-F238E27FC236}">
                <a16:creationId xmlns:a16="http://schemas.microsoft.com/office/drawing/2014/main" id="{8935EA4C-CAC0-4716-941B-3A23BD61C3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C933DF-16AE-4257-B670-16B116800E5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92082"/>
      </p:ext>
    </p:extLst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80;p81">
            <a:extLst>
              <a:ext uri="{FF2B5EF4-FFF2-40B4-BE49-F238E27FC236}">
                <a16:creationId xmlns:a16="http://schemas.microsoft.com/office/drawing/2014/main" id="{62B468B4-EE76-4B15-8086-048530C882A1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 rot="5400013">
            <a:off x="7604924" y="2148679"/>
            <a:ext cx="5211759" cy="27432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" name="Google Shape;281;p81">
            <a:extLst>
              <a:ext uri="{FF2B5EF4-FFF2-40B4-BE49-F238E27FC236}">
                <a16:creationId xmlns:a16="http://schemas.microsoft.com/office/drawing/2014/main" id="{56E8A93F-F7A3-4537-94A4-EB3A26B9AD2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 rot="5400013">
            <a:off x="2016925" y="-492922"/>
            <a:ext cx="5211759" cy="8026402"/>
          </a:xfrm>
        </p:spPr>
        <p:txBody>
          <a:bodyPr/>
          <a:lstStyle>
            <a:lvl1pPr indent="-337185">
              <a:spcBef>
                <a:spcPts val="360"/>
              </a:spcBef>
              <a:buSzPts val="1710"/>
              <a:defRPr lang="en-US"/>
            </a:lvl1pPr>
          </a:lstStyle>
          <a:p>
            <a:pPr lvl="0"/>
            <a:endParaRPr lang="en-US"/>
          </a:p>
        </p:txBody>
      </p:sp>
      <p:sp>
        <p:nvSpPr>
          <p:cNvPr id="4" name="Google Shape;282;p81">
            <a:extLst>
              <a:ext uri="{FF2B5EF4-FFF2-40B4-BE49-F238E27FC236}">
                <a16:creationId xmlns:a16="http://schemas.microsoft.com/office/drawing/2014/main" id="{2407F9DA-FC34-4E08-B644-1BEA88A1C8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Google Shape;283;p81">
            <a:extLst>
              <a:ext uri="{FF2B5EF4-FFF2-40B4-BE49-F238E27FC236}">
                <a16:creationId xmlns:a16="http://schemas.microsoft.com/office/drawing/2014/main" id="{CD513A72-4B7A-469E-9374-109469596B3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Google Shape;284;p81">
            <a:extLst>
              <a:ext uri="{FF2B5EF4-FFF2-40B4-BE49-F238E27FC236}">
                <a16:creationId xmlns:a16="http://schemas.microsoft.com/office/drawing/2014/main" id="{B56B7EF9-0B94-4647-AAC3-68C4B83C4B0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555482-990C-4470-94D4-74DCF85CC4D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5472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0;p27">
            <a:extLst>
              <a:ext uri="{FF2B5EF4-FFF2-40B4-BE49-F238E27FC236}">
                <a16:creationId xmlns:a16="http://schemas.microsoft.com/office/drawing/2014/main" id="{37CDB82B-2FC5-4419-B884-076DBC7A998C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1;p27">
              <a:extLst>
                <a:ext uri="{FF2B5EF4-FFF2-40B4-BE49-F238E27FC236}">
                  <a16:creationId xmlns:a16="http://schemas.microsoft.com/office/drawing/2014/main" id="{BE55CB70-F5EC-4E3E-8DD9-944E12EB134B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2;p27">
              <a:extLst>
                <a:ext uri="{FF2B5EF4-FFF2-40B4-BE49-F238E27FC236}">
                  <a16:creationId xmlns:a16="http://schemas.microsoft.com/office/drawing/2014/main" id="{D43E9208-B120-47A1-9840-619DC02405B3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3;p27">
                <a:extLst>
                  <a:ext uri="{FF2B5EF4-FFF2-40B4-BE49-F238E27FC236}">
                    <a16:creationId xmlns:a16="http://schemas.microsoft.com/office/drawing/2014/main" id="{E85DEAA9-0C87-4F8D-88C7-36DEEE7E58AC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3921"/>
                    </a:srgbClr>
                  </a:gs>
                  <a:gs pos="100000">
                    <a:srgbClr val="CAE00E">
                      <a:alpha val="54117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4;p27">
                <a:extLst>
                  <a:ext uri="{FF2B5EF4-FFF2-40B4-BE49-F238E27FC236}">
                    <a16:creationId xmlns:a16="http://schemas.microsoft.com/office/drawing/2014/main" id="{3AEF41E5-2DC0-43F0-9CB8-735E892A9F6E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019"/>
                    </a:srgbClr>
                  </a:gs>
                  <a:gs pos="100000">
                    <a:srgbClr val="80B814">
                      <a:alpha val="43921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5;p27">
                <a:extLst>
                  <a:ext uri="{FF2B5EF4-FFF2-40B4-BE49-F238E27FC236}">
                    <a16:creationId xmlns:a16="http://schemas.microsoft.com/office/drawing/2014/main" id="{92D55AE8-C681-41F3-853E-D4D807FB0C08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16;p27">
                  <a:extLst>
                    <a:ext uri="{FF2B5EF4-FFF2-40B4-BE49-F238E27FC236}">
                      <a16:creationId xmlns:a16="http://schemas.microsoft.com/office/drawing/2014/main" id="{8593D5A8-967F-4C7F-8359-FCA02945ED57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17;p27">
                  <a:extLst>
                    <a:ext uri="{FF2B5EF4-FFF2-40B4-BE49-F238E27FC236}">
                      <a16:creationId xmlns:a16="http://schemas.microsoft.com/office/drawing/2014/main" id="{B623F145-FEE9-48D7-8E84-366E1D71FA0F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18;p27">
            <a:extLst>
              <a:ext uri="{FF2B5EF4-FFF2-40B4-BE49-F238E27FC236}">
                <a16:creationId xmlns:a16="http://schemas.microsoft.com/office/drawing/2014/main" id="{F0B93B43-4B9E-4248-A9BF-3C23602B50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19;p27">
            <a:extLst>
              <a:ext uri="{FF2B5EF4-FFF2-40B4-BE49-F238E27FC236}">
                <a16:creationId xmlns:a16="http://schemas.microsoft.com/office/drawing/2014/main" id="{CDDBC3A8-63FB-4478-B9EC-7E54926230C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20;p27">
            <a:extLst>
              <a:ext uri="{FF2B5EF4-FFF2-40B4-BE49-F238E27FC236}">
                <a16:creationId xmlns:a16="http://schemas.microsoft.com/office/drawing/2014/main" id="{BA47CEBD-DF37-4CC0-BCEC-9B46F808E77B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21;p27">
            <a:extLst>
              <a:ext uri="{FF2B5EF4-FFF2-40B4-BE49-F238E27FC236}">
                <a16:creationId xmlns:a16="http://schemas.microsoft.com/office/drawing/2014/main" id="{6EC88841-DC43-4D07-9990-9F8B3959F97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22;p27">
            <a:extLst>
              <a:ext uri="{FF2B5EF4-FFF2-40B4-BE49-F238E27FC236}">
                <a16:creationId xmlns:a16="http://schemas.microsoft.com/office/drawing/2014/main" id="{B7E9DFCC-5A1F-4405-B38E-72EB0E7ED7D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E243DA14-6F4F-4433-91CB-484DBB9F43C0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02;p58">
            <a:extLst>
              <a:ext uri="{FF2B5EF4-FFF2-40B4-BE49-F238E27FC236}">
                <a16:creationId xmlns:a16="http://schemas.microsoft.com/office/drawing/2014/main" id="{F52E8E20-5DBF-42AC-96F8-9F98144D5410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03;p58">
              <a:extLst>
                <a:ext uri="{FF2B5EF4-FFF2-40B4-BE49-F238E27FC236}">
                  <a16:creationId xmlns:a16="http://schemas.microsoft.com/office/drawing/2014/main" id="{021CBF5C-C9A2-488C-8D66-2CF5A50546E2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04;p58">
              <a:extLst>
                <a:ext uri="{FF2B5EF4-FFF2-40B4-BE49-F238E27FC236}">
                  <a16:creationId xmlns:a16="http://schemas.microsoft.com/office/drawing/2014/main" id="{BAB184B3-973B-405A-8E46-365303715181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05;p58">
                <a:extLst>
                  <a:ext uri="{FF2B5EF4-FFF2-40B4-BE49-F238E27FC236}">
                    <a16:creationId xmlns:a16="http://schemas.microsoft.com/office/drawing/2014/main" id="{745EE65B-2583-4829-9E74-DCB93CDABCA1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4313"/>
                    </a:srgbClr>
                  </a:gs>
                  <a:gs pos="100000">
                    <a:srgbClr val="CAE00E">
                      <a:alpha val="54509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06;p58">
                <a:extLst>
                  <a:ext uri="{FF2B5EF4-FFF2-40B4-BE49-F238E27FC236}">
                    <a16:creationId xmlns:a16="http://schemas.microsoft.com/office/drawing/2014/main" id="{405F4B0A-FFA8-4E55-9D69-1651DD0B2C4F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411"/>
                    </a:srgbClr>
                  </a:gs>
                  <a:gs pos="100000">
                    <a:srgbClr val="80B814">
                      <a:alpha val="44313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07;p58">
                <a:extLst>
                  <a:ext uri="{FF2B5EF4-FFF2-40B4-BE49-F238E27FC236}">
                    <a16:creationId xmlns:a16="http://schemas.microsoft.com/office/drawing/2014/main" id="{1341FB7A-990D-40E0-A459-FB16DD5C8BB4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108;p58">
                  <a:extLst>
                    <a:ext uri="{FF2B5EF4-FFF2-40B4-BE49-F238E27FC236}">
                      <a16:creationId xmlns:a16="http://schemas.microsoft.com/office/drawing/2014/main" id="{0E8047C9-E073-43AD-B621-49CAB710DF5A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109;p58">
                  <a:extLst>
                    <a:ext uri="{FF2B5EF4-FFF2-40B4-BE49-F238E27FC236}">
                      <a16:creationId xmlns:a16="http://schemas.microsoft.com/office/drawing/2014/main" id="{FC430F7B-BF6E-400D-9D9B-182B055657F1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110;p58">
            <a:extLst>
              <a:ext uri="{FF2B5EF4-FFF2-40B4-BE49-F238E27FC236}">
                <a16:creationId xmlns:a16="http://schemas.microsoft.com/office/drawing/2014/main" id="{B9B8AE53-6289-47EA-BA74-1E482D06101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111;p58">
            <a:extLst>
              <a:ext uri="{FF2B5EF4-FFF2-40B4-BE49-F238E27FC236}">
                <a16:creationId xmlns:a16="http://schemas.microsoft.com/office/drawing/2014/main" id="{CC4EC430-A9BD-4DC2-AFEE-3B9E427EEF5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112;p58">
            <a:extLst>
              <a:ext uri="{FF2B5EF4-FFF2-40B4-BE49-F238E27FC236}">
                <a16:creationId xmlns:a16="http://schemas.microsoft.com/office/drawing/2014/main" id="{93FFD254-2900-4444-8BC4-7DBFF0743EC0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113;p58">
            <a:extLst>
              <a:ext uri="{FF2B5EF4-FFF2-40B4-BE49-F238E27FC236}">
                <a16:creationId xmlns:a16="http://schemas.microsoft.com/office/drawing/2014/main" id="{CCED2898-319C-44B4-BF29-44F8FB2C23D5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114;p58">
            <a:extLst>
              <a:ext uri="{FF2B5EF4-FFF2-40B4-BE49-F238E27FC236}">
                <a16:creationId xmlns:a16="http://schemas.microsoft.com/office/drawing/2014/main" id="{C76BA63B-9731-4845-B936-7339AF967EC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D0073C95-62C2-4449-B69A-E98F8B8FEF4C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tile sx="64991" sy="64991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94;p60">
            <a:extLst>
              <a:ext uri="{FF2B5EF4-FFF2-40B4-BE49-F238E27FC236}">
                <a16:creationId xmlns:a16="http://schemas.microsoft.com/office/drawing/2014/main" id="{6835C13B-D899-45BC-A3E2-A399F128B6FE}"/>
              </a:ext>
            </a:extLst>
          </p:cNvPr>
          <p:cNvGrpSpPr/>
          <p:nvPr/>
        </p:nvGrpSpPr>
        <p:grpSpPr>
          <a:xfrm>
            <a:off x="-29032" y="-7141"/>
            <a:ext cx="12240734" cy="6879652"/>
            <a:chOff x="-29032" y="-7141"/>
            <a:chExt cx="12240734" cy="6879652"/>
          </a:xfrm>
        </p:grpSpPr>
        <p:sp>
          <p:nvSpPr>
            <p:cNvPr id="3" name="Google Shape;195;p60">
              <a:extLst>
                <a:ext uri="{FF2B5EF4-FFF2-40B4-BE49-F238E27FC236}">
                  <a16:creationId xmlns:a16="http://schemas.microsoft.com/office/drawing/2014/main" id="{D91C7135-F74A-4E8F-80AD-626952D8C385}"/>
                </a:ext>
              </a:extLst>
            </p:cNvPr>
            <p:cNvSpPr/>
            <p:nvPr/>
          </p:nvSpPr>
          <p:spPr>
            <a:xfrm>
              <a:off x="2606" y="14511"/>
              <a:ext cx="12188952" cy="68580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0" cap="none" spc="0" baseline="0">
                <a:solidFill>
                  <a:srgbClr val="FFFFFF"/>
                </a:solidFill>
                <a:uFillTx/>
                <a:latin typeface="MingLiu"/>
                <a:ea typeface="MingLiu"/>
                <a:cs typeface="MingLiu"/>
              </a:endParaRPr>
            </a:p>
          </p:txBody>
        </p:sp>
        <p:grpSp>
          <p:nvGrpSpPr>
            <p:cNvPr id="4" name="Google Shape;196;p60">
              <a:extLst>
                <a:ext uri="{FF2B5EF4-FFF2-40B4-BE49-F238E27FC236}">
                  <a16:creationId xmlns:a16="http://schemas.microsoft.com/office/drawing/2014/main" id="{CC4636AD-7057-4B10-A151-BF0D758E1232}"/>
                </a:ext>
              </a:extLst>
            </p:cNvPr>
            <p:cNvGrpSpPr/>
            <p:nvPr/>
          </p:nvGrpSpPr>
          <p:grpSpPr>
            <a:xfrm>
              <a:off x="-29032" y="-7141"/>
              <a:ext cx="12240734" cy="1041401"/>
              <a:chOff x="-29032" y="-7141"/>
              <a:chExt cx="12240734" cy="1041401"/>
            </a:xfrm>
          </p:grpSpPr>
          <p:sp>
            <p:nvSpPr>
              <p:cNvPr id="5" name="Google Shape;197;p60">
                <a:extLst>
                  <a:ext uri="{FF2B5EF4-FFF2-40B4-BE49-F238E27FC236}">
                    <a16:creationId xmlns:a16="http://schemas.microsoft.com/office/drawing/2014/main" id="{67BBD5DA-6B25-40C7-B54A-29C56F47707E}"/>
                  </a:ext>
                </a:extLst>
              </p:cNvPr>
              <p:cNvSpPr/>
              <p:nvPr/>
            </p:nvSpPr>
            <p:spPr>
              <a:xfrm>
                <a:off x="-16367" y="-7141"/>
                <a:ext cx="12217398" cy="1041401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5772"/>
                  <a:gd name="f4" fmla="val 656"/>
                  <a:gd name="f5" fmla="val 6"/>
                  <a:gd name="f6" fmla="val 2"/>
                  <a:gd name="f7" fmla="val 2542"/>
                  <a:gd name="f8" fmla="val 2746"/>
                  <a:gd name="f9" fmla="val 101"/>
                  <a:gd name="f10" fmla="val 3828"/>
                  <a:gd name="f11" fmla="val 367"/>
                  <a:gd name="f12" fmla="val 4374"/>
                  <a:gd name="f13" fmla="val 4920"/>
                  <a:gd name="f14" fmla="val 5526"/>
                  <a:gd name="f15" fmla="val 152"/>
                  <a:gd name="f16" fmla="val 5766"/>
                  <a:gd name="f17" fmla="val 55"/>
                  <a:gd name="f18" fmla="val 213"/>
                  <a:gd name="f19" fmla="val 5670"/>
                  <a:gd name="f20" fmla="val 257"/>
                  <a:gd name="f21" fmla="val 5016"/>
                  <a:gd name="f22" fmla="val 441"/>
                  <a:gd name="f23" fmla="val 4302"/>
                  <a:gd name="f24" fmla="val 439"/>
                  <a:gd name="f25" fmla="val 3588"/>
                  <a:gd name="f26" fmla="val 437"/>
                  <a:gd name="f27" fmla="val 2205"/>
                  <a:gd name="f28" fmla="val 165"/>
                  <a:gd name="f29" fmla="val 1488"/>
                  <a:gd name="f30" fmla="val 201"/>
                  <a:gd name="f31" fmla="val 750"/>
                  <a:gd name="f32" fmla="val 209"/>
                  <a:gd name="f33" fmla="val 270"/>
                  <a:gd name="f34" fmla="val 482"/>
                  <a:gd name="f35" fmla="*/ f0 1 5772"/>
                  <a:gd name="f36" fmla="*/ f1 1 656"/>
                  <a:gd name="f37" fmla="+- f4 0 f2"/>
                  <a:gd name="f38" fmla="+- f3 0 f2"/>
                  <a:gd name="f39" fmla="*/ f38 1 5772"/>
                  <a:gd name="f40" fmla="*/ f37 1 656"/>
                  <a:gd name="f41" fmla="*/ f2 1 f39"/>
                  <a:gd name="f42" fmla="*/ f3 1 f39"/>
                  <a:gd name="f43" fmla="*/ f2 1 f40"/>
                  <a:gd name="f44" fmla="*/ f4 1 f40"/>
                  <a:gd name="f45" fmla="*/ f41 f35 1"/>
                  <a:gd name="f46" fmla="*/ f42 f35 1"/>
                  <a:gd name="f47" fmla="*/ f44 f36 1"/>
                  <a:gd name="f48" fmla="*/ f43 f36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45" t="f48" r="f46" b="f47"/>
                <a:pathLst>
                  <a:path w="5772" h="656">
                    <a:moveTo>
                      <a:pt x="f5" y="f6"/>
                    </a:moveTo>
                    <a:lnTo>
                      <a:pt x="f7" y="f2"/>
                    </a:lnTo>
                    <a:cubicBezTo>
                      <a:pt x="f8" y="f9"/>
                      <a:pt x="f10" y="f11"/>
                      <a:pt x="f12" y="f11"/>
                    </a:cubicBezTo>
                    <a:cubicBezTo>
                      <a:pt x="f13" y="f11"/>
                      <a:pt x="f14" y="f15"/>
                      <a:pt x="f16" y="f17"/>
                    </a:cubicBezTo>
                    <a:lnTo>
                      <a:pt x="f3" y="f18"/>
                    </a:lnTo>
                    <a:cubicBezTo>
                      <a:pt x="f19" y="f20"/>
                      <a:pt x="f21" y="f22"/>
                      <a:pt x="f23" y="f24"/>
                    </a:cubicBezTo>
                    <a:cubicBezTo>
                      <a:pt x="f25" y="f26"/>
                      <a:pt x="f27" y="f28"/>
                      <a:pt x="f29" y="f30"/>
                    </a:cubicBezTo>
                    <a:cubicBezTo>
                      <a:pt x="f31" y="f32"/>
                      <a:pt x="f33" y="f34"/>
                      <a:pt x="f2" y="f4"/>
                    </a:cubicBezTo>
                    <a:lnTo>
                      <a:pt x="f5" y="f6"/>
                    </a:lnTo>
                    <a:close/>
                  </a:path>
                </a:pathLst>
              </a:custGeom>
              <a:gradFill>
                <a:gsLst>
                  <a:gs pos="0">
                    <a:srgbClr val="668F1B">
                      <a:alpha val="44313"/>
                    </a:srgbClr>
                  </a:gs>
                  <a:gs pos="100000">
                    <a:srgbClr val="CAE00E">
                      <a:alpha val="54509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sp>
            <p:nvSpPr>
              <p:cNvPr id="6" name="Google Shape;198;p60">
                <a:extLst>
                  <a:ext uri="{FF2B5EF4-FFF2-40B4-BE49-F238E27FC236}">
                    <a16:creationId xmlns:a16="http://schemas.microsoft.com/office/drawing/2014/main" id="{6D8D3C6B-BA01-414F-AC2F-B16796F9DE37}"/>
                  </a:ext>
                </a:extLst>
              </p:cNvPr>
              <p:cNvSpPr/>
              <p:nvPr/>
            </p:nvSpPr>
            <p:spPr>
              <a:xfrm>
                <a:off x="5838325" y="-7141"/>
                <a:ext cx="6349995" cy="638178"/>
              </a:xfrm>
              <a:custGeom>
                <a:avLst/>
                <a:gdLst>
                  <a:gd name="f0" fmla="val w"/>
                  <a:gd name="f1" fmla="val h"/>
                  <a:gd name="f2" fmla="val 0"/>
                  <a:gd name="f3" fmla="val 3000"/>
                  <a:gd name="f4" fmla="val 595"/>
                  <a:gd name="f5" fmla="val 174"/>
                  <a:gd name="f6" fmla="val 102"/>
                  <a:gd name="f7" fmla="val 1168"/>
                  <a:gd name="f8" fmla="val 533"/>
                  <a:gd name="f9" fmla="val 1668"/>
                  <a:gd name="f10" fmla="val 564"/>
                  <a:gd name="f11" fmla="val 2168"/>
                  <a:gd name="f12" fmla="val 2778"/>
                  <a:gd name="f13" fmla="val 279"/>
                  <a:gd name="f14" fmla="val 186"/>
                  <a:gd name="f15" fmla="val 6"/>
                  <a:gd name="f16" fmla="*/ f0 1 3000"/>
                  <a:gd name="f17" fmla="*/ f1 1 595"/>
                  <a:gd name="f18" fmla="+- f4 0 f2"/>
                  <a:gd name="f19" fmla="+- f3 0 f2"/>
                  <a:gd name="f20" fmla="*/ f19 1 3000"/>
                  <a:gd name="f21" fmla="*/ f18 1 595"/>
                  <a:gd name="f22" fmla="*/ f2 1 f20"/>
                  <a:gd name="f23" fmla="*/ f3 1 f20"/>
                  <a:gd name="f24" fmla="*/ f2 1 f21"/>
                  <a:gd name="f25" fmla="*/ f4 1 f21"/>
                  <a:gd name="f26" fmla="*/ f22 f16 1"/>
                  <a:gd name="f27" fmla="*/ f23 f16 1"/>
                  <a:gd name="f28" fmla="*/ f25 f17 1"/>
                  <a:gd name="f29" fmla="*/ f24 f17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</a:cxnLst>
                <a:rect l="f26" t="f29" r="f27" b="f28"/>
                <a:pathLst>
                  <a:path w="3000" h="595">
                    <a:moveTo>
                      <a:pt x="f2" y="f2"/>
                    </a:moveTo>
                    <a:cubicBezTo>
                      <a:pt x="f5" y="f6"/>
                      <a:pt x="f7" y="f8"/>
                      <a:pt x="f9" y="f10"/>
                    </a:cubicBezTo>
                    <a:cubicBezTo>
                      <a:pt x="f11" y="f4"/>
                      <a:pt x="f12" y="f13"/>
                      <a:pt x="f3" y="f14"/>
                    </a:cubicBezTo>
                    <a:lnTo>
                      <a:pt x="f3" y="f15"/>
                    </a:lnTo>
                    <a:lnTo>
                      <a:pt x="f2" y="f2"/>
                    </a:lnTo>
                    <a:close/>
                  </a:path>
                </a:pathLst>
              </a:custGeom>
              <a:gradFill>
                <a:gsLst>
                  <a:gs pos="0">
                    <a:srgbClr val="99A719">
                      <a:alpha val="29411"/>
                    </a:srgbClr>
                  </a:gs>
                  <a:gs pos="100000">
                    <a:srgbClr val="80B814">
                      <a:alpha val="44313"/>
                    </a:srgbClr>
                  </a:gs>
                </a:gsLst>
                <a:lin ang="5400000"/>
              </a:gradFill>
              <a:ln cap="flat">
                <a:noFill/>
                <a:prstDash val="solid"/>
              </a:ln>
            </p:spPr>
            <p:txBody>
              <a:bodyPr vert="horz" wrap="square" lIns="91421" tIns="45701" rIns="91421" bIns="45701" anchor="t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0" cap="none" spc="0" baseline="0">
                  <a:solidFill>
                    <a:srgbClr val="000000"/>
                  </a:solidFill>
                  <a:uFillTx/>
                  <a:latin typeface="MingLiu"/>
                  <a:ea typeface="MingLiu"/>
                  <a:cs typeface="MingLiu"/>
                </a:endParaRPr>
              </a:p>
            </p:txBody>
          </p:sp>
          <p:grpSp>
            <p:nvGrpSpPr>
              <p:cNvPr id="7" name="Google Shape;199;p60">
                <a:extLst>
                  <a:ext uri="{FF2B5EF4-FFF2-40B4-BE49-F238E27FC236}">
                    <a16:creationId xmlns:a16="http://schemas.microsoft.com/office/drawing/2014/main" id="{5382F69C-ACBD-4A0E-8A64-116D593E844F}"/>
                  </a:ext>
                </a:extLst>
              </p:cNvPr>
              <p:cNvGrpSpPr/>
              <p:nvPr/>
            </p:nvGrpSpPr>
            <p:grpSpPr>
              <a:xfrm>
                <a:off x="-29032" y="202411"/>
                <a:ext cx="12240734" cy="649224"/>
                <a:chOff x="-29032" y="202411"/>
                <a:chExt cx="12240734" cy="649224"/>
              </a:xfrm>
            </p:grpSpPr>
            <p:sp>
              <p:nvSpPr>
                <p:cNvPr id="8" name="Google Shape;200;p60">
                  <a:extLst>
                    <a:ext uri="{FF2B5EF4-FFF2-40B4-BE49-F238E27FC236}">
                      <a16:creationId xmlns:a16="http://schemas.microsoft.com/office/drawing/2014/main" id="{0E0138A5-3E96-45F0-8E16-10F1AD27D470}"/>
                    </a:ext>
                  </a:extLst>
                </p:cNvPr>
                <p:cNvSpPr/>
                <p:nvPr/>
              </p:nvSpPr>
              <p:spPr>
                <a:xfrm rot="21435692">
                  <a:off x="-29032" y="202411"/>
                  <a:ext cx="12217398" cy="649224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72"/>
                    <a:gd name="f4" fmla="val 1055"/>
                    <a:gd name="f5" fmla="val 966"/>
                    <a:gd name="f6" fmla="val 282"/>
                    <a:gd name="f7" fmla="val 738"/>
                    <a:gd name="f8" fmla="val 923"/>
                    <a:gd name="f9" fmla="val 275"/>
                    <a:gd name="f10" fmla="val 1608"/>
                    <a:gd name="f11" fmla="val 2293"/>
                    <a:gd name="f12" fmla="val 289"/>
                    <a:gd name="f13" fmla="val 3416"/>
                    <a:gd name="f14" fmla="val 4110"/>
                    <a:gd name="f15" fmla="val 1008"/>
                    <a:gd name="f16" fmla="val 4804"/>
                    <a:gd name="f17" fmla="val 961"/>
                    <a:gd name="f18" fmla="val 5426"/>
                    <a:gd name="f19" fmla="val 210"/>
                    <a:gd name="f20" fmla="*/ f0 1 5772"/>
                    <a:gd name="f21" fmla="*/ f1 1 1055"/>
                    <a:gd name="f22" fmla="+- f4 0 f2"/>
                    <a:gd name="f23" fmla="+- f3 0 f2"/>
                    <a:gd name="f24" fmla="*/ f23 1 5772"/>
                    <a:gd name="f25" fmla="*/ f22 1 1055"/>
                    <a:gd name="f26" fmla="*/ f2 1 f24"/>
                    <a:gd name="f27" fmla="*/ f3 1 f24"/>
                    <a:gd name="f28" fmla="*/ f2 1 f25"/>
                    <a:gd name="f29" fmla="*/ f4 1 f25"/>
                    <a:gd name="f30" fmla="*/ f26 f20 1"/>
                    <a:gd name="f31" fmla="*/ f27 f20 1"/>
                    <a:gd name="f32" fmla="*/ f29 f21 1"/>
                    <a:gd name="f33" fmla="*/ f28 f21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0" t="f33" r="f31" b="f32"/>
                  <a:pathLst>
                    <a:path w="5772" h="1055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6"/>
                      </a:cubicBezTo>
                      <a:cubicBezTo>
                        <a:pt x="f11" y="f12"/>
                        <a:pt x="f13" y="f4"/>
                        <a:pt x="f14" y="f15"/>
                      </a:cubicBezTo>
                      <a:cubicBezTo>
                        <a:pt x="f16" y="f17"/>
                        <a:pt x="f18" y="f19"/>
                        <a:pt x="f3" y="f2"/>
                      </a:cubicBezTo>
                    </a:path>
                  </a:pathLst>
                </a:custGeom>
                <a:noFill/>
                <a:ln w="10771" cap="flat">
                  <a:solidFill>
                    <a:srgbClr val="A8B532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  <p:sp>
              <p:nvSpPr>
                <p:cNvPr id="9" name="Google Shape;201;p60">
                  <a:extLst>
                    <a:ext uri="{FF2B5EF4-FFF2-40B4-BE49-F238E27FC236}">
                      <a16:creationId xmlns:a16="http://schemas.microsoft.com/office/drawing/2014/main" id="{5AAD0A60-813C-4750-9517-8EEF0421A0E1}"/>
                    </a:ext>
                  </a:extLst>
                </p:cNvPr>
                <p:cNvSpPr/>
                <p:nvPr/>
              </p:nvSpPr>
              <p:spPr>
                <a:xfrm rot="21435692">
                  <a:off x="-22713" y="275865"/>
                  <a:ext cx="12234415" cy="530352"/>
                </a:xfrm>
                <a:custGeom>
                  <a:avLst/>
                  <a:gdLst>
                    <a:gd name="f0" fmla="val w"/>
                    <a:gd name="f1" fmla="val h"/>
                    <a:gd name="f2" fmla="val 0"/>
                    <a:gd name="f3" fmla="val 5766"/>
                    <a:gd name="f4" fmla="val 854"/>
                    <a:gd name="f5" fmla="val 732"/>
                    <a:gd name="f6" fmla="val 273"/>
                    <a:gd name="f7" fmla="val 647"/>
                    <a:gd name="f8" fmla="val 951"/>
                    <a:gd name="f9" fmla="val 214"/>
                    <a:gd name="f10" fmla="val 1638"/>
                    <a:gd name="f11" fmla="val 228"/>
                    <a:gd name="f12" fmla="val 2325"/>
                    <a:gd name="f13" fmla="val 242"/>
                    <a:gd name="f14" fmla="val 3434"/>
                    <a:gd name="f15" fmla="val 4122"/>
                    <a:gd name="f16" fmla="val 816"/>
                    <a:gd name="f17" fmla="val 4810"/>
                    <a:gd name="f18" fmla="val 778"/>
                    <a:gd name="f19" fmla="val 5424"/>
                    <a:gd name="f20" fmla="val 170"/>
                    <a:gd name="f21" fmla="*/ f0 1 5766"/>
                    <a:gd name="f22" fmla="*/ f1 1 854"/>
                    <a:gd name="f23" fmla="+- f4 0 f2"/>
                    <a:gd name="f24" fmla="+- f3 0 f2"/>
                    <a:gd name="f25" fmla="*/ f24 1 5766"/>
                    <a:gd name="f26" fmla="*/ f23 1 854"/>
                    <a:gd name="f27" fmla="*/ f2 1 f25"/>
                    <a:gd name="f28" fmla="*/ f3 1 f25"/>
                    <a:gd name="f29" fmla="*/ f2 1 f26"/>
                    <a:gd name="f30" fmla="*/ f4 1 f26"/>
                    <a:gd name="f31" fmla="*/ f27 f21 1"/>
                    <a:gd name="f32" fmla="*/ f28 f21 1"/>
                    <a:gd name="f33" fmla="*/ f30 f22 1"/>
                    <a:gd name="f34" fmla="*/ f29 f22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</a:cxnLst>
                  <a:rect l="f31" t="f34" r="f32" b="f33"/>
                  <a:pathLst>
                    <a:path w="5766" h="854">
                      <a:moveTo>
                        <a:pt x="f2" y="f5"/>
                      </a:moveTo>
                      <a:cubicBezTo>
                        <a:pt x="f6" y="f7"/>
                        <a:pt x="f8" y="f9"/>
                        <a:pt x="f10" y="f11"/>
                      </a:cubicBezTo>
                      <a:cubicBezTo>
                        <a:pt x="f12" y="f13"/>
                        <a:pt x="f14" y="f4"/>
                        <a:pt x="f15" y="f16"/>
                      </a:cubicBezTo>
                      <a:cubicBezTo>
                        <a:pt x="f17" y="f18"/>
                        <a:pt x="f19" y="f20"/>
                        <a:pt x="f3" y="f2"/>
                      </a:cubicBezTo>
                    </a:path>
                  </a:pathLst>
                </a:custGeom>
                <a:noFill/>
                <a:ln w="9528" cap="flat">
                  <a:solidFill>
                    <a:srgbClr val="029676"/>
                  </a:solidFill>
                  <a:prstDash val="solid"/>
                  <a:round/>
                </a:ln>
              </p:spPr>
              <p:txBody>
                <a:bodyPr vert="horz" wrap="square" lIns="91421" tIns="45701" rIns="91421" bIns="45701" anchor="t" anchorCtr="0" compatLnSpc="1">
                  <a:noAutofit/>
                </a:bodyPr>
                <a:lstStyle/>
                <a:p>
                  <a:pPr marL="0" marR="0" lvl="0" indent="0" algn="l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0" cap="none" spc="0" baseline="0">
                    <a:solidFill>
                      <a:srgbClr val="000000"/>
                    </a:solidFill>
                    <a:uFillTx/>
                    <a:latin typeface="MingLiu"/>
                    <a:ea typeface="MingLiu"/>
                    <a:cs typeface="MingLiu"/>
                  </a:endParaRPr>
                </a:p>
              </p:txBody>
            </p:sp>
          </p:grpSp>
        </p:grpSp>
      </p:grpSp>
      <p:sp>
        <p:nvSpPr>
          <p:cNvPr id="10" name="Google Shape;202;p60">
            <a:extLst>
              <a:ext uri="{FF2B5EF4-FFF2-40B4-BE49-F238E27FC236}">
                <a16:creationId xmlns:a16="http://schemas.microsoft.com/office/drawing/2014/main" id="{25F1E6DE-4214-454F-8B8D-F85A2F2234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70408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01" rIns="0" bIns="0" anchor="b" anchorCtr="0" compatLnSpc="1">
            <a:normAutofit/>
          </a:bodyPr>
          <a:lstStyle/>
          <a:p>
            <a:pPr lvl="0"/>
            <a:endParaRPr lang="en-US"/>
          </a:p>
        </p:txBody>
      </p:sp>
      <p:sp>
        <p:nvSpPr>
          <p:cNvPr id="11" name="Google Shape;203;p60">
            <a:extLst>
              <a:ext uri="{FF2B5EF4-FFF2-40B4-BE49-F238E27FC236}">
                <a16:creationId xmlns:a16="http://schemas.microsoft.com/office/drawing/2014/main" id="{6C6B1529-4371-4282-BAE8-083185996A2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3" y="1935483"/>
            <a:ext cx="10972800" cy="43891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  <a:endParaRPr lang="en-US"/>
          </a:p>
        </p:txBody>
      </p:sp>
      <p:sp>
        <p:nvSpPr>
          <p:cNvPr id="12" name="Google Shape;204;p60">
            <a:extLst>
              <a:ext uri="{FF2B5EF4-FFF2-40B4-BE49-F238E27FC236}">
                <a16:creationId xmlns:a16="http://schemas.microsoft.com/office/drawing/2014/main" id="{F6831A74-201A-424D-A4C3-3E92BA961EB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09603" y="6356351"/>
            <a:ext cx="28447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3" name="Google Shape;205;p60">
            <a:extLst>
              <a:ext uri="{FF2B5EF4-FFF2-40B4-BE49-F238E27FC236}">
                <a16:creationId xmlns:a16="http://schemas.microsoft.com/office/drawing/2014/main" id="{E4BFB17F-10EE-40C3-924C-7EA44F64CED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556001" y="6356351"/>
            <a:ext cx="4470401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endParaRPr lang="en-US"/>
          </a:p>
        </p:txBody>
      </p:sp>
      <p:sp>
        <p:nvSpPr>
          <p:cNvPr id="14" name="Google Shape;206;p60">
            <a:extLst>
              <a:ext uri="{FF2B5EF4-FFF2-40B4-BE49-F238E27FC236}">
                <a16:creationId xmlns:a16="http://schemas.microsoft.com/office/drawing/2014/main" id="{7CA8F1F2-6796-412B-AF1B-4E6056CE989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00" b="0" i="0" u="none" strike="noStrike" kern="0" cap="none" spc="0" baseline="0">
                <a:solidFill>
                  <a:srgbClr val="000000"/>
                </a:solidFill>
                <a:uFillTx/>
                <a:latin typeface="MingLiu"/>
                <a:ea typeface="MingLiu"/>
                <a:cs typeface="MingLiu"/>
              </a:defRPr>
            </a:lvl1pPr>
          </a:lstStyle>
          <a:p>
            <a:pPr lvl="0"/>
            <a:fld id="{53A4C431-84F1-4D1F-B35D-731DB6E254E8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5000" b="0" i="0" u="none" strike="noStrike" kern="0" cap="none" spc="0" baseline="0">
          <a:solidFill>
            <a:srgbClr val="455F51"/>
          </a:solidFill>
          <a:uFillTx/>
          <a:latin typeface="Microsoft JhengHei"/>
          <a:ea typeface="Microsoft JhengHei"/>
          <a:cs typeface="Microsoft JhengHei"/>
        </a:defRPr>
      </a:lvl1pPr>
    </p:titleStyle>
    <p:bodyStyle>
      <a:lvl1pPr marL="457200" marR="0" lvl="0" indent="-385447" algn="l" defTabSz="914400" rtl="0" fontAlgn="auto" hangingPunct="1">
        <a:lnSpc>
          <a:spcPct val="100000"/>
        </a:lnSpc>
        <a:spcBef>
          <a:spcPts val="520"/>
        </a:spcBef>
        <a:spcAft>
          <a:spcPts val="0"/>
        </a:spcAft>
        <a:buClr>
          <a:srgbClr val="626A19"/>
        </a:buClr>
        <a:buSzPts val="2470"/>
        <a:buFont typeface="Noto Sans Symbols"/>
        <a:buChar char="⚫"/>
        <a:tabLst/>
        <a:defRPr lang="zh-TW" sz="2600" b="0" i="0" u="none" strike="noStrike" kern="0" cap="none" spc="0" baseline="0">
          <a:solidFill>
            <a:srgbClr val="000000"/>
          </a:solidFill>
          <a:uFillTx/>
          <a:latin typeface="MingLiu"/>
          <a:ea typeface="MingLiu"/>
          <a:cs typeface="MingLiu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4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20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zh-TW" sz="1800" b="0" i="0" u="none" strike="noStrike" kern="1200" cap="none" spc="0" baseline="0">
          <a:solidFill>
            <a:srgbClr val="000000"/>
          </a:solidFill>
          <a:uFillTx/>
          <a:latin typeface="Aptos"/>
          <a:ea typeface="新細明體" pitchFamily="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90;p1">
            <a:extLst>
              <a:ext uri="{FF2B5EF4-FFF2-40B4-BE49-F238E27FC236}">
                <a16:creationId xmlns:a16="http://schemas.microsoft.com/office/drawing/2014/main" id="{E50A2F9B-ED86-42B4-9E8B-93204432179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51538" y="899888"/>
            <a:ext cx="11038984" cy="689430"/>
          </a:xfrm>
        </p:spPr>
        <p:txBody>
          <a:bodyPr/>
          <a:lstStyle/>
          <a:p>
            <a:pPr lvl="0" algn="l"/>
            <a:r>
              <a:rPr lang="en-US" sz="4000"/>
              <a:t>116</a:t>
            </a:r>
            <a:r>
              <a:rPr lang="zh-TW" altLang="en-US" sz="4000"/>
              <a:t>年第</a:t>
            </a:r>
            <a:r>
              <a:rPr lang="en-US" sz="4000"/>
              <a:t>1</a:t>
            </a:r>
            <a:r>
              <a:rPr lang="zh-TW" altLang="en-US" sz="4000"/>
              <a:t>梯次科研創業計畫個案構想書</a:t>
            </a:r>
            <a:r>
              <a:rPr lang="en-US" sz="4000"/>
              <a:t>(</a:t>
            </a:r>
            <a:r>
              <a:rPr lang="zh-TW" altLang="en-US" sz="4000"/>
              <a:t>拔尖案</a:t>
            </a:r>
            <a:r>
              <a:rPr lang="en-US" sz="4000"/>
              <a:t>)</a:t>
            </a:r>
          </a:p>
        </p:txBody>
      </p:sp>
      <p:sp>
        <p:nvSpPr>
          <p:cNvPr id="3" name="Google Shape;291;p1">
            <a:extLst>
              <a:ext uri="{FF2B5EF4-FFF2-40B4-BE49-F238E27FC236}">
                <a16:creationId xmlns:a16="http://schemas.microsoft.com/office/drawing/2014/main" id="{A280C479-5379-49EF-944D-3B7E43AF4CA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5602510" y="4592875"/>
            <a:ext cx="5988012" cy="1416030"/>
          </a:xfrm>
        </p:spPr>
        <p:txBody>
          <a:bodyPr/>
          <a:lstStyle/>
          <a:p>
            <a:pPr marL="0" lvl="0" indent="0" algn="l">
              <a:spcBef>
                <a:spcPts val="0"/>
              </a:spcBef>
            </a:pP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申請機構：國立○○大學</a:t>
            </a:r>
          </a:p>
          <a:p>
            <a:pPr marL="0" lvl="0" indent="0" algn="l">
              <a:spcBef>
                <a:spcPts val="0"/>
              </a:spcBef>
            </a:pP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個案計畫主持人：○○○教授</a:t>
            </a: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/○○○○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系</a:t>
            </a:r>
            <a:endParaRPr lang="en-US" sz="2300" b="1">
              <a:latin typeface="Microsoft JhengHei"/>
              <a:ea typeface="Microsoft JhengHei"/>
            </a:endParaRPr>
          </a:p>
          <a:p>
            <a:pPr marL="0" lvl="0" indent="0" algn="l">
              <a:spcBef>
                <a:spcPts val="0"/>
              </a:spcBef>
            </a:pP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        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共同主持人：○○○教授</a:t>
            </a:r>
            <a:r>
              <a:rPr 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/○○○○</a:t>
            </a:r>
            <a:r>
              <a:rPr lang="zh-TW" altLang="en-US" sz="2300" b="1">
                <a:solidFill>
                  <a:srgbClr val="455F51"/>
                </a:solidFill>
                <a:latin typeface="Microsoft JhengHei"/>
                <a:ea typeface="Microsoft JhengHei"/>
              </a:rPr>
              <a:t>系</a:t>
            </a:r>
            <a:endParaRPr lang="en-US" sz="2300" b="1">
              <a:latin typeface="Microsoft JhengHei"/>
              <a:ea typeface="Microsoft JhengHei"/>
            </a:endParaRPr>
          </a:p>
          <a:p>
            <a:pPr marL="0" lvl="0" indent="0" algn="l">
              <a:spcBef>
                <a:spcPts val="0"/>
              </a:spcBef>
            </a:pPr>
            <a:endParaRPr lang="en-US" sz="2300" b="1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292;p1">
            <a:extLst>
              <a:ext uri="{FF2B5EF4-FFF2-40B4-BE49-F238E27FC236}">
                <a16:creationId xmlns:a16="http://schemas.microsoft.com/office/drawing/2014/main" id="{D1EEA044-2246-40A0-8E11-12E6CE6CD7C6}"/>
              </a:ext>
            </a:extLst>
          </p:cNvPr>
          <p:cNvSpPr txBox="1"/>
          <p:nvPr/>
        </p:nvSpPr>
        <p:spPr>
          <a:xfrm>
            <a:off x="555607" y="2328647"/>
            <a:ext cx="10468865" cy="18288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18278" bIns="0" anchor="b" anchorCtr="0" compatLnSpc="1">
            <a:norm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0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○○○○○○○○○○○○○○</a:t>
            </a:r>
          </a:p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0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○○個案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</p:txBody>
      </p:sp>
      <p:sp>
        <p:nvSpPr>
          <p:cNvPr id="5" name="Google Shape;293;p1">
            <a:extLst>
              <a:ext uri="{FF2B5EF4-FFF2-40B4-BE49-F238E27FC236}">
                <a16:creationId xmlns:a16="http://schemas.microsoft.com/office/drawing/2014/main" id="{0FF643F2-7879-4152-AD48-E25B5F852DC9}"/>
              </a:ext>
            </a:extLst>
          </p:cNvPr>
          <p:cNvSpPr txBox="1"/>
          <p:nvPr/>
        </p:nvSpPr>
        <p:spPr>
          <a:xfrm>
            <a:off x="8864166" y="6277429"/>
            <a:ext cx="2340864" cy="58057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45701" rIns="18278" bIns="45701" anchor="t" anchorCtr="0" compatLnSpc="1">
            <a:normAutofit/>
          </a:bodyPr>
          <a:lstStyle/>
          <a:p>
            <a:pPr marL="0" marR="4572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5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  <a:r>
              <a:rPr lang="en-US" sz="2500" b="0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115</a:t>
            </a:r>
            <a:r>
              <a:rPr lang="zh-TW" sz="2500" b="0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年○月○日</a:t>
            </a:r>
          </a:p>
        </p:txBody>
      </p:sp>
      <p:sp>
        <p:nvSpPr>
          <p:cNvPr id="6" name="Google Shape;294;p1">
            <a:extLst>
              <a:ext uri="{FF2B5EF4-FFF2-40B4-BE49-F238E27FC236}">
                <a16:creationId xmlns:a16="http://schemas.microsoft.com/office/drawing/2014/main" id="{485CAF70-1524-4625-848A-66724CAA3C20}"/>
              </a:ext>
            </a:extLst>
          </p:cNvPr>
          <p:cNvSpPr txBox="1"/>
          <p:nvPr/>
        </p:nvSpPr>
        <p:spPr>
          <a:xfrm>
            <a:off x="3922657" y="6367680"/>
            <a:ext cx="4296747" cy="400068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本範本一、二兩項，請勿超過</a:t>
            </a: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30</a:t>
            </a:r>
            <a:r>
              <a:rPr lang="zh-TW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頁</a:t>
            </a:r>
            <a:r>
              <a:rPr lang="en-US" sz="20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</a:p>
        </p:txBody>
      </p:sp>
      <p:sp>
        <p:nvSpPr>
          <p:cNvPr id="7" name="Google Shape;295;p1">
            <a:extLst>
              <a:ext uri="{FF2B5EF4-FFF2-40B4-BE49-F238E27FC236}">
                <a16:creationId xmlns:a16="http://schemas.microsoft.com/office/drawing/2014/main" id="{65CE2FCF-12FD-4FC0-8269-5D9EC54B3754}"/>
              </a:ext>
            </a:extLst>
          </p:cNvPr>
          <p:cNvSpPr txBox="1"/>
          <p:nvPr/>
        </p:nvSpPr>
        <p:spPr>
          <a:xfrm>
            <a:off x="25402" y="4997909"/>
            <a:ext cx="4965704" cy="1200287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本計畫是否同時有其他單位提供補助項目</a:t>
            </a:r>
            <a:b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</a:b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□否；□是，請於「個案經費表」揭露說明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Microsoft JhengHei"/>
              <a:ea typeface="Microsoft JhengHei"/>
              <a:cs typeface="Microsoft JhengHei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是否曾執行與本計畫相關各部會研究計畫</a:t>
            </a:r>
            <a:b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</a:b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□否；□是，請填寫「相關計畫補助狀況」</a:t>
            </a: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0;p39">
            <a:extLst>
              <a:ext uri="{FF2B5EF4-FFF2-40B4-BE49-F238E27FC236}">
                <a16:creationId xmlns:a16="http://schemas.microsoft.com/office/drawing/2014/main" id="{1EC44184-BB08-4633-BCD9-1D78C6A536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5775" y="0"/>
            <a:ext cx="10972800" cy="857250"/>
          </a:xfrm>
        </p:spPr>
        <p:txBody>
          <a:bodyPr anchor="ctr">
            <a:noAutofit/>
          </a:bodyPr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一、構想項目說明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以下為參考項目，團隊可自行編列順序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4000" b="1"/>
          </a:p>
        </p:txBody>
      </p:sp>
      <p:sp>
        <p:nvSpPr>
          <p:cNvPr id="3" name="Google Shape;301;p39">
            <a:extLst>
              <a:ext uri="{FF2B5EF4-FFF2-40B4-BE49-F238E27FC236}">
                <a16:creationId xmlns:a16="http://schemas.microsoft.com/office/drawing/2014/main" id="{AD5D2441-B49F-41CD-B3B7-84C335494F1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857250"/>
            <a:ext cx="11477621" cy="5864230"/>
          </a:xfrm>
        </p:spPr>
        <p:txBody>
          <a:bodyPr/>
          <a:lstStyle/>
          <a:p>
            <a:pPr marL="0" lv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en-US" sz="1300" b="1">
                <a:latin typeface="Microsoft JhengHei"/>
                <a:ea typeface="Microsoft JhengHei"/>
              </a:rPr>
              <a:t>(</a:t>
            </a:r>
            <a:r>
              <a:rPr lang="zh-TW" altLang="en-US" sz="1300" b="1">
                <a:latin typeface="Microsoft JhengHei"/>
                <a:ea typeface="Microsoft JhengHei"/>
              </a:rPr>
              <a:t>一</a:t>
            </a:r>
            <a:r>
              <a:rPr lang="en-US" sz="1300" b="1">
                <a:latin typeface="Microsoft JhengHei"/>
                <a:ea typeface="Microsoft JhengHei"/>
              </a:rPr>
              <a:t>)</a:t>
            </a:r>
            <a:r>
              <a:rPr lang="zh-TW" alt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核心技術原創性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原創性核心技術說明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本計畫運用之創業技術內容，須為政府補助計畫產出之研發成果，依科技基本法規定歸屬於執行機構所有者。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請說明核心技術內容及相關實驗數據，並請列出已發表之關鍵期刊論文、研討會議、榮獲知名獎座等。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請說明將運用於創業之技術內容智財布局規劃，包括專利、營業秘密等。</a:t>
            </a:r>
          </a:p>
          <a:p>
            <a:pPr marL="0" lvl="0" indent="0">
              <a:lnSpc>
                <a:spcPct val="80000"/>
              </a:lnSpc>
              <a:spcBef>
                <a:spcPts val="310"/>
              </a:spcBef>
              <a:buNone/>
            </a:pPr>
            <a:r>
              <a:rPr 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(</a:t>
            </a:r>
            <a:r>
              <a:rPr lang="zh-TW" alt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二</a:t>
            </a:r>
            <a:r>
              <a:rPr 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r>
              <a:rPr lang="zh-TW" altLang="en-US" sz="1500" b="1">
                <a:solidFill>
                  <a:srgbClr val="455F51"/>
                </a:solidFill>
                <a:latin typeface="Microsoft JhengHei"/>
                <a:ea typeface="Microsoft JhengHei"/>
              </a:rPr>
              <a:t>研發成果商品化規劃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可形成先期產業或重塑原有產業價值鏈之分析與說明，包括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市場未被滿足的需求</a:t>
            </a:r>
            <a:r>
              <a:rPr lang="en-US" sz="1300" kern="0">
                <a:latin typeface="Microsoft JhengHei"/>
                <a:ea typeface="Microsoft JhengHei"/>
              </a:rPr>
              <a:t> (Unmet needs</a:t>
            </a:r>
            <a:r>
              <a:rPr lang="en-US" sz="1300" b="1" kern="0">
                <a:solidFill>
                  <a:srgbClr val="C00000"/>
                </a:solidFill>
                <a:latin typeface="Microsoft YaHei"/>
                <a:ea typeface="Microsoft YaHei"/>
              </a:rPr>
              <a:t> </a:t>
            </a:r>
            <a:r>
              <a:rPr lang="zh-TW" sz="1300" kern="0">
                <a:latin typeface="Microsoft JhengHei"/>
                <a:ea typeface="Microsoft JhengHei"/>
              </a:rPr>
              <a:t>，生醫類為</a:t>
            </a:r>
            <a:r>
              <a:rPr lang="en-US" sz="1300" kern="0">
                <a:latin typeface="Microsoft JhengHei"/>
                <a:ea typeface="Microsoft JhengHei"/>
              </a:rPr>
              <a:t> Unmet Clinical needs</a:t>
            </a:r>
            <a:r>
              <a:rPr lang="zh-TW" sz="1300" kern="0">
                <a:latin typeface="Microsoft JhengHei"/>
                <a:ea typeface="Microsoft JhengHei"/>
              </a:rPr>
              <a:t>以及通路策略</a:t>
            </a:r>
            <a:r>
              <a:rPr lang="en-US" sz="13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市場定位及規模預估</a:t>
            </a:r>
            <a:endParaRPr lang="en-US" sz="1500" kern="0">
              <a:latin typeface="MingLiu"/>
              <a:ea typeface="MingLiu"/>
            </a:endParaRP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早期商業發展策略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產品市場供應鏈上下游、競爭者分析及優勢等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含產品發展、市場進入</a:t>
            </a:r>
            <a:r>
              <a:rPr lang="en-US" sz="1300" kern="0">
                <a:latin typeface="Microsoft JhengHei"/>
                <a:ea typeface="Microsoft JhengHei"/>
              </a:rPr>
              <a:t>/</a:t>
            </a:r>
            <a:r>
              <a:rPr lang="zh-TW" sz="1300" kern="0">
                <a:latin typeface="Microsoft JhengHei"/>
                <a:ea typeface="Microsoft JhengHei"/>
              </a:rPr>
              <a:t>布局規劃</a:t>
            </a:r>
            <a:r>
              <a:rPr lang="en-US" sz="13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供應鏈下游先期使用者</a:t>
            </a:r>
            <a:r>
              <a:rPr lang="en-US" sz="1300" kern="0">
                <a:latin typeface="Microsoft JhengHei"/>
                <a:ea typeface="Microsoft JhengHei"/>
              </a:rPr>
              <a:t>(early adopter) </a:t>
            </a:r>
            <a:r>
              <a:rPr lang="zh-TW" sz="1300" kern="0">
                <a:latin typeface="Microsoft JhengHei"/>
                <a:ea typeface="Microsoft JhengHei"/>
              </a:rPr>
              <a:t>或前瞻使用者</a:t>
            </a:r>
            <a:r>
              <a:rPr lang="en-US" sz="1300" kern="0">
                <a:latin typeface="Microsoft JhengHei"/>
                <a:ea typeface="Microsoft JhengHei"/>
              </a:rPr>
              <a:t> (lead user) </a:t>
            </a:r>
            <a:r>
              <a:rPr lang="zh-TW" sz="1300" kern="0">
                <a:latin typeface="Microsoft JhengHei"/>
                <a:ea typeface="Microsoft JhengHei"/>
              </a:rPr>
              <a:t>使用意願及其需求和規格等分析</a:t>
            </a:r>
            <a:endParaRPr lang="en-US" sz="1500" kern="0">
              <a:latin typeface="MingLiu"/>
              <a:ea typeface="MingLiu"/>
            </a:endParaRP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技術發展里程碑及商業發展里程碑，包括各階段目標與時程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技術或服務的發展進程里程碑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創新產品或服務之商業發展規劃及獲利模式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後續商化發展或出場時程條件等規劃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商業模式匯總</a:t>
            </a: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en-US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TPP(</a:t>
            </a:r>
            <a:r>
              <a:rPr lang="zh-TW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新藥類或醫材類</a:t>
            </a:r>
            <a:r>
              <a:rPr lang="en-US" sz="1300" b="1" kern="0">
                <a:solidFill>
                  <a:srgbClr val="FF0000"/>
                </a:solidFill>
                <a:latin typeface="Microsoft JhengHei"/>
                <a:ea typeface="Microsoft JhengHei"/>
              </a:rPr>
              <a:t>)</a:t>
            </a:r>
            <a:endParaRPr lang="en-US" sz="1700" kern="0">
              <a:latin typeface="MingLiu"/>
              <a:ea typeface="MingLiu"/>
            </a:endParaRPr>
          </a:p>
          <a:p>
            <a:pPr marL="849313" lvl="1" indent="-40005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補助期間預計進行商化工作項和產品里程碑，包括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技術可行性驗證及風險管控規劃</a:t>
            </a:r>
            <a:r>
              <a:rPr lang="en-US" sz="1300" kern="0">
                <a:latin typeface="Microsoft JhengHei"/>
                <a:ea typeface="Microsoft JhengHei"/>
              </a:rPr>
              <a:t> 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3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原型機發展階段規劃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300" kern="0">
                <a:latin typeface="Microsoft JhengHei"/>
                <a:ea typeface="Microsoft JhengHei"/>
              </a:rPr>
              <a:t>)</a:t>
            </a:r>
            <a:endParaRPr lang="en-US" sz="1500" kern="0">
              <a:latin typeface="MingLiu"/>
              <a:ea typeface="MingLiu"/>
            </a:endParaRP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300" kern="0">
                <a:latin typeface="Microsoft JhengHei"/>
                <a:ea typeface="Microsoft JhengHei"/>
              </a:rPr>
              <a:t> (</a:t>
            </a:r>
            <a:r>
              <a:rPr lang="zh-TW" sz="13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300" kern="0">
                <a:latin typeface="Microsoft JhengHei"/>
                <a:ea typeface="Microsoft JhengHei"/>
              </a:rPr>
              <a:t>)</a:t>
            </a:r>
            <a:endParaRPr lang="en-US" sz="1500" kern="0">
              <a:latin typeface="MingLiu"/>
              <a:ea typeface="MingLiu"/>
            </a:endParaRPr>
          </a:p>
          <a:p>
            <a:pPr marL="0" lvl="1" indent="0">
              <a:lnSpc>
                <a:spcPct val="80000"/>
              </a:lnSpc>
              <a:spcBef>
                <a:spcPts val="1200"/>
              </a:spcBef>
              <a:buNone/>
            </a:pPr>
            <a:r>
              <a:rPr lang="en-US" sz="1500" b="1" kern="0">
                <a:latin typeface="Microsoft JhengHei"/>
                <a:ea typeface="Microsoft JhengHei"/>
              </a:rPr>
              <a:t>(</a:t>
            </a:r>
            <a:r>
              <a:rPr lang="zh-TW" sz="1500" b="1" kern="0">
                <a:latin typeface="Microsoft JhengHei"/>
                <a:ea typeface="Microsoft JhengHei"/>
              </a:rPr>
              <a:t>三</a:t>
            </a:r>
            <a:r>
              <a:rPr lang="en-US" sz="1500" b="1" kern="0">
                <a:latin typeface="Microsoft JhengHei"/>
                <a:ea typeface="Microsoft JhengHei"/>
              </a:rPr>
              <a:t>)</a:t>
            </a:r>
            <a:r>
              <a:rPr lang="zh-TW" sz="1500" b="1" kern="0">
                <a:solidFill>
                  <a:srgbClr val="455F51"/>
                </a:solidFill>
                <a:latin typeface="Microsoft JhengHei"/>
                <a:ea typeface="Microsoft JhengHei"/>
              </a:rPr>
              <a:t>創業團隊組成</a:t>
            </a:r>
          </a:p>
          <a:p>
            <a:pPr marL="906463" lvl="1" indent="-457200">
              <a:lnSpc>
                <a:spcPct val="80000"/>
              </a:lnSpc>
              <a:spcBef>
                <a:spcPts val="265"/>
              </a:spcBef>
              <a:buClr>
                <a:srgbClr val="2A4F1C"/>
              </a:buClr>
              <a:buSzPct val="85000"/>
              <a:buFont typeface="Century Gothic"/>
              <a:buAutoNum type="arabicPeriod"/>
            </a:pPr>
            <a:r>
              <a:rPr lang="zh-TW" sz="1300" b="1" kern="0">
                <a:latin typeface="Microsoft JhengHei"/>
                <a:ea typeface="Microsoft JhengHei"/>
              </a:rPr>
              <a:t>團隊創業準備度與成員組成完整性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en-US" sz="1300" kern="0">
                <a:latin typeface="Microsoft JhengHei"/>
                <a:ea typeface="Microsoft JhengHei"/>
              </a:rPr>
              <a:t>PI</a:t>
            </a:r>
            <a:r>
              <a:rPr lang="zh-TW" sz="1300" kern="0">
                <a:latin typeface="Microsoft JhengHei"/>
                <a:ea typeface="Microsoft JhengHei"/>
              </a:rPr>
              <a:t>創業決心及校內外團隊組成之規劃</a:t>
            </a: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萌芽案：團隊組成及</a:t>
            </a:r>
            <a:r>
              <a:rPr lang="en-US" sz="1300" kern="0">
                <a:latin typeface="Microsoft JhengHei"/>
                <a:ea typeface="Microsoft JhengHei"/>
              </a:rPr>
              <a:t>3</a:t>
            </a:r>
            <a:r>
              <a:rPr lang="zh-TW" sz="1300" kern="0">
                <a:latin typeface="Microsoft JhengHei"/>
                <a:ea typeface="Microsoft JhengHei"/>
              </a:rPr>
              <a:t>個月聘用專任</a:t>
            </a:r>
            <a:r>
              <a:rPr lang="en-US" sz="1300" kern="0">
                <a:latin typeface="Microsoft JhengHei"/>
                <a:ea typeface="Microsoft JhengHei"/>
              </a:rPr>
              <a:t>BD</a:t>
            </a:r>
            <a:r>
              <a:rPr lang="zh-TW" sz="1300" kern="0">
                <a:latin typeface="Microsoft JhengHei"/>
                <a:ea typeface="Microsoft JhengHei"/>
              </a:rPr>
              <a:t>人選規劃</a:t>
            </a:r>
            <a:endParaRPr lang="en-US" sz="1500" kern="0">
              <a:latin typeface="MingLiu"/>
              <a:ea typeface="MingLiu"/>
            </a:endParaRPr>
          </a:p>
          <a:p>
            <a:pPr marL="914400" lvl="2" indent="-246888">
              <a:lnSpc>
                <a:spcPct val="80000"/>
              </a:lnSpc>
              <a:spcBef>
                <a:spcPts val="265"/>
              </a:spcBef>
              <a:buClr>
                <a:srgbClr val="455C19"/>
              </a:buClr>
              <a:buSzPct val="70000"/>
              <a:buFont typeface="Noto Sans Symbols"/>
              <a:buChar char="⚫"/>
            </a:pPr>
            <a:r>
              <a:rPr lang="zh-TW" sz="1300" kern="0">
                <a:latin typeface="Microsoft JhengHei"/>
                <a:ea typeface="Microsoft JhengHei"/>
              </a:rPr>
              <a:t>拔尖案：團隊組成及</a:t>
            </a:r>
            <a:r>
              <a:rPr lang="en-US" sz="1300" kern="0">
                <a:latin typeface="Microsoft JhengHei"/>
                <a:ea typeface="Microsoft JhengHei"/>
              </a:rPr>
              <a:t>3</a:t>
            </a:r>
            <a:r>
              <a:rPr lang="zh-TW" sz="1300" kern="0">
                <a:latin typeface="Microsoft JhengHei"/>
                <a:ea typeface="Microsoft JhengHei"/>
              </a:rPr>
              <a:t>個月聘用專任</a:t>
            </a:r>
            <a:r>
              <a:rPr lang="en-US" sz="1300" kern="0">
                <a:latin typeface="Microsoft JhengHei"/>
                <a:ea typeface="Microsoft JhengHei"/>
              </a:rPr>
              <a:t>CEO</a:t>
            </a:r>
            <a:r>
              <a:rPr lang="zh-TW" sz="1300" kern="0">
                <a:latin typeface="Microsoft JhengHei"/>
                <a:ea typeface="Microsoft JhengHei"/>
              </a:rPr>
              <a:t>或</a:t>
            </a:r>
            <a:r>
              <a:rPr lang="en-US" sz="1300" kern="0">
                <a:latin typeface="Microsoft JhengHei"/>
                <a:ea typeface="Microsoft JhengHei"/>
              </a:rPr>
              <a:t>COO</a:t>
            </a:r>
            <a:r>
              <a:rPr lang="zh-TW" sz="1300" kern="0">
                <a:latin typeface="Microsoft JhengHei"/>
                <a:ea typeface="Microsoft JhengHei"/>
              </a:rPr>
              <a:t>人選規劃</a:t>
            </a:r>
          </a:p>
        </p:txBody>
      </p:sp>
      <p:sp>
        <p:nvSpPr>
          <p:cNvPr id="4" name="Google Shape;302;p39">
            <a:extLst>
              <a:ext uri="{FF2B5EF4-FFF2-40B4-BE49-F238E27FC236}">
                <a16:creationId xmlns:a16="http://schemas.microsoft.com/office/drawing/2014/main" id="{0A1B4121-46C4-4327-8A7B-70F5D83800AA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0704039-8C54-46DF-AE9F-1CB7055598C4}" type="slidenum">
              <a:t>2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08;p22">
            <a:extLst>
              <a:ext uri="{FF2B5EF4-FFF2-40B4-BE49-F238E27FC236}">
                <a16:creationId xmlns:a16="http://schemas.microsoft.com/office/drawing/2014/main" id="{87CC322F-C3F8-4F66-AAC0-DE45F96970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309;p22">
            <a:extLst>
              <a:ext uri="{FF2B5EF4-FFF2-40B4-BE49-F238E27FC236}">
                <a16:creationId xmlns:a16="http://schemas.microsoft.com/office/drawing/2014/main" id="{21565616-ED85-4CC8-A47B-BC0F446818DA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具原創性之重大研發成果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原創性核心技術說明、重大研發成果證明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(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請提出</a:t>
            </a:r>
            <a:r>
              <a:rPr lang="zh-TW" altLang="en-US" sz="2000">
                <a:solidFill>
                  <a:srgbClr val="FF0000"/>
                </a:solidFill>
                <a:latin typeface="Microsoft JhengHei"/>
                <a:ea typeface="Microsoft JhengHei"/>
              </a:rPr>
              <a:t>相關實驗數據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，並填寫</a:t>
            </a:r>
            <a:r>
              <a:rPr lang="zh-TW" altLang="en-US" sz="2000">
                <a:solidFill>
                  <a:srgbClr val="FF0000"/>
                </a:solidFill>
                <a:latin typeface="Microsoft JhengHei"/>
                <a:ea typeface="Microsoft JhengHei"/>
              </a:rPr>
              <a:t>附件智財與論文說明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endParaRPr lang="en-US"/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可形成先期產業或重塑原有產業價值鏈之分析與說明</a:t>
            </a:r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本計畫運用之創業技術內容，須為政府補助計畫產出之研發成果，依科技基本法規定歸屬於執行機構所有者。</a:t>
            </a:r>
            <a:endParaRPr lang="en-US"/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請說明核心技術內容及相關實驗數據，並請列出已發表之關鍵期刊論文、研討會議、榮獲知名獎座等。</a:t>
            </a:r>
            <a:endParaRPr lang="en-US"/>
          </a:p>
          <a:p>
            <a:pPr marL="274320" lvl="0" indent="-274320">
              <a:lnSpc>
                <a:spcPct val="150000"/>
              </a:lnSpc>
              <a:spcBef>
                <a:spcPts val="400"/>
              </a:spcBef>
              <a:buSzPts val="1900"/>
              <a:buChar char="●"/>
            </a:pPr>
            <a:r>
              <a:rPr lang="zh-TW" altLang="en-US" sz="2000" b="1">
                <a:solidFill>
                  <a:srgbClr val="455F51"/>
                </a:solidFill>
                <a:latin typeface="Microsoft JhengHei"/>
                <a:ea typeface="Microsoft JhengHei"/>
              </a:rPr>
              <a:t>請說明將運用於創業之技術內容智財布局規劃，包括專利、營業秘密等。</a:t>
            </a:r>
            <a:endParaRPr lang="en-US"/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310;p22">
            <a:extLst>
              <a:ext uri="{FF2B5EF4-FFF2-40B4-BE49-F238E27FC236}">
                <a16:creationId xmlns:a16="http://schemas.microsoft.com/office/drawing/2014/main" id="{38E490C1-A302-4F33-9092-854FE099D0D2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5CCD87-5E37-4E14-A756-F9BA2E1197B3}" type="slidenum">
              <a:t>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16;p25">
            <a:extLst>
              <a:ext uri="{FF2B5EF4-FFF2-40B4-BE49-F238E27FC236}">
                <a16:creationId xmlns:a16="http://schemas.microsoft.com/office/drawing/2014/main" id="{A574A614-4A16-4CE4-B1EB-8E31C6CBC4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28314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一</a:t>
            </a:r>
            <a:r>
              <a:rPr lang="en-US" sz="4000" b="1"/>
              <a:t>)</a:t>
            </a:r>
            <a:r>
              <a:rPr lang="zh-TW" altLang="en-US" sz="4000" b="1"/>
              <a:t>核心技術原創性及技術發展里程碑</a:t>
            </a:r>
            <a:endParaRPr lang="en-US"/>
          </a:p>
        </p:txBody>
      </p:sp>
      <p:sp>
        <p:nvSpPr>
          <p:cNvPr id="3" name="Google Shape;317;p25">
            <a:extLst>
              <a:ext uri="{FF2B5EF4-FFF2-40B4-BE49-F238E27FC236}">
                <a16:creationId xmlns:a16="http://schemas.microsoft.com/office/drawing/2014/main" id="{E1317E5D-CF3C-41E5-BF25-D611E681511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0972800" cy="4922516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研發成果商品化規劃」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之說明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請提出技術發展里程碑，例如：核心技術可行性驗證</a:t>
            </a: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r>
              <a:rPr 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400">
                <a:solidFill>
                  <a:srgbClr val="455F51"/>
                </a:solidFill>
                <a:latin typeface="Microsoft JhengHei"/>
                <a:ea typeface="Microsoft JhengHei"/>
              </a:rPr>
              <a:t>原型機發展與相關法規認證等執行規劃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技術發展里程碑包括各階段目標與時程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技術或服務的發展進程里程碑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補助期間預計進行產品技術里程碑，包括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技術可行性驗證及風險管控規劃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原型機發展階段規劃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318;p25">
            <a:extLst>
              <a:ext uri="{FF2B5EF4-FFF2-40B4-BE49-F238E27FC236}">
                <a16:creationId xmlns:a16="http://schemas.microsoft.com/office/drawing/2014/main" id="{FFC76C83-B1A0-4E51-8377-D24CA013B5C6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7014CC-7238-4CA4-88E7-B43901C4CCAD}" type="slidenum">
              <a:t>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24;p26">
            <a:extLst>
              <a:ext uri="{FF2B5EF4-FFF2-40B4-BE49-F238E27FC236}">
                <a16:creationId xmlns:a16="http://schemas.microsoft.com/office/drawing/2014/main" id="{F61C85A0-8471-41D7-BE3E-885FC00E95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57346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二</a:t>
            </a:r>
            <a:r>
              <a:rPr lang="en-US" sz="4000" b="1"/>
              <a:t>)</a:t>
            </a:r>
            <a:r>
              <a:rPr lang="zh-TW" altLang="en-US" sz="4000" b="1"/>
              <a:t>商業發展規劃</a:t>
            </a:r>
            <a:r>
              <a:rPr lang="en-US" sz="4000" b="1"/>
              <a:t> </a:t>
            </a:r>
            <a:endParaRPr lang="en-US" sz="4000"/>
          </a:p>
        </p:txBody>
      </p:sp>
      <p:sp>
        <p:nvSpPr>
          <p:cNvPr id="3" name="Google Shape;325;p26">
            <a:extLst>
              <a:ext uri="{FF2B5EF4-FFF2-40B4-BE49-F238E27FC236}">
                <a16:creationId xmlns:a16="http://schemas.microsoft.com/office/drawing/2014/main" id="{BD939B3F-8AD3-4AE0-8853-D5D25BD76CB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935483"/>
            <a:ext cx="11420471" cy="4389120"/>
          </a:xfrm>
        </p:spPr>
        <p:txBody>
          <a:bodyPr>
            <a:noAutofit/>
          </a:bodyPr>
          <a:lstStyle/>
          <a:p>
            <a:pPr marL="274320" lvl="0" indent="-274320">
              <a:lnSpc>
                <a:spcPct val="17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</a:t>
            </a:r>
            <a:r>
              <a:rPr lang="zh-TW" altLang="en-US" sz="2500" b="1">
                <a:solidFill>
                  <a:srgbClr val="FF0000"/>
                </a:solidFill>
                <a:latin typeface="Microsoft JhengHei"/>
                <a:ea typeface="Microsoft JhengHei"/>
              </a:rPr>
              <a:t>產品市場供應鏈上下游分析與商品化</a:t>
            </a: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」之說明</a:t>
            </a: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請說明產品市場供應鏈上下游、競爭者分析及產品競爭優勢等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含產品發展、市場進入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/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布局規劃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)</a:t>
            </a:r>
            <a:endParaRPr lang="en-US"/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請說明先期使用者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(early adopter)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或前瞻使用者</a:t>
            </a: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(lead user)</a:t>
            </a:r>
            <a:r>
              <a:rPr lang="zh-TW" alt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使用意願分析與商業模式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可形成先期產業或重塑原有產業價值鏈之分析與說明，包括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市場未被滿足的需求</a:t>
            </a:r>
            <a:r>
              <a:rPr lang="en-US" sz="1800" kern="0">
                <a:latin typeface="Microsoft JhengHei"/>
                <a:ea typeface="Microsoft JhengHei"/>
              </a:rPr>
              <a:t> (Unmet needs</a:t>
            </a:r>
            <a:r>
              <a:rPr lang="en-US" sz="1800" b="1" kern="0">
                <a:solidFill>
                  <a:srgbClr val="C00000"/>
                </a:solidFill>
                <a:latin typeface="Microsoft YaHei"/>
                <a:ea typeface="Microsoft YaHei"/>
              </a:rPr>
              <a:t> </a:t>
            </a:r>
            <a:r>
              <a:rPr lang="zh-TW" sz="1800" kern="0">
                <a:latin typeface="Microsoft JhengHei"/>
                <a:ea typeface="Microsoft JhengHei"/>
              </a:rPr>
              <a:t>，生醫類為</a:t>
            </a:r>
            <a:r>
              <a:rPr lang="en-US" sz="1800" kern="0">
                <a:latin typeface="Microsoft JhengHei"/>
                <a:ea typeface="Microsoft JhengHei"/>
              </a:rPr>
              <a:t> Unmet Clinical needs</a:t>
            </a:r>
            <a:r>
              <a:rPr lang="zh-TW" sz="1800" kern="0">
                <a:latin typeface="Microsoft JhengHei"/>
                <a:ea typeface="Microsoft JhengHei"/>
              </a:rPr>
              <a:t>以及通路策略</a:t>
            </a:r>
            <a:r>
              <a:rPr lang="en-US" sz="18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市場定位及規模預估</a:t>
            </a:r>
            <a:endParaRPr lang="en-US" sz="2800" kern="0">
              <a:latin typeface="MingLiu"/>
              <a:ea typeface="MingLiu"/>
            </a:endParaRP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早期商業發展策略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產品市場供應鏈上下游、競爭者分析及優勢等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含產品發展、市場進入</a:t>
            </a:r>
            <a:r>
              <a:rPr lang="en-US" sz="1800" kern="0">
                <a:latin typeface="Microsoft JhengHei"/>
                <a:ea typeface="Microsoft JhengHei"/>
              </a:rPr>
              <a:t>/</a:t>
            </a:r>
            <a:r>
              <a:rPr lang="zh-TW" sz="1800" kern="0">
                <a:latin typeface="Microsoft JhengHei"/>
                <a:ea typeface="Microsoft JhengHei"/>
              </a:rPr>
              <a:t>布局規劃</a:t>
            </a:r>
            <a:r>
              <a:rPr lang="en-US" sz="1800" kern="0">
                <a:latin typeface="Microsoft JhengHei"/>
                <a:ea typeface="Microsoft JhengHei"/>
              </a:rPr>
              <a:t>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供應鏈下游先期使用者</a:t>
            </a:r>
            <a:r>
              <a:rPr lang="en-US" sz="1800" kern="0">
                <a:latin typeface="Microsoft JhengHei"/>
                <a:ea typeface="Microsoft JhengHei"/>
              </a:rPr>
              <a:t>(early adopter) </a:t>
            </a:r>
            <a:r>
              <a:rPr lang="zh-TW" sz="1800" kern="0">
                <a:latin typeface="Microsoft JhengHei"/>
                <a:ea typeface="Microsoft JhengHei"/>
              </a:rPr>
              <a:t>或前瞻使用者</a:t>
            </a:r>
            <a:r>
              <a:rPr lang="en-US" sz="1800" kern="0">
                <a:latin typeface="Microsoft JhengHei"/>
                <a:ea typeface="Microsoft JhengHei"/>
              </a:rPr>
              <a:t> (lead user) </a:t>
            </a:r>
            <a:r>
              <a:rPr lang="zh-TW" sz="1800" kern="0">
                <a:latin typeface="Microsoft JhengHei"/>
                <a:ea typeface="Microsoft JhengHei"/>
              </a:rPr>
              <a:t>使用意願及其需求和規格等分析</a:t>
            </a:r>
            <a:endParaRPr lang="en-US" sz="2800" kern="0">
              <a:latin typeface="MingLiu"/>
              <a:ea typeface="MingLiu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 </a:t>
            </a:r>
            <a:br>
              <a:rPr lang="en-US" sz="2000">
                <a:latin typeface="Microsoft JhengHei"/>
                <a:ea typeface="Microsoft JhengHei"/>
              </a:rPr>
            </a:b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326;p26">
            <a:extLst>
              <a:ext uri="{FF2B5EF4-FFF2-40B4-BE49-F238E27FC236}">
                <a16:creationId xmlns:a16="http://schemas.microsoft.com/office/drawing/2014/main" id="{432A731F-F636-4BB4-9872-656C606F0D6C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C3419A-8D2E-4509-A291-E802BE93B9AA}" type="slidenum">
              <a:t>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2;p23">
            <a:extLst>
              <a:ext uri="{FF2B5EF4-FFF2-40B4-BE49-F238E27FC236}">
                <a16:creationId xmlns:a16="http://schemas.microsoft.com/office/drawing/2014/main" id="{085D187D-6BBF-40DE-8849-5919EABEB91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74320" lvl="0" indent="-274320">
              <a:lnSpc>
                <a:spcPct val="17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本計畫「商業發展里程碑」之說明</a:t>
            </a: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800">
                <a:solidFill>
                  <a:srgbClr val="455F51"/>
                </a:solidFill>
                <a:latin typeface="Microsoft JhengHei"/>
                <a:ea typeface="Microsoft JhengHei"/>
              </a:rPr>
              <a:t>  -</a:t>
            </a:r>
            <a:r>
              <a:rPr lang="zh-TW" altLang="en-US" sz="2800">
                <a:solidFill>
                  <a:srgbClr val="455F51"/>
                </a:solidFill>
                <a:latin typeface="Microsoft JhengHei"/>
                <a:ea typeface="Microsoft JhengHei"/>
              </a:rPr>
              <a:t>請說明商業發展里程碑及階段性各階段預期完成之目標</a:t>
            </a:r>
            <a:endParaRPr lang="en-US" sz="3200"/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商業發展里程碑，包括各階段目標與時程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創新產品或服務之商業發展規劃及獲利模式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後續商化發展或出場時程條件等規劃</a:t>
            </a:r>
          </a:p>
          <a:p>
            <a:pPr marL="849313" lvl="1" indent="-40005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補助期間預計進行商化工作項，包括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技術可行性驗證及風險管控規劃</a:t>
            </a:r>
            <a:r>
              <a:rPr lang="en-US" sz="1800" kern="0">
                <a:latin typeface="Microsoft JhengHei"/>
                <a:ea typeface="Microsoft JhengHei"/>
              </a:rPr>
              <a:t> 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(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萌芽案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TRL4-6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α-test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、拔尖案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TRL6-8</a:t>
            </a:r>
            <a:r>
              <a:rPr lang="zh-TW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：</a:t>
            </a:r>
            <a:r>
              <a:rPr lang="en-US" sz="1800" kern="0">
                <a:solidFill>
                  <a:srgbClr val="FF0000"/>
                </a:solidFill>
                <a:latin typeface="Microsoft JhengHei"/>
                <a:ea typeface="Microsoft JhengHei"/>
              </a:rPr>
              <a:t>β-test) 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原型機發展階段規劃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醫材類請說明醫材比對品與預期用途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ngLiu"/>
              <a:ea typeface="MingLiu"/>
            </a:endParaRP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相關法規驗證等執行規劃</a:t>
            </a:r>
            <a:r>
              <a:rPr lang="en-US" sz="1800" kern="0">
                <a:latin typeface="Microsoft JhengHei"/>
                <a:ea typeface="Microsoft JhengHei"/>
              </a:rPr>
              <a:t> (</a:t>
            </a:r>
            <a:r>
              <a:rPr lang="zh-TW" sz="1800" kern="0">
                <a:latin typeface="Microsoft JhengHei"/>
                <a:ea typeface="Microsoft JhengHei"/>
              </a:rPr>
              <a:t>醫材類含取證所需之實驗臨床規劃</a:t>
            </a:r>
            <a:r>
              <a:rPr lang="en-US" sz="1800" kern="0">
                <a:latin typeface="Microsoft JhengHei"/>
                <a:ea typeface="Microsoft JhengHei"/>
              </a:rPr>
              <a:t>)</a:t>
            </a:r>
            <a:endParaRPr lang="en-US" sz="2800" kern="0">
              <a:latin typeface="MingLiu"/>
              <a:ea typeface="MingLiu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endParaRPr lang="en-US" sz="2000">
              <a:solidFill>
                <a:srgbClr val="455F51"/>
              </a:solidFill>
              <a:latin typeface="Microsoft JhengHei"/>
              <a:ea typeface="Microsoft JhengHei"/>
            </a:endParaRPr>
          </a:p>
          <a:p>
            <a:pPr marL="0" lvl="0" indent="0">
              <a:lnSpc>
                <a:spcPct val="170000"/>
              </a:lnSpc>
              <a:spcBef>
                <a:spcPts val="400"/>
              </a:spcBef>
              <a:buNone/>
            </a:pPr>
            <a:r>
              <a:rPr lang="en-US" sz="2000">
                <a:solidFill>
                  <a:srgbClr val="455F51"/>
                </a:solidFill>
                <a:latin typeface="Microsoft JhengHei"/>
                <a:ea typeface="Microsoft JhengHei"/>
              </a:rPr>
              <a:t> </a:t>
            </a:r>
          </a:p>
        </p:txBody>
      </p:sp>
      <p:sp>
        <p:nvSpPr>
          <p:cNvPr id="3" name="Google Shape;333;p23">
            <a:extLst>
              <a:ext uri="{FF2B5EF4-FFF2-40B4-BE49-F238E27FC236}">
                <a16:creationId xmlns:a16="http://schemas.microsoft.com/office/drawing/2014/main" id="{A1AD2B82-7708-43E9-BEDF-ED84FB7A15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57346"/>
            <a:ext cx="10972800" cy="1143000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二</a:t>
            </a:r>
            <a:r>
              <a:rPr lang="en-US" sz="4000" b="1"/>
              <a:t>)</a:t>
            </a:r>
            <a:r>
              <a:rPr lang="zh-TW" altLang="en-US" sz="4000" b="1"/>
              <a:t>商業發展規劃</a:t>
            </a:r>
            <a:r>
              <a:rPr lang="en-US" sz="4000" b="1"/>
              <a:t> </a:t>
            </a:r>
            <a:endParaRPr lang="en-US" sz="4000"/>
          </a:p>
        </p:txBody>
      </p:sp>
      <p:sp>
        <p:nvSpPr>
          <p:cNvPr id="4" name="Google Shape;334;p23">
            <a:extLst>
              <a:ext uri="{FF2B5EF4-FFF2-40B4-BE49-F238E27FC236}">
                <a16:creationId xmlns:a16="http://schemas.microsoft.com/office/drawing/2014/main" id="{6C73CD66-90EA-4D9B-8B75-AE893E7E911F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99481DE-02E2-401A-8C5E-B73D3F1ECB4C}" type="slidenum">
              <a:t>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39;p40">
            <a:extLst>
              <a:ext uri="{FF2B5EF4-FFF2-40B4-BE49-F238E27FC236}">
                <a16:creationId xmlns:a16="http://schemas.microsoft.com/office/drawing/2014/main" id="{55DEA87A-3BF3-422C-9FD9-D34577ED70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413418"/>
            <a:ext cx="10972800" cy="1143000"/>
          </a:xfrm>
        </p:spPr>
        <p:txBody>
          <a:bodyPr/>
          <a:lstStyle/>
          <a:p>
            <a:pPr marL="342900" lvl="0" indent="-342900">
              <a:buClr>
                <a:srgbClr val="455F51"/>
              </a:buClr>
              <a:buSzPts val="2500"/>
              <a:buFont typeface="Noto Sans Symbols"/>
              <a:buChar char="◆"/>
            </a:pPr>
            <a:r>
              <a:rPr lang="zh-TW" altLang="en-US" sz="2500" b="1"/>
              <a:t>創業里程碑</a:t>
            </a:r>
          </a:p>
        </p:txBody>
      </p:sp>
      <p:sp>
        <p:nvSpPr>
          <p:cNvPr id="3" name="Google Shape;340;p40">
            <a:extLst>
              <a:ext uri="{FF2B5EF4-FFF2-40B4-BE49-F238E27FC236}">
                <a16:creationId xmlns:a16="http://schemas.microsoft.com/office/drawing/2014/main" id="{ED4B38F8-AF85-440C-B3B5-2703D65D02A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556418"/>
            <a:ext cx="10972800" cy="5086523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zh-TW" altLang="en-US" sz="1800" b="1">
                <a:latin typeface="Microsoft JhengHei"/>
                <a:ea typeface="Microsoft JhengHei"/>
              </a:rPr>
              <a:t>規劃結案後至少三年以上，公司創業重大里程碑，含產品開發、技術發展、專利、商業佈局、市場佈局規劃</a:t>
            </a:r>
          </a:p>
        </p:txBody>
      </p:sp>
      <p:grpSp>
        <p:nvGrpSpPr>
          <p:cNvPr id="4" name="Google Shape;341;p40">
            <a:extLst>
              <a:ext uri="{FF2B5EF4-FFF2-40B4-BE49-F238E27FC236}">
                <a16:creationId xmlns:a16="http://schemas.microsoft.com/office/drawing/2014/main" id="{9C5828B1-475A-436D-88C7-AC88925F7B76}"/>
              </a:ext>
            </a:extLst>
          </p:cNvPr>
          <p:cNvGrpSpPr/>
          <p:nvPr/>
        </p:nvGrpSpPr>
        <p:grpSpPr>
          <a:xfrm>
            <a:off x="695328" y="1962421"/>
            <a:ext cx="10801350" cy="4680521"/>
            <a:chOff x="695328" y="1962421"/>
            <a:chExt cx="10801350" cy="4680521"/>
          </a:xfrm>
        </p:grpSpPr>
        <p:sp>
          <p:nvSpPr>
            <p:cNvPr id="5" name="Google Shape;342;p40">
              <a:extLst>
                <a:ext uri="{FF2B5EF4-FFF2-40B4-BE49-F238E27FC236}">
                  <a16:creationId xmlns:a16="http://schemas.microsoft.com/office/drawing/2014/main" id="{407721B2-8569-401B-A506-962AF66EFB85}"/>
                </a:ext>
              </a:extLst>
            </p:cNvPr>
            <p:cNvSpPr/>
            <p:nvPr/>
          </p:nvSpPr>
          <p:spPr>
            <a:xfrm>
              <a:off x="9331424" y="2240078"/>
              <a:ext cx="2165253" cy="4386468"/>
            </a:xfrm>
            <a:prstGeom prst="rect">
              <a:avLst/>
            </a:prstGeom>
            <a:solidFill>
              <a:srgbClr val="E7F2D3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0" i="0" u="none" strike="noStrike" kern="0" cap="none" spc="0" baseline="0">
                <a:solidFill>
                  <a:srgbClr val="FFFFFF"/>
                </a:solidFill>
                <a:uFillTx/>
                <a:latin typeface="Arial"/>
                <a:ea typeface="Arial"/>
                <a:cs typeface="Arial"/>
              </a:endParaRPr>
            </a:p>
          </p:txBody>
        </p:sp>
        <p:sp>
          <p:nvSpPr>
            <p:cNvPr id="6" name="Google Shape;343;p40">
              <a:extLst>
                <a:ext uri="{FF2B5EF4-FFF2-40B4-BE49-F238E27FC236}">
                  <a16:creationId xmlns:a16="http://schemas.microsoft.com/office/drawing/2014/main" id="{3C8FDF83-F261-44FF-8413-2D5FFCA33E57}"/>
                </a:ext>
              </a:extLst>
            </p:cNvPr>
            <p:cNvSpPr/>
            <p:nvPr/>
          </p:nvSpPr>
          <p:spPr>
            <a:xfrm>
              <a:off x="5013371" y="2256474"/>
              <a:ext cx="2159026" cy="4386468"/>
            </a:xfrm>
            <a:prstGeom prst="rect">
              <a:avLst/>
            </a:prstGeom>
            <a:solidFill>
              <a:srgbClr val="E7F2D3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0" i="0" u="none" strike="noStrike" kern="0" cap="none" spc="0" baseline="0">
                <a:solidFill>
                  <a:srgbClr val="FFFFFF"/>
                </a:solidFill>
                <a:uFillTx/>
                <a:latin typeface="Arial"/>
                <a:ea typeface="Arial"/>
                <a:cs typeface="Arial"/>
              </a:endParaRPr>
            </a:p>
          </p:txBody>
        </p:sp>
        <p:sp>
          <p:nvSpPr>
            <p:cNvPr id="7" name="Google Shape;344;p40">
              <a:extLst>
                <a:ext uri="{FF2B5EF4-FFF2-40B4-BE49-F238E27FC236}">
                  <a16:creationId xmlns:a16="http://schemas.microsoft.com/office/drawing/2014/main" id="{76ED55FA-D9B0-403F-990C-B85CD580213E}"/>
                </a:ext>
              </a:extLst>
            </p:cNvPr>
            <p:cNvSpPr/>
            <p:nvPr/>
          </p:nvSpPr>
          <p:spPr>
            <a:xfrm>
              <a:off x="695328" y="2256474"/>
              <a:ext cx="2159026" cy="4386468"/>
            </a:xfrm>
            <a:prstGeom prst="rect">
              <a:avLst/>
            </a:prstGeom>
            <a:solidFill>
              <a:srgbClr val="E7F2D3"/>
            </a:solidFill>
            <a:ln cap="flat">
              <a:noFill/>
              <a:prstDash val="solid"/>
            </a:ln>
          </p:spPr>
          <p:txBody>
            <a:bodyPr vert="horz" wrap="square" lIns="91421" tIns="45701" rIns="91421" bIns="45701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0" i="0" u="none" strike="noStrike" kern="0" cap="none" spc="0" baseline="0">
                <a:solidFill>
                  <a:srgbClr val="FFFFFF"/>
                </a:solidFill>
                <a:uFillTx/>
                <a:latin typeface="Arial"/>
                <a:ea typeface="Arial"/>
                <a:cs typeface="Arial"/>
              </a:endParaRPr>
            </a:p>
          </p:txBody>
        </p:sp>
        <p:grpSp>
          <p:nvGrpSpPr>
            <p:cNvPr id="8" name="Google Shape;345;p40">
              <a:extLst>
                <a:ext uri="{FF2B5EF4-FFF2-40B4-BE49-F238E27FC236}">
                  <a16:creationId xmlns:a16="http://schemas.microsoft.com/office/drawing/2014/main" id="{F85DFD3C-F29B-4875-96C2-88BFEC8E0AE0}"/>
                </a:ext>
              </a:extLst>
            </p:cNvPr>
            <p:cNvGrpSpPr/>
            <p:nvPr/>
          </p:nvGrpSpPr>
          <p:grpSpPr>
            <a:xfrm>
              <a:off x="695328" y="1962421"/>
              <a:ext cx="10801350" cy="581000"/>
              <a:chOff x="695328" y="1962421"/>
              <a:chExt cx="10801350" cy="581000"/>
            </a:xfrm>
          </p:grpSpPr>
          <p:cxnSp>
            <p:nvCxnSpPr>
              <p:cNvPr id="9" name="Google Shape;346;p40">
                <a:extLst>
                  <a:ext uri="{FF2B5EF4-FFF2-40B4-BE49-F238E27FC236}">
                    <a16:creationId xmlns:a16="http://schemas.microsoft.com/office/drawing/2014/main" id="{A509117B-879C-417F-BF71-4919DC17BD60}"/>
                  </a:ext>
                </a:extLst>
              </p:cNvPr>
              <p:cNvCxnSpPr/>
              <p:nvPr/>
            </p:nvCxnSpPr>
            <p:spPr>
              <a:xfrm>
                <a:off x="695328" y="2240078"/>
                <a:ext cx="10801350" cy="25686"/>
              </a:xfrm>
              <a:prstGeom prst="straightConnector1">
                <a:avLst/>
              </a:prstGeom>
              <a:noFill/>
              <a:ln w="38103" cap="flat">
                <a:solidFill>
                  <a:srgbClr val="8AB833"/>
                </a:solidFill>
                <a:prstDash val="solid"/>
                <a:miter/>
                <a:tailEnd type="arrow"/>
              </a:ln>
            </p:spPr>
          </p:cxnSp>
          <p:sp>
            <p:nvSpPr>
              <p:cNvPr id="10" name="Google Shape;347;p40">
                <a:extLst>
                  <a:ext uri="{FF2B5EF4-FFF2-40B4-BE49-F238E27FC236}">
                    <a16:creationId xmlns:a16="http://schemas.microsoft.com/office/drawing/2014/main" id="{BBBA0485-3494-4777-9B98-671569B5719A}"/>
                  </a:ext>
                </a:extLst>
              </p:cNvPr>
              <p:cNvSpPr/>
              <p:nvPr/>
            </p:nvSpPr>
            <p:spPr>
              <a:xfrm>
                <a:off x="695328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1" name="Google Shape;348;p40">
                <a:extLst>
                  <a:ext uri="{FF2B5EF4-FFF2-40B4-BE49-F238E27FC236}">
                    <a16:creationId xmlns:a16="http://schemas.microsoft.com/office/drawing/2014/main" id="{A60D5314-18D0-4DE9-91C6-B1F66237FACF}"/>
                  </a:ext>
                </a:extLst>
              </p:cNvPr>
              <p:cNvSpPr/>
              <p:nvPr/>
            </p:nvSpPr>
            <p:spPr>
              <a:xfrm>
                <a:off x="2854354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2" name="Google Shape;349;p40">
                <a:extLst>
                  <a:ext uri="{FF2B5EF4-FFF2-40B4-BE49-F238E27FC236}">
                    <a16:creationId xmlns:a16="http://schemas.microsoft.com/office/drawing/2014/main" id="{82C47920-013E-4D63-A100-6C5EB68782F3}"/>
                  </a:ext>
                </a:extLst>
              </p:cNvPr>
              <p:cNvSpPr/>
              <p:nvPr/>
            </p:nvSpPr>
            <p:spPr>
              <a:xfrm>
                <a:off x="5013371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3" name="Google Shape;350;p40">
                <a:extLst>
                  <a:ext uri="{FF2B5EF4-FFF2-40B4-BE49-F238E27FC236}">
                    <a16:creationId xmlns:a16="http://schemas.microsoft.com/office/drawing/2014/main" id="{11961EC3-84DB-4538-9000-63EBD49A7EFA}"/>
                  </a:ext>
                </a:extLst>
              </p:cNvPr>
              <p:cNvSpPr/>
              <p:nvPr/>
            </p:nvSpPr>
            <p:spPr>
              <a:xfrm>
                <a:off x="7172398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  <p:sp>
            <p:nvSpPr>
              <p:cNvPr id="14" name="Google Shape;351;p40">
                <a:extLst>
                  <a:ext uri="{FF2B5EF4-FFF2-40B4-BE49-F238E27FC236}">
                    <a16:creationId xmlns:a16="http://schemas.microsoft.com/office/drawing/2014/main" id="{43F0A7CD-3E37-46B2-99EF-9B24E0923ECE}"/>
                  </a:ext>
                </a:extLst>
              </p:cNvPr>
              <p:cNvSpPr/>
              <p:nvPr/>
            </p:nvSpPr>
            <p:spPr>
              <a:xfrm>
                <a:off x="9331424" y="1962421"/>
                <a:ext cx="581000" cy="581000"/>
              </a:xfrm>
              <a:custGeom>
                <a:avLst/>
                <a:gdLst>
                  <a:gd name="f0" fmla="val 21600000"/>
                  <a:gd name="f1" fmla="val 10800000"/>
                  <a:gd name="f2" fmla="val 5400000"/>
                  <a:gd name="f3" fmla="val 180"/>
                  <a:gd name="f4" fmla="val w"/>
                  <a:gd name="f5" fmla="val h"/>
                  <a:gd name="f6" fmla="val ss"/>
                  <a:gd name="f7" fmla="val 0"/>
                  <a:gd name="f8" fmla="*/ 5419351 1 1725033"/>
                  <a:gd name="f9" fmla="+- 0 0 -360"/>
                  <a:gd name="f10" fmla="+- 0 0 -180"/>
                  <a:gd name="f11" fmla="abs f4"/>
                  <a:gd name="f12" fmla="abs f5"/>
                  <a:gd name="f13" fmla="abs f6"/>
                  <a:gd name="f14" fmla="+- 2700000 f2 0"/>
                  <a:gd name="f15" fmla="*/ f9 f1 1"/>
                  <a:gd name="f16" fmla="*/ f10 f1 1"/>
                  <a:gd name="f17" fmla="?: f11 f4 1"/>
                  <a:gd name="f18" fmla="?: f12 f5 1"/>
                  <a:gd name="f19" fmla="?: f13 f6 1"/>
                  <a:gd name="f20" fmla="+- f14 0 f2"/>
                  <a:gd name="f21" fmla="*/ f15 1 f3"/>
                  <a:gd name="f22" fmla="*/ f16 1 f3"/>
                  <a:gd name="f23" fmla="*/ f17 1 21600"/>
                  <a:gd name="f24" fmla="*/ f18 1 21600"/>
                  <a:gd name="f25" fmla="*/ 21600 f17 1"/>
                  <a:gd name="f26" fmla="*/ 21600 f18 1"/>
                  <a:gd name="f27" fmla="+- f20 f2 0"/>
                  <a:gd name="f28" fmla="+- f21 0 f2"/>
                  <a:gd name="f29" fmla="+- f22 0 f2"/>
                  <a:gd name="f30" fmla="min f24 f23"/>
                  <a:gd name="f31" fmla="*/ f25 1 f19"/>
                  <a:gd name="f32" fmla="*/ f26 1 f19"/>
                  <a:gd name="f33" fmla="*/ f27 f8 1"/>
                  <a:gd name="f34" fmla="val f31"/>
                  <a:gd name="f35" fmla="val f32"/>
                  <a:gd name="f36" fmla="*/ f33 1 f1"/>
                  <a:gd name="f37" fmla="*/ f7 f30 1"/>
                  <a:gd name="f38" fmla="+- f35 0 f7"/>
                  <a:gd name="f39" fmla="+- f34 0 f7"/>
                  <a:gd name="f40" fmla="+- 0 0 f36"/>
                  <a:gd name="f41" fmla="*/ f38 1 2"/>
                  <a:gd name="f42" fmla="*/ f39 1 2"/>
                  <a:gd name="f43" fmla="+- 0 0 f40"/>
                  <a:gd name="f44" fmla="+- f7 f41 0"/>
                  <a:gd name="f45" fmla="+- f7 f42 0"/>
                  <a:gd name="f46" fmla="*/ f43 f1 1"/>
                  <a:gd name="f47" fmla="*/ f42 f30 1"/>
                  <a:gd name="f48" fmla="*/ f41 f30 1"/>
                  <a:gd name="f49" fmla="*/ f46 1 f8"/>
                  <a:gd name="f50" fmla="*/ f44 f30 1"/>
                  <a:gd name="f51" fmla="+- f49 0 f2"/>
                  <a:gd name="f52" fmla="cos 1 f51"/>
                  <a:gd name="f53" fmla="sin 1 f51"/>
                  <a:gd name="f54" fmla="+- 0 0 f52"/>
                  <a:gd name="f55" fmla="+- 0 0 f53"/>
                  <a:gd name="f56" fmla="+- 0 0 f54"/>
                  <a:gd name="f57" fmla="+- 0 0 f55"/>
                  <a:gd name="f58" fmla="val f56"/>
                  <a:gd name="f59" fmla="val f57"/>
                  <a:gd name="f60" fmla="*/ f58 f42 1"/>
                  <a:gd name="f61" fmla="*/ f59 f41 1"/>
                  <a:gd name="f62" fmla="+- f45 0 f60"/>
                  <a:gd name="f63" fmla="+- f45 f60 0"/>
                  <a:gd name="f64" fmla="+- f44 0 f61"/>
                  <a:gd name="f65" fmla="+- f44 f61 0"/>
                  <a:gd name="f66" fmla="*/ f62 f30 1"/>
                  <a:gd name="f67" fmla="*/ f64 f30 1"/>
                  <a:gd name="f68" fmla="*/ f63 f30 1"/>
                  <a:gd name="f69" fmla="*/ f65 f30 1"/>
                </a:gdLst>
                <a:ahLst/>
                <a:cxnLst>
                  <a:cxn ang="3cd4">
                    <a:pos x="hc" y="t"/>
                  </a:cxn>
                  <a:cxn ang="0">
                    <a:pos x="r" y="vc"/>
                  </a:cxn>
                  <a:cxn ang="cd4">
                    <a:pos x="hc" y="b"/>
                  </a:cxn>
                  <a:cxn ang="cd2">
                    <a:pos x="l" y="vc"/>
                  </a:cxn>
                  <a:cxn ang="f28">
                    <a:pos x="f66" y="f67"/>
                  </a:cxn>
                  <a:cxn ang="f29">
                    <a:pos x="f66" y="f69"/>
                  </a:cxn>
                  <a:cxn ang="f29">
                    <a:pos x="f68" y="f69"/>
                  </a:cxn>
                  <a:cxn ang="f28">
                    <a:pos x="f68" y="f67"/>
                  </a:cxn>
                </a:cxnLst>
                <a:rect l="f66" t="f67" r="f68" b="f69"/>
                <a:pathLst>
                  <a:path>
                    <a:moveTo>
                      <a:pt x="f37" y="f50"/>
                    </a:moveTo>
                    <a:arcTo wR="f47" hR="f48" stAng="f1" swAng="f0"/>
                    <a:close/>
                  </a:path>
                </a:pathLst>
              </a:custGeom>
              <a:solidFill>
                <a:srgbClr val="FFFFFF"/>
              </a:solidFill>
              <a:ln w="38103" cap="flat">
                <a:solidFill>
                  <a:srgbClr val="8AB833"/>
                </a:solidFill>
                <a:prstDash val="solid"/>
                <a:miter/>
              </a:ln>
            </p:spPr>
            <p:txBody>
              <a:bodyPr vert="horz" wrap="square" lIns="91421" tIns="45701" rIns="91421" bIns="45701" anchor="ctr" anchorCtr="1" compatLnSpc="1">
                <a:normAutofit/>
              </a:bodyPr>
              <a:lstStyle/>
              <a:p>
                <a:pPr marL="225427" marR="0" lvl="0" indent="-225427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0" i="0" u="none" strike="noStrike" kern="0" cap="none" spc="0" baseline="0">
                  <a:solidFill>
                    <a:srgbClr val="000000"/>
                  </a:solidFill>
                  <a:uFillTx/>
                  <a:latin typeface="Arial"/>
                  <a:ea typeface="Arial"/>
                  <a:cs typeface="Arial"/>
                </a:endParaRPr>
              </a:p>
            </p:txBody>
          </p:sp>
        </p:grpSp>
      </p:grpSp>
      <p:graphicFrame>
        <p:nvGraphicFramePr>
          <p:cNvPr id="15" name="Google Shape;352;p40">
            <a:extLst>
              <a:ext uri="{FF2B5EF4-FFF2-40B4-BE49-F238E27FC236}">
                <a16:creationId xmlns:a16="http://schemas.microsoft.com/office/drawing/2014/main" id="{9B74E47F-13D8-4C61-ABE4-6EDBA0387AD4}"/>
              </a:ext>
            </a:extLst>
          </p:cNvPr>
          <p:cNvGraphicFramePr>
            <a:graphicFrameLocks noGrp="1"/>
          </p:cNvGraphicFramePr>
          <p:nvPr/>
        </p:nvGraphicFramePr>
        <p:xfrm>
          <a:off x="695328" y="2581570"/>
          <a:ext cx="2016297" cy="2765218"/>
        </p:xfrm>
        <a:graphic>
          <a:graphicData uri="http://schemas.openxmlformats.org/drawingml/2006/table">
            <a:tbl>
              <a:tblPr>
                <a:effectLst/>
                <a:tableStyleId>{75675C71-5932-4381-98D0-FD7BB7D68876}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2696742610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1626041090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計畫擷取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226753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完成原型產品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587953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成立公司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784349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完成首輪募資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483834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3686326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1085576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17490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4565598"/>
                  </a:ext>
                </a:extLst>
              </a:tr>
            </a:tbl>
          </a:graphicData>
        </a:graphic>
      </p:graphicFrame>
      <p:graphicFrame>
        <p:nvGraphicFramePr>
          <p:cNvPr id="16" name="Google Shape;353;p40">
            <a:extLst>
              <a:ext uri="{FF2B5EF4-FFF2-40B4-BE49-F238E27FC236}">
                <a16:creationId xmlns:a16="http://schemas.microsoft.com/office/drawing/2014/main" id="{B7EBB999-283A-4F19-A1DF-ACD335096957}"/>
              </a:ext>
            </a:extLst>
          </p:cNvPr>
          <p:cNvGraphicFramePr>
            <a:graphicFrameLocks noGrp="1"/>
          </p:cNvGraphicFramePr>
          <p:nvPr/>
        </p:nvGraphicFramePr>
        <p:xfrm>
          <a:off x="2860499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{75675C71-5932-4381-98D0-FD7BB7D68876}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2589596367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3361911142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470250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133488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410900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310989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9612794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2541419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249371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983939"/>
                  </a:ext>
                </a:extLst>
              </a:tr>
            </a:tbl>
          </a:graphicData>
        </a:graphic>
      </p:graphicFrame>
      <p:graphicFrame>
        <p:nvGraphicFramePr>
          <p:cNvPr id="17" name="Google Shape;354;p40">
            <a:extLst>
              <a:ext uri="{FF2B5EF4-FFF2-40B4-BE49-F238E27FC236}">
                <a16:creationId xmlns:a16="http://schemas.microsoft.com/office/drawing/2014/main" id="{97C93F93-4CA5-41E7-9402-C7F8B4459765}"/>
              </a:ext>
            </a:extLst>
          </p:cNvPr>
          <p:cNvGraphicFramePr>
            <a:graphicFrameLocks noGrp="1"/>
          </p:cNvGraphicFramePr>
          <p:nvPr/>
        </p:nvGraphicFramePr>
        <p:xfrm>
          <a:off x="5013371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{75675C71-5932-4381-98D0-FD7BB7D68876}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3537036512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1389433833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8047749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8174083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5327739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615216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59304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687518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11719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334139"/>
                  </a:ext>
                </a:extLst>
              </a:tr>
            </a:tbl>
          </a:graphicData>
        </a:graphic>
      </p:graphicFrame>
      <p:graphicFrame>
        <p:nvGraphicFramePr>
          <p:cNvPr id="18" name="Google Shape;355;p40">
            <a:extLst>
              <a:ext uri="{FF2B5EF4-FFF2-40B4-BE49-F238E27FC236}">
                <a16:creationId xmlns:a16="http://schemas.microsoft.com/office/drawing/2014/main" id="{46F8453B-3137-425D-9639-9EBC1C1F9BFF}"/>
              </a:ext>
            </a:extLst>
          </p:cNvPr>
          <p:cNvGraphicFramePr>
            <a:graphicFrameLocks noGrp="1"/>
          </p:cNvGraphicFramePr>
          <p:nvPr/>
        </p:nvGraphicFramePr>
        <p:xfrm>
          <a:off x="7151440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{75675C71-5932-4381-98D0-FD7BB7D68876}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2966725316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3886177542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7644250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9011237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7756916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1838176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637743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427234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738232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9404089"/>
                  </a:ext>
                </a:extLst>
              </a:tr>
            </a:tbl>
          </a:graphicData>
        </a:graphic>
      </p:graphicFrame>
      <p:graphicFrame>
        <p:nvGraphicFramePr>
          <p:cNvPr id="19" name="Google Shape;356;p40">
            <a:extLst>
              <a:ext uri="{FF2B5EF4-FFF2-40B4-BE49-F238E27FC236}">
                <a16:creationId xmlns:a16="http://schemas.microsoft.com/office/drawing/2014/main" id="{57F3AA1C-BB60-48BB-BF4C-2316C502D168}"/>
              </a:ext>
            </a:extLst>
          </p:cNvPr>
          <p:cNvGraphicFramePr>
            <a:graphicFrameLocks noGrp="1"/>
          </p:cNvGraphicFramePr>
          <p:nvPr/>
        </p:nvGraphicFramePr>
        <p:xfrm>
          <a:off x="9331424" y="2581570"/>
          <a:ext cx="2016297" cy="3282796"/>
        </p:xfrm>
        <a:graphic>
          <a:graphicData uri="http://schemas.openxmlformats.org/drawingml/2006/table">
            <a:tbl>
              <a:tblPr>
                <a:effectLst/>
                <a:tableStyleId>{75675C71-5932-4381-98D0-FD7BB7D68876}</a:tableStyleId>
              </a:tblPr>
              <a:tblGrid>
                <a:gridCol w="620447">
                  <a:extLst>
                    <a:ext uri="{9D8B030D-6E8A-4147-A177-3AD203B41FA5}">
                      <a16:colId xmlns:a16="http://schemas.microsoft.com/office/drawing/2014/main" val="2145063414"/>
                    </a:ext>
                  </a:extLst>
                </a:gridCol>
                <a:gridCol w="1395849">
                  <a:extLst>
                    <a:ext uri="{9D8B030D-6E8A-4147-A177-3AD203B41FA5}">
                      <a16:colId xmlns:a16="http://schemas.microsoft.com/office/drawing/2014/main" val="1261479672"/>
                    </a:ext>
                  </a:extLst>
                </a:gridCol>
              </a:tblGrid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2657173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230098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endParaRPr lang="en-US" sz="1400" u="none" strike="noStrike" cap="none"/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預計達成之重大里程碑</a:t>
                      </a: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356628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8062218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599353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6235532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0033851"/>
                  </a:ext>
                </a:extLst>
              </a:tr>
              <a:tr h="345652"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1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408650"/>
                  </a:ext>
                </a:extLst>
              </a:tr>
            </a:tbl>
          </a:graphicData>
        </a:graphic>
      </p:graphicFrame>
      <p:sp>
        <p:nvSpPr>
          <p:cNvPr id="20" name="Google Shape;357;p40">
            <a:extLst>
              <a:ext uri="{FF2B5EF4-FFF2-40B4-BE49-F238E27FC236}">
                <a16:creationId xmlns:a16="http://schemas.microsoft.com/office/drawing/2014/main" id="{4F016790-7FC9-42D6-B9AC-C60F366E5232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7833C97-99F1-4ED0-90BB-9E5A0A75E6DE}" type="slidenum">
              <a:t>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2;p41">
            <a:extLst>
              <a:ext uri="{FF2B5EF4-FFF2-40B4-BE49-F238E27FC236}">
                <a16:creationId xmlns:a16="http://schemas.microsoft.com/office/drawing/2014/main" id="{3C5D97DE-EC11-4E3B-B756-3FB8B6D638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77848"/>
            <a:ext cx="10972800" cy="1143000"/>
          </a:xfrm>
        </p:spPr>
        <p:txBody>
          <a:bodyPr/>
          <a:lstStyle/>
          <a:p>
            <a:pPr marL="342900" lvl="0" indent="-342900">
              <a:buClr>
                <a:srgbClr val="455F51"/>
              </a:buClr>
              <a:buSzPts val="2500"/>
              <a:buFont typeface="Noto Sans Symbols"/>
              <a:buChar char="◆"/>
            </a:pPr>
            <a:r>
              <a:rPr lang="zh-TW" altLang="en-US" sz="2500" b="1"/>
              <a:t>預計公司經營模式</a:t>
            </a:r>
            <a:endParaRPr lang="en-US"/>
          </a:p>
        </p:txBody>
      </p:sp>
      <p:graphicFrame>
        <p:nvGraphicFramePr>
          <p:cNvPr id="3" name="Google Shape;363;p41">
            <a:extLst>
              <a:ext uri="{FF2B5EF4-FFF2-40B4-BE49-F238E27FC236}">
                <a16:creationId xmlns:a16="http://schemas.microsoft.com/office/drawing/2014/main" id="{3DB0A4A4-FF96-4845-A46C-D73BF6D339AD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827629"/>
          <a:ext cx="10801386" cy="2970611"/>
        </p:xfrm>
        <a:graphic>
          <a:graphicData uri="http://schemas.openxmlformats.org/drawingml/2006/table">
            <a:tbl>
              <a:tblPr>
                <a:effectLst/>
                <a:tableStyleId>{75675C71-5932-4381-98D0-FD7BB7D68876}</a:tableStyleId>
              </a:tblPr>
              <a:tblGrid>
                <a:gridCol w="2304324">
                  <a:extLst>
                    <a:ext uri="{9D8B030D-6E8A-4147-A177-3AD203B41FA5}">
                      <a16:colId xmlns:a16="http://schemas.microsoft.com/office/drawing/2014/main" val="2702754272"/>
                    </a:ext>
                  </a:extLst>
                </a:gridCol>
                <a:gridCol w="2832354">
                  <a:extLst>
                    <a:ext uri="{9D8B030D-6E8A-4147-A177-3AD203B41FA5}">
                      <a16:colId xmlns:a16="http://schemas.microsoft.com/office/drawing/2014/main" val="153587131"/>
                    </a:ext>
                  </a:extLst>
                </a:gridCol>
                <a:gridCol w="1128104">
                  <a:extLst>
                    <a:ext uri="{9D8B030D-6E8A-4147-A177-3AD203B41FA5}">
                      <a16:colId xmlns:a16="http://schemas.microsoft.com/office/drawing/2014/main" val="1081217983"/>
                    </a:ext>
                  </a:extLst>
                </a:gridCol>
                <a:gridCol w="1704249">
                  <a:extLst>
                    <a:ext uri="{9D8B030D-6E8A-4147-A177-3AD203B41FA5}">
                      <a16:colId xmlns:a16="http://schemas.microsoft.com/office/drawing/2014/main" val="3780377874"/>
                    </a:ext>
                  </a:extLst>
                </a:gridCol>
                <a:gridCol w="2832354">
                  <a:extLst>
                    <a:ext uri="{9D8B030D-6E8A-4147-A177-3AD203B41FA5}">
                      <a16:colId xmlns:a16="http://schemas.microsoft.com/office/drawing/2014/main" val="3311384698"/>
                    </a:ext>
                  </a:extLst>
                </a:gridCol>
              </a:tblGrid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預計出場型式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成立並經營新創公司（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Spin-off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團隊被其他公司購併（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M&amp;A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5976480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預計成立公司類型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股份有限公司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閉鎖型公司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其他：</a:t>
                      </a:r>
                      <a:r>
                        <a:rPr lang="en-US" sz="1800" u="sng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    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8207940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預計設立地點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境內公司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Noto Sans Symbols"/>
                          <a:ea typeface="Noto Sans Symbols"/>
                          <a:cs typeface="Noto Sans Symbols"/>
                        </a:rPr>
                        <a:t>⬜</a:t>
                      </a:r>
                      <a:r>
                        <a:rPr lang="en-US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境外公司</a:t>
                      </a:r>
                    </a:p>
                  </a:txBody>
                  <a:tcPr marL="91449" marR="91449" marT="45729" marB="45729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3306948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預計員工人數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80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5301527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團隊預計現金出資額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80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178480"/>
                  </a:ext>
                </a:extLst>
              </a:tr>
            </a:tbl>
          </a:graphicData>
        </a:graphic>
      </p:graphicFrame>
      <p:sp>
        <p:nvSpPr>
          <p:cNvPr id="4" name="Google Shape;364;p41">
            <a:extLst>
              <a:ext uri="{FF2B5EF4-FFF2-40B4-BE49-F238E27FC236}">
                <a16:creationId xmlns:a16="http://schemas.microsoft.com/office/drawing/2014/main" id="{17575254-BCC7-4DC6-AA20-81BCF33B2E9A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4261A67-1675-4C73-9F0A-87736F582B37}" type="slidenum">
              <a:t>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9;p42">
            <a:extLst>
              <a:ext uri="{FF2B5EF4-FFF2-40B4-BE49-F238E27FC236}">
                <a16:creationId xmlns:a16="http://schemas.microsoft.com/office/drawing/2014/main" id="{D293A76E-9765-4CAE-A5A7-BB8D5D86E5B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三</a:t>
            </a:r>
            <a:r>
              <a:rPr lang="en-US" sz="4000" b="1"/>
              <a:t>)</a:t>
            </a:r>
            <a:r>
              <a:rPr lang="zh-TW" altLang="en-US" sz="4000" b="1"/>
              <a:t>創業團隊組成</a:t>
            </a:r>
            <a:endParaRPr lang="en-US"/>
          </a:p>
        </p:txBody>
      </p:sp>
      <p:sp>
        <p:nvSpPr>
          <p:cNvPr id="3" name="Google Shape;370;p42">
            <a:extLst>
              <a:ext uri="{FF2B5EF4-FFF2-40B4-BE49-F238E27FC236}">
                <a16:creationId xmlns:a16="http://schemas.microsoft.com/office/drawing/2014/main" id="{378D765B-5D04-4D56-ABA2-43707584C4F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375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請說明預計新創團隊之成員與職掌（務必包括計畫主持人、技術開發人員、具業界經驗商業發展人員）</a:t>
            </a:r>
          </a:p>
          <a:p>
            <a:pPr marL="906463" lvl="1" indent="-457200">
              <a:lnSpc>
                <a:spcPct val="100000"/>
              </a:lnSpc>
              <a:spcBef>
                <a:spcPts val="320"/>
              </a:spcBef>
              <a:buClr>
                <a:srgbClr val="2A4F1C"/>
              </a:buClr>
              <a:buSzPts val="1360"/>
              <a:buFont typeface="Century Gothic"/>
              <a:buAutoNum type="arabicPeriod"/>
            </a:pPr>
            <a:r>
              <a:rPr lang="zh-TW" sz="2000" b="1" kern="0">
                <a:latin typeface="Microsoft JhengHei"/>
                <a:ea typeface="Microsoft JhengHei"/>
              </a:rPr>
              <a:t>團隊創業準備度與成員組成完整性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en-US" sz="1800" kern="0">
                <a:latin typeface="Microsoft JhengHei"/>
                <a:ea typeface="Microsoft JhengHei"/>
              </a:rPr>
              <a:t>PI</a:t>
            </a:r>
            <a:r>
              <a:rPr lang="zh-TW" sz="1800" kern="0">
                <a:latin typeface="Microsoft JhengHei"/>
                <a:ea typeface="Microsoft JhengHei"/>
              </a:rPr>
              <a:t>創業決心及校內外團隊組成之規劃</a:t>
            </a:r>
          </a:p>
          <a:p>
            <a:pPr marL="914400" lvl="2" indent="-246888">
              <a:lnSpc>
                <a:spcPct val="100000"/>
              </a:lnSpc>
              <a:spcBef>
                <a:spcPts val="280"/>
              </a:spcBef>
              <a:buClr>
                <a:srgbClr val="455C19"/>
              </a:buClr>
              <a:buSzPts val="980"/>
              <a:buFont typeface="Noto Sans Symbols"/>
              <a:buChar char="⚫"/>
            </a:pPr>
            <a:r>
              <a:rPr lang="zh-TW" sz="1800" kern="0">
                <a:latin typeface="Microsoft JhengHei"/>
                <a:ea typeface="Microsoft JhengHei"/>
              </a:rPr>
              <a:t>拔尖案：團隊組成及</a:t>
            </a:r>
            <a:r>
              <a:rPr lang="en-US" sz="1800" kern="0">
                <a:latin typeface="Microsoft JhengHei"/>
                <a:ea typeface="Microsoft JhengHei"/>
              </a:rPr>
              <a:t>3</a:t>
            </a:r>
            <a:r>
              <a:rPr lang="zh-TW" sz="1800" kern="0">
                <a:latin typeface="Microsoft JhengHei"/>
                <a:ea typeface="Microsoft JhengHei"/>
              </a:rPr>
              <a:t>個月聘用專任</a:t>
            </a:r>
            <a:r>
              <a:rPr lang="en-US" sz="1800" kern="0">
                <a:latin typeface="Microsoft JhengHei"/>
                <a:ea typeface="Microsoft JhengHei"/>
              </a:rPr>
              <a:t>CEO</a:t>
            </a:r>
            <a:r>
              <a:rPr lang="zh-TW" sz="1800" kern="0">
                <a:latin typeface="Microsoft JhengHei"/>
                <a:ea typeface="Microsoft JhengHei"/>
              </a:rPr>
              <a:t>或</a:t>
            </a:r>
            <a:r>
              <a:rPr lang="en-US" sz="1800" kern="0">
                <a:latin typeface="Microsoft JhengHei"/>
                <a:ea typeface="Microsoft JhengHei"/>
              </a:rPr>
              <a:t>COO</a:t>
            </a:r>
            <a:r>
              <a:rPr lang="zh-TW" sz="1800" kern="0">
                <a:latin typeface="Microsoft JhengHei"/>
                <a:ea typeface="Microsoft JhengHei"/>
              </a:rPr>
              <a:t>人選規劃</a:t>
            </a:r>
          </a:p>
          <a:p>
            <a:pPr marL="0" lvl="0" indent="0">
              <a:lnSpc>
                <a:spcPct val="150000"/>
              </a:lnSpc>
              <a:spcBef>
                <a:spcPts val="500"/>
              </a:spcBef>
              <a:buNone/>
            </a:pPr>
            <a:endParaRPr lang="en-US" sz="2500" b="1">
              <a:solidFill>
                <a:srgbClr val="455F51"/>
              </a:solidFill>
              <a:latin typeface="Microsoft JhengHei"/>
              <a:ea typeface="Microsoft JhengHei"/>
            </a:endParaRPr>
          </a:p>
        </p:txBody>
      </p:sp>
      <p:sp>
        <p:nvSpPr>
          <p:cNvPr id="4" name="Google Shape;371;p42">
            <a:extLst>
              <a:ext uri="{FF2B5EF4-FFF2-40B4-BE49-F238E27FC236}">
                <a16:creationId xmlns:a16="http://schemas.microsoft.com/office/drawing/2014/main" id="{2F4F2E9A-4846-4344-990E-C6D37E7A5F65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12B860F-FD55-4457-AB3D-35D8BEB675FB}" type="slidenum">
              <a:t>9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77;p44">
            <a:extLst>
              <a:ext uri="{FF2B5EF4-FFF2-40B4-BE49-F238E27FC236}">
                <a16:creationId xmlns:a16="http://schemas.microsoft.com/office/drawing/2014/main" id="{D2402F4F-8EE6-487E-B0FD-596784F0F35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graphicFrame>
        <p:nvGraphicFramePr>
          <p:cNvPr id="3" name="Google Shape;378;p44">
            <a:extLst>
              <a:ext uri="{FF2B5EF4-FFF2-40B4-BE49-F238E27FC236}">
                <a16:creationId xmlns:a16="http://schemas.microsoft.com/office/drawing/2014/main" id="{B138EE15-BD48-48CD-91CA-E565F64A7DE7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098057"/>
          <a:ext cx="10972800" cy="3801224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{517EFE58-51E1-40D5-9E8B-A3524ADEC254}</a:tableStyleId>
              </a:tblPr>
              <a:tblGrid>
                <a:gridCol w="2107472">
                  <a:extLst>
                    <a:ext uri="{9D8B030D-6E8A-4147-A177-3AD203B41FA5}">
                      <a16:colId xmlns:a16="http://schemas.microsoft.com/office/drawing/2014/main" val="3625572374"/>
                    </a:ext>
                  </a:extLst>
                </a:gridCol>
                <a:gridCol w="3100245">
                  <a:extLst>
                    <a:ext uri="{9D8B030D-6E8A-4147-A177-3AD203B41FA5}">
                      <a16:colId xmlns:a16="http://schemas.microsoft.com/office/drawing/2014/main" val="4221419204"/>
                    </a:ext>
                  </a:extLst>
                </a:gridCol>
                <a:gridCol w="2978328">
                  <a:extLst>
                    <a:ext uri="{9D8B030D-6E8A-4147-A177-3AD203B41FA5}">
                      <a16:colId xmlns:a16="http://schemas.microsoft.com/office/drawing/2014/main" val="4241595758"/>
                    </a:ext>
                  </a:extLst>
                </a:gridCol>
                <a:gridCol w="2786752">
                  <a:extLst>
                    <a:ext uri="{9D8B030D-6E8A-4147-A177-3AD203B41FA5}">
                      <a16:colId xmlns:a16="http://schemas.microsoft.com/office/drawing/2014/main" val="438176213"/>
                    </a:ext>
                  </a:extLst>
                </a:gridCol>
              </a:tblGrid>
              <a:tr h="1354948"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關鍵技術項目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團隊現行技術進度</a:t>
                      </a:r>
                      <a:endParaRPr lang="en-US" sz="1400" u="none" strike="noStrike" cap="none"/>
                    </a:p>
                  </a:txBody>
                  <a:tcPr marL="47621" marR="47621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技術目標及指標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4039781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3928672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541791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293926"/>
                  </a:ext>
                </a:extLst>
              </a:tr>
            </a:tbl>
          </a:graphicData>
        </a:graphic>
      </p:graphicFrame>
      <p:sp>
        <p:nvSpPr>
          <p:cNvPr id="4" name="Google Shape;379;p44">
            <a:extLst>
              <a:ext uri="{FF2B5EF4-FFF2-40B4-BE49-F238E27FC236}">
                <a16:creationId xmlns:a16="http://schemas.microsoft.com/office/drawing/2014/main" id="{10D4DEF9-6174-4B67-ADD3-A05F78F99B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>
            <a:noAutofit/>
          </a:bodyPr>
          <a:lstStyle/>
          <a:p>
            <a:pPr marL="68580" lvl="0">
              <a:lnSpc>
                <a:spcPct val="150000"/>
              </a:lnSpc>
            </a:pPr>
            <a:r>
              <a:rPr lang="zh-TW" altLang="en-US" sz="3600" b="1"/>
              <a:t>產品化關鍵技術研發進度</a:t>
            </a:r>
            <a:r>
              <a:rPr lang="en-US" sz="3600" b="1"/>
              <a:t> 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需對應查核點項目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3200" b="1">
              <a:solidFill>
                <a:srgbClr val="000000"/>
              </a:solidFill>
            </a:endParaRPr>
          </a:p>
        </p:txBody>
      </p:sp>
      <p:sp>
        <p:nvSpPr>
          <p:cNvPr id="5" name="Google Shape;380;p44">
            <a:extLst>
              <a:ext uri="{FF2B5EF4-FFF2-40B4-BE49-F238E27FC236}">
                <a16:creationId xmlns:a16="http://schemas.microsoft.com/office/drawing/2014/main" id="{D8C90D52-7EB5-40E8-B655-C00D6BC6DDA8}"/>
              </a:ext>
            </a:extLst>
          </p:cNvPr>
          <p:cNvSpPr txBox="1"/>
          <p:nvPr/>
        </p:nvSpPr>
        <p:spPr>
          <a:xfrm>
            <a:off x="847996" y="5259976"/>
            <a:ext cx="10804074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註：本頁應說明團隊現行所掌握之關鍵技術進度，以及為利研發成果商業化，本計劃預計完成之具體、可驗證之技術目標及指標，如功能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/spec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精進、產率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良率提升、完成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測試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試驗、完成系統雛形、完成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試量產等。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所列技術目標及指標應對應技術查核點。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延續案應對照補充說明與前期之關鍵技術差異，以及這些差異對商業化之必要性。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86;p45">
            <a:extLst>
              <a:ext uri="{FF2B5EF4-FFF2-40B4-BE49-F238E27FC236}">
                <a16:creationId xmlns:a16="http://schemas.microsoft.com/office/drawing/2014/main" id="{970086E4-2299-4A13-8955-A449EDD9B7A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graphicFrame>
        <p:nvGraphicFramePr>
          <p:cNvPr id="3" name="Google Shape;387;p45">
            <a:extLst>
              <a:ext uri="{FF2B5EF4-FFF2-40B4-BE49-F238E27FC236}">
                <a16:creationId xmlns:a16="http://schemas.microsoft.com/office/drawing/2014/main" id="{5F318AFB-55C0-4BD1-8259-67D8AA2C72B1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1098057"/>
          <a:ext cx="10972800" cy="3801224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{517EFE58-51E1-40D5-9E8B-A3524ADEC254}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136096258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23409883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3764925370"/>
                    </a:ext>
                  </a:extLst>
                </a:gridCol>
              </a:tblGrid>
              <a:tr h="1354948"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工作項目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本計劃預計完成之成果</a:t>
                      </a:r>
                      <a:endParaRPr lang="en-US" sz="1400" u="none" strike="noStrike" cap="none"/>
                    </a:p>
                  </a:txBody>
                  <a:tcPr marL="47621" marR="47621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重要性說明與預估經費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9642030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6049292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528380"/>
                  </a:ext>
                </a:extLst>
              </a:tr>
              <a:tr h="815425"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5457539"/>
                  </a:ext>
                </a:extLst>
              </a:tr>
            </a:tbl>
          </a:graphicData>
        </a:graphic>
      </p:graphicFrame>
      <p:sp>
        <p:nvSpPr>
          <p:cNvPr id="4" name="Google Shape;388;p45">
            <a:extLst>
              <a:ext uri="{FF2B5EF4-FFF2-40B4-BE49-F238E27FC236}">
                <a16:creationId xmlns:a16="http://schemas.microsoft.com/office/drawing/2014/main" id="{C95408E6-B9AC-4E09-92DF-FBE485F7FF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>
            <a:noAutofit/>
          </a:bodyPr>
          <a:lstStyle/>
          <a:p>
            <a:pPr marL="68580" lvl="0">
              <a:lnSpc>
                <a:spcPct val="150000"/>
              </a:lnSpc>
            </a:pPr>
            <a:r>
              <a:rPr lang="zh-TW" altLang="en-US" sz="3600" b="1"/>
              <a:t>科研成果之商品化進度</a:t>
            </a:r>
            <a:r>
              <a:rPr lang="en-US" sz="3600" b="1"/>
              <a:t> </a:t>
            </a:r>
            <a:r>
              <a:rPr lang="en-US" sz="2800" b="1">
                <a:solidFill>
                  <a:srgbClr val="FF0000"/>
                </a:solidFill>
              </a:rPr>
              <a:t>(</a:t>
            </a:r>
            <a:r>
              <a:rPr lang="zh-TW" altLang="en-US" sz="2800" b="1">
                <a:solidFill>
                  <a:srgbClr val="FF0000"/>
                </a:solidFill>
              </a:rPr>
              <a:t>需對應查核點項目</a:t>
            </a:r>
            <a:r>
              <a:rPr lang="en-US" sz="2800" b="1">
                <a:solidFill>
                  <a:srgbClr val="FF0000"/>
                </a:solidFill>
              </a:rPr>
              <a:t>)</a:t>
            </a:r>
            <a:endParaRPr lang="en-US" sz="3200" b="1">
              <a:solidFill>
                <a:srgbClr val="000000"/>
              </a:solidFill>
            </a:endParaRPr>
          </a:p>
        </p:txBody>
      </p:sp>
      <p:sp>
        <p:nvSpPr>
          <p:cNvPr id="5" name="Google Shape;389;p45">
            <a:extLst>
              <a:ext uri="{FF2B5EF4-FFF2-40B4-BE49-F238E27FC236}">
                <a16:creationId xmlns:a16="http://schemas.microsoft.com/office/drawing/2014/main" id="{A8D31192-73E3-40A8-9B51-45E00B741248}"/>
              </a:ext>
            </a:extLst>
          </p:cNvPr>
          <p:cNvSpPr txBox="1"/>
          <p:nvPr/>
        </p:nvSpPr>
        <p:spPr>
          <a:xfrm>
            <a:off x="830576" y="5134740"/>
            <a:ext cx="10568936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註：本頁應說明為利研發成果商業化，本計劃預計完成之進度，如完成多少潛在客戶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合作夥伴洽談、簽訂多少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MOU/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訂單、開發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客戶、完成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法規驗證或諮詢、完成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取證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或申請送件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智財評估、完成</a:t>
            </a:r>
            <a:r>
              <a:rPr lang="en-US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xxx</a:t>
            </a: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參展等。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所列工作項目與成果應對應商業查核點。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延續案應對照補充說明與前期之工作項目差異，以及這些差異對商業化之必要性。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95;p46">
            <a:extLst>
              <a:ext uri="{FF2B5EF4-FFF2-40B4-BE49-F238E27FC236}">
                <a16:creationId xmlns:a16="http://schemas.microsoft.com/office/drawing/2014/main" id="{A5D96881-D10E-423B-9DCA-EEA17048C7E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0029" y="136519"/>
            <a:ext cx="10972800" cy="708102"/>
          </a:xfrm>
        </p:spPr>
        <p:txBody>
          <a:bodyPr/>
          <a:lstStyle/>
          <a:p>
            <a:pPr lvl="0"/>
            <a:r>
              <a:rPr lang="en-US" sz="3600" b="1"/>
              <a:t>(</a:t>
            </a:r>
            <a:r>
              <a:rPr lang="zh-TW" altLang="en-US" sz="3600" b="1"/>
              <a:t>四</a:t>
            </a:r>
            <a:r>
              <a:rPr lang="en-US" sz="3600" b="1"/>
              <a:t>)</a:t>
            </a:r>
            <a:r>
              <a:rPr lang="zh-TW" altLang="en-US" sz="3600" b="1"/>
              <a:t>自提查核點</a:t>
            </a:r>
            <a:r>
              <a:rPr lang="en-US" sz="3600" b="1"/>
              <a:t>(</a:t>
            </a:r>
            <a:r>
              <a:rPr lang="zh-TW" altLang="en-US" sz="3600" b="1"/>
              <a:t>拔尖</a:t>
            </a:r>
            <a:r>
              <a:rPr lang="en-US" sz="3600" b="1"/>
              <a:t>)</a:t>
            </a:r>
            <a:r>
              <a:rPr lang="en-US" sz="3600" b="1">
                <a:solidFill>
                  <a:srgbClr val="FF0000"/>
                </a:solidFill>
              </a:rPr>
              <a:t> </a:t>
            </a:r>
            <a:r>
              <a:rPr lang="en-US" sz="2400" b="1">
                <a:solidFill>
                  <a:srgbClr val="FF0000"/>
                </a:solidFill>
              </a:rPr>
              <a:t>(</a:t>
            </a:r>
            <a:r>
              <a:rPr lang="zh-TW" altLang="en-US" sz="2400" b="1">
                <a:solidFill>
                  <a:srgbClr val="FF0000"/>
                </a:solidFill>
              </a:rPr>
              <a:t>預估申請經費總和需為個案經費表之總和</a:t>
            </a:r>
            <a:r>
              <a:rPr lang="en-US" sz="2400" b="1">
                <a:solidFill>
                  <a:srgbClr val="FF0000"/>
                </a:solidFill>
              </a:rPr>
              <a:t>)</a:t>
            </a:r>
            <a:endParaRPr lang="en-US" sz="3600" b="1"/>
          </a:p>
        </p:txBody>
      </p:sp>
      <p:graphicFrame>
        <p:nvGraphicFramePr>
          <p:cNvPr id="3" name="Google Shape;396;p46">
            <a:extLst>
              <a:ext uri="{FF2B5EF4-FFF2-40B4-BE49-F238E27FC236}">
                <a16:creationId xmlns:a16="http://schemas.microsoft.com/office/drawing/2014/main" id="{37D3CDCA-54AE-4901-B769-C2E22E9AF180}"/>
              </a:ext>
            </a:extLst>
          </p:cNvPr>
          <p:cNvGraphicFramePr>
            <a:graphicFrameLocks noGrp="1"/>
          </p:cNvGraphicFramePr>
          <p:nvPr/>
        </p:nvGraphicFramePr>
        <p:xfrm>
          <a:off x="118954" y="960440"/>
          <a:ext cx="11990682" cy="5760994"/>
        </p:xfrm>
        <a:graphic>
          <a:graphicData uri="http://schemas.openxmlformats.org/drawingml/2006/table">
            <a:tbl>
              <a:tblPr firstRow="1" bandRow="1">
                <a:effectLst/>
                <a:tableStyleId>{75675C71-5932-4381-98D0-FD7BB7D68876}</a:tableStyleId>
              </a:tblPr>
              <a:tblGrid>
                <a:gridCol w="1015304">
                  <a:extLst>
                    <a:ext uri="{9D8B030D-6E8A-4147-A177-3AD203B41FA5}">
                      <a16:colId xmlns:a16="http://schemas.microsoft.com/office/drawing/2014/main" val="2636022803"/>
                    </a:ext>
                  </a:extLst>
                </a:gridCol>
                <a:gridCol w="1165924">
                  <a:extLst>
                    <a:ext uri="{9D8B030D-6E8A-4147-A177-3AD203B41FA5}">
                      <a16:colId xmlns:a16="http://schemas.microsoft.com/office/drawing/2014/main" val="3265733938"/>
                    </a:ext>
                  </a:extLst>
                </a:gridCol>
                <a:gridCol w="2690576">
                  <a:extLst>
                    <a:ext uri="{9D8B030D-6E8A-4147-A177-3AD203B41FA5}">
                      <a16:colId xmlns:a16="http://schemas.microsoft.com/office/drawing/2014/main" val="1596870373"/>
                    </a:ext>
                  </a:extLst>
                </a:gridCol>
                <a:gridCol w="4965100">
                  <a:extLst>
                    <a:ext uri="{9D8B030D-6E8A-4147-A177-3AD203B41FA5}">
                      <a16:colId xmlns:a16="http://schemas.microsoft.com/office/drawing/2014/main" val="4092861126"/>
                    </a:ext>
                  </a:extLst>
                </a:gridCol>
                <a:gridCol w="2153777">
                  <a:extLst>
                    <a:ext uri="{9D8B030D-6E8A-4147-A177-3AD203B41FA5}">
                      <a16:colId xmlns:a16="http://schemas.microsoft.com/office/drawing/2014/main" val="2693317169"/>
                    </a:ext>
                  </a:extLst>
                </a:gridCol>
              </a:tblGrid>
              <a:tr h="116609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時 </a:t>
                      </a:r>
                      <a:r>
                        <a:rPr lang="en-US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 </a:t>
                      </a:r>
                      <a:r>
                        <a:rPr lang="zh-TW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間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辦理事項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預估申請經費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440863"/>
                  </a:ext>
                </a:extLst>
              </a:tr>
              <a:tr h="1148724">
                <a:tc rowSpan="4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期中前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須完成之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</a:t>
                      </a: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6</a:t>
                      </a: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商業查核點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：市場規模與板塊分析報告一份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6153045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TA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擬定與產品定位分析報告一份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7589344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技術查核點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：完成原型機設計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制訂及完成原型機規格設計（包含設計圖與相關零組件之明確規格，並清楚定義原型機功能規格）</a:t>
                      </a:r>
                      <a:r>
                        <a:rPr lang="en-US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9489787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：完成原型機功能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規格驗證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完成原型機預期用途之功能驗證</a:t>
                      </a:r>
                      <a:r>
                        <a:rPr lang="en-US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驗證試驗須包含至少三次獨立測試及具代表性之功能比對，相關功能驗證需有明確之允收標準，並註記是否由第三方具</a:t>
                      </a:r>
                      <a:r>
                        <a:rPr lang="en-US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TOF</a:t>
                      </a:r>
                      <a:r>
                        <a:rPr lang="zh-TW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認證實驗室來執行相關驗證報告產出</a:t>
                      </a:r>
                      <a:r>
                        <a:rPr lang="en-US" sz="16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3169380"/>
                  </a:ext>
                </a:extLst>
              </a:tr>
            </a:tbl>
          </a:graphicData>
        </a:graphic>
      </p:graphicFrame>
      <p:sp>
        <p:nvSpPr>
          <p:cNvPr id="4" name="Google Shape;397;p46">
            <a:extLst>
              <a:ext uri="{FF2B5EF4-FFF2-40B4-BE49-F238E27FC236}">
                <a16:creationId xmlns:a16="http://schemas.microsoft.com/office/drawing/2014/main" id="{11783C7E-4BB4-479B-9A44-107FAF80494F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6E2D1BC-6F42-4714-9D1B-7A093EAD3D58}" type="slidenum">
              <a:t>12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03;p47">
            <a:extLst>
              <a:ext uri="{FF2B5EF4-FFF2-40B4-BE49-F238E27FC236}">
                <a16:creationId xmlns:a16="http://schemas.microsoft.com/office/drawing/2014/main" id="{2BC1DDE7-D51F-420D-B3BD-03CCDD4E041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0029" y="136519"/>
            <a:ext cx="10972800" cy="708102"/>
          </a:xfrm>
        </p:spPr>
        <p:txBody>
          <a:bodyPr/>
          <a:lstStyle/>
          <a:p>
            <a:pPr lvl="0"/>
            <a:r>
              <a:rPr lang="en-US" sz="3600" b="1"/>
              <a:t>(</a:t>
            </a:r>
            <a:r>
              <a:rPr lang="zh-TW" altLang="en-US" sz="3600" b="1"/>
              <a:t>四</a:t>
            </a:r>
            <a:r>
              <a:rPr lang="en-US" sz="3600" b="1"/>
              <a:t>)</a:t>
            </a:r>
            <a:r>
              <a:rPr lang="zh-TW" altLang="en-US" sz="3600" b="1"/>
              <a:t>自提查核點</a:t>
            </a:r>
            <a:r>
              <a:rPr lang="en-US" sz="3600" b="1"/>
              <a:t>(</a:t>
            </a:r>
            <a:r>
              <a:rPr lang="zh-TW" altLang="en-US" sz="3600" b="1"/>
              <a:t>拔尖</a:t>
            </a:r>
            <a:r>
              <a:rPr lang="en-US" sz="3600" b="1"/>
              <a:t>)</a:t>
            </a:r>
            <a:r>
              <a:rPr lang="en-US" sz="3600" b="1">
                <a:solidFill>
                  <a:srgbClr val="FF0000"/>
                </a:solidFill>
              </a:rPr>
              <a:t> </a:t>
            </a:r>
            <a:r>
              <a:rPr lang="en-US" sz="2400" b="1">
                <a:solidFill>
                  <a:srgbClr val="FF0000"/>
                </a:solidFill>
              </a:rPr>
              <a:t>(</a:t>
            </a:r>
            <a:r>
              <a:rPr lang="zh-TW" altLang="en-US" sz="2400" b="1">
                <a:solidFill>
                  <a:srgbClr val="FF0000"/>
                </a:solidFill>
              </a:rPr>
              <a:t>預估申請經費總和需為個案經費表之總和</a:t>
            </a:r>
            <a:r>
              <a:rPr lang="en-US" sz="2400" b="1">
                <a:solidFill>
                  <a:srgbClr val="FF0000"/>
                </a:solidFill>
              </a:rPr>
              <a:t>)</a:t>
            </a:r>
            <a:endParaRPr lang="en-US" sz="3600" b="1"/>
          </a:p>
        </p:txBody>
      </p:sp>
      <p:graphicFrame>
        <p:nvGraphicFramePr>
          <p:cNvPr id="3" name="Google Shape;404;p47">
            <a:extLst>
              <a:ext uri="{FF2B5EF4-FFF2-40B4-BE49-F238E27FC236}">
                <a16:creationId xmlns:a16="http://schemas.microsoft.com/office/drawing/2014/main" id="{B8238B37-7E13-4195-8826-6DE5DD0FD5B8}"/>
              </a:ext>
            </a:extLst>
          </p:cNvPr>
          <p:cNvGraphicFramePr>
            <a:graphicFrameLocks noGrp="1"/>
          </p:cNvGraphicFramePr>
          <p:nvPr/>
        </p:nvGraphicFramePr>
        <p:xfrm>
          <a:off x="118954" y="960440"/>
          <a:ext cx="11990682" cy="5760994"/>
        </p:xfrm>
        <a:graphic>
          <a:graphicData uri="http://schemas.openxmlformats.org/drawingml/2006/table">
            <a:tbl>
              <a:tblPr firstRow="1" bandRow="1">
                <a:effectLst/>
                <a:tableStyleId>{75675C71-5932-4381-98D0-FD7BB7D68876}</a:tableStyleId>
              </a:tblPr>
              <a:tblGrid>
                <a:gridCol w="1015304">
                  <a:extLst>
                    <a:ext uri="{9D8B030D-6E8A-4147-A177-3AD203B41FA5}">
                      <a16:colId xmlns:a16="http://schemas.microsoft.com/office/drawing/2014/main" val="1271559366"/>
                    </a:ext>
                  </a:extLst>
                </a:gridCol>
                <a:gridCol w="1165924">
                  <a:extLst>
                    <a:ext uri="{9D8B030D-6E8A-4147-A177-3AD203B41FA5}">
                      <a16:colId xmlns:a16="http://schemas.microsoft.com/office/drawing/2014/main" val="351381373"/>
                    </a:ext>
                  </a:extLst>
                </a:gridCol>
                <a:gridCol w="2690576">
                  <a:extLst>
                    <a:ext uri="{9D8B030D-6E8A-4147-A177-3AD203B41FA5}">
                      <a16:colId xmlns:a16="http://schemas.microsoft.com/office/drawing/2014/main" val="346660204"/>
                    </a:ext>
                  </a:extLst>
                </a:gridCol>
                <a:gridCol w="4965100">
                  <a:extLst>
                    <a:ext uri="{9D8B030D-6E8A-4147-A177-3AD203B41FA5}">
                      <a16:colId xmlns:a16="http://schemas.microsoft.com/office/drawing/2014/main" val="1103520313"/>
                    </a:ext>
                  </a:extLst>
                </a:gridCol>
                <a:gridCol w="2153777">
                  <a:extLst>
                    <a:ext uri="{9D8B030D-6E8A-4147-A177-3AD203B41FA5}">
                      <a16:colId xmlns:a16="http://schemas.microsoft.com/office/drawing/2014/main" val="3890358732"/>
                    </a:ext>
                  </a:extLst>
                </a:gridCol>
              </a:tblGrid>
              <a:tr h="116609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時 </a:t>
                      </a:r>
                      <a:r>
                        <a:rPr lang="en-US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  </a:t>
                      </a:r>
                      <a:r>
                        <a:rPr lang="zh-TW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間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辦理事項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預估申請經費</a:t>
                      </a:r>
                      <a:endParaRPr lang="en-US" sz="2000" b="1" u="none" strike="noStrike" cap="none">
                        <a:solidFill>
                          <a:srgbClr val="FFFFF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7144260"/>
                  </a:ext>
                </a:extLst>
              </a:tr>
              <a:tr h="1148724">
                <a:tc rowSpan="4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期末前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須完成之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查核點</a:t>
                      </a:r>
                    </a:p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</a:t>
                      </a: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12</a:t>
                      </a: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  <a:r>
                        <a:rPr lang="en-US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商業查核點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：競爭者分析與智財佈局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(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含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FTO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報告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 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報告一份</a:t>
                      </a:r>
                      <a:endParaRPr lang="en-US" sz="1400" u="none" strike="noStrike" cap="none"/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1186613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：完整的商業營運計畫書一份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8505152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技術查核點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：完成原型機試量產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完成原型機試量產一批（共計ＸＸ個原型機）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1355025"/>
                  </a:ext>
                </a:extLst>
              </a:tr>
              <a:tr h="11487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24131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EX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：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FDA 513(g)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送件申請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</a:txBody>
                  <a:tcPr marL="68570" marR="6857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完成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513(g)</a:t>
                      </a:r>
                      <a:r>
                        <a:rPr lang="zh-TW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送件申請</a:t>
                      </a:r>
                      <a:r>
                        <a:rPr lang="en-US" sz="1800" b="1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400" b="1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9718189"/>
                  </a:ext>
                </a:extLst>
              </a:tr>
            </a:tbl>
          </a:graphicData>
        </a:graphic>
      </p:graphicFrame>
      <p:sp>
        <p:nvSpPr>
          <p:cNvPr id="4" name="Google Shape;405;p47">
            <a:extLst>
              <a:ext uri="{FF2B5EF4-FFF2-40B4-BE49-F238E27FC236}">
                <a16:creationId xmlns:a16="http://schemas.microsoft.com/office/drawing/2014/main" id="{17F2C7CA-E567-4DDB-8030-1D56BD885A7E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FF50AF7-BA39-43A1-BC5F-C51121E20993}" type="slidenum">
              <a:t>13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11;p48">
            <a:extLst>
              <a:ext uri="{FF2B5EF4-FFF2-40B4-BE49-F238E27FC236}">
                <a16:creationId xmlns:a16="http://schemas.microsoft.com/office/drawing/2014/main" id="{0703397D-C411-40BC-BC13-2E42B1E854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9208" y="99852"/>
            <a:ext cx="11954106" cy="738295"/>
          </a:xfrm>
        </p:spPr>
        <p:txBody>
          <a:bodyPr/>
          <a:lstStyle/>
          <a:p>
            <a:pPr lvl="0"/>
            <a:r>
              <a:rPr lang="en-US" sz="4000" b="1"/>
              <a:t>(</a:t>
            </a:r>
            <a:r>
              <a:rPr lang="zh-TW" altLang="en-US" sz="4000" b="1"/>
              <a:t>五</a:t>
            </a:r>
            <a:r>
              <a:rPr lang="en-US" sz="4000" b="1"/>
              <a:t>)</a:t>
            </a:r>
            <a:r>
              <a:rPr lang="zh-TW" altLang="en-US" sz="4000" b="1"/>
              <a:t>個案經費表</a:t>
            </a:r>
            <a:r>
              <a:rPr lang="en-US" sz="3000" b="1"/>
              <a:t>(</a:t>
            </a:r>
            <a:r>
              <a:rPr lang="zh-TW" altLang="en-US" sz="2000" b="1">
                <a:solidFill>
                  <a:srgbClr val="FF0000"/>
                </a:solidFill>
              </a:rPr>
              <a:t>經費請詳述工作項目及預估經費，拔尖案總額以</a:t>
            </a:r>
            <a:r>
              <a:rPr lang="en-US" sz="2000" b="1">
                <a:solidFill>
                  <a:srgbClr val="FF0000"/>
                </a:solidFill>
              </a:rPr>
              <a:t>1500</a:t>
            </a:r>
            <a:r>
              <a:rPr lang="zh-TW" altLang="en-US" sz="2000" b="1">
                <a:solidFill>
                  <a:srgbClr val="FF0000"/>
                </a:solidFill>
              </a:rPr>
              <a:t>萬為原則</a:t>
            </a:r>
            <a:r>
              <a:rPr lang="en-US" sz="3000" b="1"/>
              <a:t>) </a:t>
            </a:r>
            <a:endParaRPr lang="en-US" sz="3000"/>
          </a:p>
        </p:txBody>
      </p:sp>
      <p:sp>
        <p:nvSpPr>
          <p:cNvPr id="3" name="Google Shape;412;p48">
            <a:extLst>
              <a:ext uri="{FF2B5EF4-FFF2-40B4-BE49-F238E27FC236}">
                <a16:creationId xmlns:a16="http://schemas.microsoft.com/office/drawing/2014/main" id="{914964A5-6B70-4671-B5B9-8A107A742B5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>
              <a:spcBef>
                <a:spcPts val="0"/>
              </a:spcBef>
              <a:buSzPts val="2470"/>
            </a:pPr>
            <a:r>
              <a:rPr lang="zh-TW" altLang="en-US"/>
              <a:t>此會議目標的簡要概述：</a:t>
            </a:r>
          </a:p>
          <a:p>
            <a:pPr marL="640080" lvl="1" indent="-246888">
              <a:lnSpc>
                <a:spcPct val="100000"/>
              </a:lnSpc>
              <a:spcBef>
                <a:spcPts val="480"/>
              </a:spcBef>
              <a:buClr>
                <a:srgbClr val="2A4F1C"/>
              </a:buClr>
              <a:buSzPts val="2040"/>
              <a:buFont typeface="Noto Sans Symbols"/>
              <a:buChar char="⚫"/>
            </a:pPr>
            <a:r>
              <a:rPr lang="zh-TW" kern="0">
                <a:latin typeface="MingLiu"/>
                <a:ea typeface="MingLiu"/>
              </a:rPr>
              <a:t>議程</a:t>
            </a:r>
          </a:p>
          <a:p>
            <a:pPr marL="640080" lvl="1" indent="-246888">
              <a:lnSpc>
                <a:spcPct val="100000"/>
              </a:lnSpc>
              <a:spcBef>
                <a:spcPts val="480"/>
              </a:spcBef>
              <a:buClr>
                <a:srgbClr val="2A4F1C"/>
              </a:buClr>
              <a:buSzPts val="2040"/>
              <a:buFont typeface="Noto Sans Symbols"/>
              <a:buChar char="⚫"/>
            </a:pPr>
            <a:r>
              <a:rPr lang="zh-TW" kern="0">
                <a:latin typeface="MingLiu"/>
                <a:ea typeface="MingLiu"/>
              </a:rPr>
              <a:t>預期結果</a:t>
            </a:r>
          </a:p>
        </p:txBody>
      </p:sp>
      <p:graphicFrame>
        <p:nvGraphicFramePr>
          <p:cNvPr id="4" name="Google Shape;413;p48">
            <a:extLst>
              <a:ext uri="{FF2B5EF4-FFF2-40B4-BE49-F238E27FC236}">
                <a16:creationId xmlns:a16="http://schemas.microsoft.com/office/drawing/2014/main" id="{C538E352-FC8B-46DB-9DB2-05957FEEB68A}"/>
              </a:ext>
            </a:extLst>
          </p:cNvPr>
          <p:cNvGraphicFramePr>
            <a:graphicFrameLocks noGrp="1"/>
          </p:cNvGraphicFramePr>
          <p:nvPr/>
        </p:nvGraphicFramePr>
        <p:xfrm>
          <a:off x="89208" y="869896"/>
          <a:ext cx="11954106" cy="5321177"/>
        </p:xfrm>
        <a:graphic>
          <a:graphicData uri="http://schemas.openxmlformats.org/drawingml/2006/table">
            <a:tbl>
              <a:tblPr firstRow="1" bandRow="1">
                <a:effectLst/>
                <a:tableStyleId>{75675C71-5932-4381-98D0-FD7BB7D68876}</a:tableStyleId>
              </a:tblPr>
              <a:tblGrid>
                <a:gridCol w="3844704">
                  <a:extLst>
                    <a:ext uri="{9D8B030D-6E8A-4147-A177-3AD203B41FA5}">
                      <a16:colId xmlns:a16="http://schemas.microsoft.com/office/drawing/2014/main" val="3339999627"/>
                    </a:ext>
                  </a:extLst>
                </a:gridCol>
                <a:gridCol w="3535500">
                  <a:extLst>
                    <a:ext uri="{9D8B030D-6E8A-4147-A177-3AD203B41FA5}">
                      <a16:colId xmlns:a16="http://schemas.microsoft.com/office/drawing/2014/main" val="945648072"/>
                    </a:ext>
                  </a:extLst>
                </a:gridCol>
                <a:gridCol w="4573901">
                  <a:extLst>
                    <a:ext uri="{9D8B030D-6E8A-4147-A177-3AD203B41FA5}">
                      <a16:colId xmlns:a16="http://schemas.microsoft.com/office/drawing/2014/main" val="1911631666"/>
                    </a:ext>
                  </a:extLst>
                </a:gridCol>
              </a:tblGrid>
              <a:tr h="41070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補助項目</a:t>
                      </a:r>
                      <a:r>
                        <a:rPr lang="en-US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\ </a:t>
                      </a: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執行年次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2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</a:t>
                      </a: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月至</a:t>
                      </a:r>
                      <a:r>
                        <a:rPr lang="en-US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116</a:t>
                      </a: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</a:t>
                      </a:r>
                      <a:r>
                        <a:rPr lang="en-US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12</a:t>
                      </a: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月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6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備註：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1167894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1.</a:t>
                      </a:r>
                      <a:r>
                        <a:rPr lang="zh-TW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業務費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7016822"/>
                  </a:ext>
                </a:extLst>
              </a:tr>
              <a:tr h="616049">
                <a:tc>
                  <a:txBody>
                    <a:bodyPr/>
                    <a:lstStyle/>
                    <a:p>
                      <a:pPr marL="1409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(1)</a:t>
                      </a:r>
                      <a:r>
                        <a:rPr lang="zh-TW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研究人力費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6" marR="0" lvl="0" indent="-6345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例如：專任人員○名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全職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CEO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或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COO)</a:t>
                      </a:r>
                      <a:r>
                        <a:rPr lang="zh-TW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、兼任人員 ○名、國外顧問○名</a:t>
                      </a:r>
                      <a:r>
                        <a:rPr lang="en-US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(○○○/○○</a:t>
                      </a:r>
                      <a:r>
                        <a:rPr lang="zh-TW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單位</a:t>
                      </a:r>
                      <a:r>
                        <a:rPr lang="en-US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5734236"/>
                  </a:ext>
                </a:extLst>
              </a:tr>
              <a:tr h="821396"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(2)</a:t>
                      </a:r>
                      <a:r>
                        <a:rPr lang="zh-TW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耗材、物品、圖書、研究 </a:t>
                      </a:r>
                      <a:br>
                        <a:rPr lang="en-US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</a:br>
                      <a:r>
                        <a:rPr lang="zh-TW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設備使用費及雜項費用</a:t>
                      </a: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請配合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四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自提查核點，合理編列經費項目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1449767"/>
                  </a:ext>
                </a:extLst>
              </a:tr>
              <a:tr h="61604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2.</a:t>
                      </a:r>
                      <a:r>
                        <a:rPr lang="zh-TW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研究設備費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原則不予編列，有特殊需求請於會議審時提出，經委員審查同意方可例外編列</a:t>
                      </a:r>
                      <a:r>
                        <a:rPr lang="en-US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1834971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3.</a:t>
                      </a:r>
                      <a:r>
                        <a:rPr lang="zh-TW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國外差旅費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本項若為團隊發展新創必要需求，請詳述規劃地點與內容及執行效益，且必須列為查核點項目</a:t>
                      </a:r>
                      <a:r>
                        <a:rPr lang="en-US" sz="16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328442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142244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(1).</a:t>
                      </a:r>
                      <a:r>
                        <a:rPr lang="zh-TW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參與國際展覽</a:t>
                      </a:r>
                      <a:r>
                        <a:rPr lang="en-US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5335490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1301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(2).</a:t>
                      </a:r>
                      <a:r>
                        <a:rPr lang="zh-TW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出席國際會議</a:t>
                      </a:r>
                      <a:r>
                        <a:rPr lang="en-US" sz="2000" b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686709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130173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(3).</a:t>
                      </a:r>
                      <a:r>
                        <a:rPr lang="zh-TW" sz="2000" b="0" i="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出國參訪及考察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5816702"/>
                  </a:ext>
                </a:extLst>
              </a:tr>
              <a:tr h="3927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4.</a:t>
                      </a:r>
                      <a:r>
                        <a:rPr lang="zh-TW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管理費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以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業務費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-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主持人費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)15%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為上限。</a:t>
                      </a:r>
                      <a:endParaRPr lang="en-US" sz="1600" b="0" i="0" u="none" strike="noStrike" cap="none">
                        <a:solidFill>
                          <a:srgbClr val="FF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2729255"/>
                  </a:ext>
                </a:extLst>
              </a:tr>
              <a:tr h="410702">
                <a:tc>
                  <a:txBody>
                    <a:bodyPr/>
                    <a:lstStyle/>
                    <a:p>
                      <a:pPr marL="6986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合</a:t>
                      </a:r>
                      <a:r>
                        <a:rPr lang="en-US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	</a:t>
                      </a:r>
                      <a:r>
                        <a:rPr lang="zh-TW" sz="20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0" u="none" strike="noStrike" cap="none">
                          <a:solidFill>
                            <a:srgbClr val="0000CC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</a:t>
                      </a:r>
                    </a:p>
                  </a:txBody>
                  <a:tcPr marL="17775" marR="17775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6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＊經費編列請參閱國科會補助科創計畫第</a:t>
                      </a:r>
                      <a:r>
                        <a:rPr lang="en-US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6</a:t>
                      </a:r>
                      <a:r>
                        <a:rPr lang="zh-TW" sz="1600" b="1" u="none" strike="noStrike" cap="none">
                          <a:solidFill>
                            <a:srgbClr val="FF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點</a:t>
                      </a: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314017"/>
                  </a:ext>
                </a:extLst>
              </a:tr>
            </a:tbl>
          </a:graphicData>
        </a:graphic>
      </p:graphicFrame>
      <p:sp>
        <p:nvSpPr>
          <p:cNvPr id="5" name="Google Shape;414;p48">
            <a:extLst>
              <a:ext uri="{FF2B5EF4-FFF2-40B4-BE49-F238E27FC236}">
                <a16:creationId xmlns:a16="http://schemas.microsoft.com/office/drawing/2014/main" id="{1AC58B55-C925-4F85-9278-F78B5413F28F}"/>
              </a:ext>
            </a:extLst>
          </p:cNvPr>
          <p:cNvSpPr/>
          <p:nvPr/>
        </p:nvSpPr>
        <p:spPr>
          <a:xfrm>
            <a:off x="609603" y="6222793"/>
            <a:ext cx="11214101" cy="64628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 </a:t>
            </a:r>
          </a:p>
        </p:txBody>
      </p:sp>
      <p:sp>
        <p:nvSpPr>
          <p:cNvPr id="6" name="Google Shape;415;p48">
            <a:extLst>
              <a:ext uri="{FF2B5EF4-FFF2-40B4-BE49-F238E27FC236}">
                <a16:creationId xmlns:a16="http://schemas.microsoft.com/office/drawing/2014/main" id="{E5E2C4DE-1A35-4A7D-9454-EE6C6468B522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69CDD1F-8FA8-428C-9CB8-AFA277DC8901}" type="slidenum">
              <a:t>14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21;p49">
            <a:extLst>
              <a:ext uri="{FF2B5EF4-FFF2-40B4-BE49-F238E27FC236}">
                <a16:creationId xmlns:a16="http://schemas.microsoft.com/office/drawing/2014/main" id="{E7406F86-BDA3-425A-BB18-C9F5A9D0DC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758302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二、本計畫「智財清單」</a:t>
            </a:r>
            <a:endParaRPr lang="en-US" sz="4000" b="1">
              <a:latin typeface="PMingLiu"/>
              <a:ea typeface="PMingLiu"/>
            </a:endParaRPr>
          </a:p>
        </p:txBody>
      </p:sp>
      <p:sp>
        <p:nvSpPr>
          <p:cNvPr id="3" name="Google Shape;422;p49">
            <a:extLst>
              <a:ext uri="{FF2B5EF4-FFF2-40B4-BE49-F238E27FC236}">
                <a16:creationId xmlns:a16="http://schemas.microsoft.com/office/drawing/2014/main" id="{C9DDBD2E-B14D-4206-8F0F-CB7B138DFEE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82702" y="1437089"/>
            <a:ext cx="11182353" cy="672714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本計畫「專利布局」之說明</a:t>
            </a:r>
          </a:p>
        </p:txBody>
      </p:sp>
      <p:sp>
        <p:nvSpPr>
          <p:cNvPr id="4" name="Google Shape;423;p49">
            <a:extLst>
              <a:ext uri="{FF2B5EF4-FFF2-40B4-BE49-F238E27FC236}">
                <a16:creationId xmlns:a16="http://schemas.microsoft.com/office/drawing/2014/main" id="{E4B12413-34BB-47E3-B71F-BE025338F80B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37458FB-2183-455B-BC8E-F1D91C944527}" type="slidenum">
              <a:t>15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424;p49">
            <a:extLst>
              <a:ext uri="{FF2B5EF4-FFF2-40B4-BE49-F238E27FC236}">
                <a16:creationId xmlns:a16="http://schemas.microsoft.com/office/drawing/2014/main" id="{297731B4-3CEC-4F74-8085-D452B6E8DDB2}"/>
              </a:ext>
            </a:extLst>
          </p:cNvPr>
          <p:cNvGraphicFramePr>
            <a:graphicFrameLocks noGrp="1"/>
          </p:cNvGraphicFramePr>
          <p:nvPr/>
        </p:nvGraphicFramePr>
        <p:xfrm>
          <a:off x="504821" y="2379652"/>
          <a:ext cx="11161477" cy="1835511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584621">
                  <a:extLst>
                    <a:ext uri="{9D8B030D-6E8A-4147-A177-3AD203B41FA5}">
                      <a16:colId xmlns:a16="http://schemas.microsoft.com/office/drawing/2014/main" val="2121721580"/>
                    </a:ext>
                  </a:extLst>
                </a:gridCol>
                <a:gridCol w="1133325">
                  <a:extLst>
                    <a:ext uri="{9D8B030D-6E8A-4147-A177-3AD203B41FA5}">
                      <a16:colId xmlns:a16="http://schemas.microsoft.com/office/drawing/2014/main" val="4270597713"/>
                    </a:ext>
                  </a:extLst>
                </a:gridCol>
                <a:gridCol w="832625">
                  <a:extLst>
                    <a:ext uri="{9D8B030D-6E8A-4147-A177-3AD203B41FA5}">
                      <a16:colId xmlns:a16="http://schemas.microsoft.com/office/drawing/2014/main" val="396445442"/>
                    </a:ext>
                  </a:extLst>
                </a:gridCol>
                <a:gridCol w="1283625">
                  <a:extLst>
                    <a:ext uri="{9D8B030D-6E8A-4147-A177-3AD203B41FA5}">
                      <a16:colId xmlns:a16="http://schemas.microsoft.com/office/drawing/2014/main" val="41326638"/>
                    </a:ext>
                  </a:extLst>
                </a:gridCol>
                <a:gridCol w="1066803">
                  <a:extLst>
                    <a:ext uri="{9D8B030D-6E8A-4147-A177-3AD203B41FA5}">
                      <a16:colId xmlns:a16="http://schemas.microsoft.com/office/drawing/2014/main" val="1249456578"/>
                    </a:ext>
                  </a:extLst>
                </a:gridCol>
                <a:gridCol w="511725">
                  <a:extLst>
                    <a:ext uri="{9D8B030D-6E8A-4147-A177-3AD203B41FA5}">
                      <a16:colId xmlns:a16="http://schemas.microsoft.com/office/drawing/2014/main" val="186985068"/>
                    </a:ext>
                  </a:extLst>
                </a:gridCol>
                <a:gridCol w="954578">
                  <a:extLst>
                    <a:ext uri="{9D8B030D-6E8A-4147-A177-3AD203B41FA5}">
                      <a16:colId xmlns:a16="http://schemas.microsoft.com/office/drawing/2014/main" val="1457620882"/>
                    </a:ext>
                  </a:extLst>
                </a:gridCol>
                <a:gridCol w="1375879">
                  <a:extLst>
                    <a:ext uri="{9D8B030D-6E8A-4147-A177-3AD203B41FA5}">
                      <a16:colId xmlns:a16="http://schemas.microsoft.com/office/drawing/2014/main" val="841132946"/>
                    </a:ext>
                  </a:extLst>
                </a:gridCol>
                <a:gridCol w="2162071">
                  <a:extLst>
                    <a:ext uri="{9D8B030D-6E8A-4147-A177-3AD203B41FA5}">
                      <a16:colId xmlns:a16="http://schemas.microsoft.com/office/drawing/2014/main" val="3256694594"/>
                    </a:ext>
                  </a:extLst>
                </a:gridCol>
                <a:gridCol w="1256221">
                  <a:extLst>
                    <a:ext uri="{9D8B030D-6E8A-4147-A177-3AD203B41FA5}">
                      <a16:colId xmlns:a16="http://schemas.microsoft.com/office/drawing/2014/main" val="1891699889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證書號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有效日期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專利授權狀態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若已授權需說明專屬或非專屬授權、授權範圍、地區、金額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2873016871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~</a:t>
                      </a: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</a:t>
                      </a: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大學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台灣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王小明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尚未授權予任何人使用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610936849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4264662400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139963704"/>
                  </a:ext>
                </a:extLst>
              </a:tr>
            </a:tbl>
          </a:graphicData>
        </a:graphic>
      </p:graphicFrame>
      <p:sp>
        <p:nvSpPr>
          <p:cNvPr id="6" name="Google Shape;425;p49">
            <a:extLst>
              <a:ext uri="{FF2B5EF4-FFF2-40B4-BE49-F238E27FC236}">
                <a16:creationId xmlns:a16="http://schemas.microsoft.com/office/drawing/2014/main" id="{85351AFB-7418-4670-9E41-1CB56CF4C1D3}"/>
              </a:ext>
            </a:extLst>
          </p:cNvPr>
          <p:cNvSpPr txBox="1"/>
          <p:nvPr/>
        </p:nvSpPr>
        <p:spPr>
          <a:xfrm>
            <a:off x="9234141" y="1963491"/>
            <a:ext cx="2664515" cy="338556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*所有智財比例總和為100%</a:t>
            </a:r>
          </a:p>
        </p:txBody>
      </p:sp>
      <p:graphicFrame>
        <p:nvGraphicFramePr>
          <p:cNvPr id="7" name="Google Shape;426;p49">
            <a:extLst>
              <a:ext uri="{FF2B5EF4-FFF2-40B4-BE49-F238E27FC236}">
                <a16:creationId xmlns:a16="http://schemas.microsoft.com/office/drawing/2014/main" id="{62B1AC67-9D78-4237-8F96-A5F08C27A4C1}"/>
              </a:ext>
            </a:extLst>
          </p:cNvPr>
          <p:cNvGraphicFramePr>
            <a:graphicFrameLocks noGrp="1"/>
          </p:cNvGraphicFramePr>
          <p:nvPr/>
        </p:nvGraphicFramePr>
        <p:xfrm>
          <a:off x="515273" y="4841930"/>
          <a:ext cx="11161477" cy="1835511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584621">
                  <a:extLst>
                    <a:ext uri="{9D8B030D-6E8A-4147-A177-3AD203B41FA5}">
                      <a16:colId xmlns:a16="http://schemas.microsoft.com/office/drawing/2014/main" val="2343480217"/>
                    </a:ext>
                  </a:extLst>
                </a:gridCol>
                <a:gridCol w="1133325">
                  <a:extLst>
                    <a:ext uri="{9D8B030D-6E8A-4147-A177-3AD203B41FA5}">
                      <a16:colId xmlns:a16="http://schemas.microsoft.com/office/drawing/2014/main" val="4276860673"/>
                    </a:ext>
                  </a:extLst>
                </a:gridCol>
                <a:gridCol w="832625">
                  <a:extLst>
                    <a:ext uri="{9D8B030D-6E8A-4147-A177-3AD203B41FA5}">
                      <a16:colId xmlns:a16="http://schemas.microsoft.com/office/drawing/2014/main" val="2390232740"/>
                    </a:ext>
                  </a:extLst>
                </a:gridCol>
                <a:gridCol w="1283625">
                  <a:extLst>
                    <a:ext uri="{9D8B030D-6E8A-4147-A177-3AD203B41FA5}">
                      <a16:colId xmlns:a16="http://schemas.microsoft.com/office/drawing/2014/main" val="2836157255"/>
                    </a:ext>
                  </a:extLst>
                </a:gridCol>
                <a:gridCol w="1066803">
                  <a:extLst>
                    <a:ext uri="{9D8B030D-6E8A-4147-A177-3AD203B41FA5}">
                      <a16:colId xmlns:a16="http://schemas.microsoft.com/office/drawing/2014/main" val="279169731"/>
                    </a:ext>
                  </a:extLst>
                </a:gridCol>
                <a:gridCol w="511725">
                  <a:extLst>
                    <a:ext uri="{9D8B030D-6E8A-4147-A177-3AD203B41FA5}">
                      <a16:colId xmlns:a16="http://schemas.microsoft.com/office/drawing/2014/main" val="895885692"/>
                    </a:ext>
                  </a:extLst>
                </a:gridCol>
                <a:gridCol w="954578">
                  <a:extLst>
                    <a:ext uri="{9D8B030D-6E8A-4147-A177-3AD203B41FA5}">
                      <a16:colId xmlns:a16="http://schemas.microsoft.com/office/drawing/2014/main" val="3266979092"/>
                    </a:ext>
                  </a:extLst>
                </a:gridCol>
                <a:gridCol w="1375879">
                  <a:extLst>
                    <a:ext uri="{9D8B030D-6E8A-4147-A177-3AD203B41FA5}">
                      <a16:colId xmlns:a16="http://schemas.microsoft.com/office/drawing/2014/main" val="1578098768"/>
                    </a:ext>
                  </a:extLst>
                </a:gridCol>
                <a:gridCol w="2162071">
                  <a:extLst>
                    <a:ext uri="{9D8B030D-6E8A-4147-A177-3AD203B41FA5}">
                      <a16:colId xmlns:a16="http://schemas.microsoft.com/office/drawing/2014/main" val="2654036739"/>
                    </a:ext>
                  </a:extLst>
                </a:gridCol>
                <a:gridCol w="1256221">
                  <a:extLst>
                    <a:ext uri="{9D8B030D-6E8A-4147-A177-3AD203B41FA5}">
                      <a16:colId xmlns:a16="http://schemas.microsoft.com/office/drawing/2014/main" val="185868518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專利授權狀態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若已授權需說明專屬或非專屬授權、授權範圍、地區、金額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3074705807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</a:t>
                      </a: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大學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台灣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王小明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尚未授權予任何人使用</a:t>
                      </a:r>
                      <a:endParaRPr lang="en-US" sz="1400" u="none" strike="noStrike" cap="none"/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322896945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568558158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968425600"/>
                  </a:ext>
                </a:extLst>
              </a:tr>
            </a:tbl>
          </a:graphicData>
        </a:graphic>
      </p:graphicFrame>
      <p:sp>
        <p:nvSpPr>
          <p:cNvPr id="8" name="Google Shape;427;p49">
            <a:extLst>
              <a:ext uri="{FF2B5EF4-FFF2-40B4-BE49-F238E27FC236}">
                <a16:creationId xmlns:a16="http://schemas.microsoft.com/office/drawing/2014/main" id="{B572A3C4-18D9-4A22-9354-6AB7F33373E6}"/>
              </a:ext>
            </a:extLst>
          </p:cNvPr>
          <p:cNvSpPr/>
          <p:nvPr/>
        </p:nvSpPr>
        <p:spPr>
          <a:xfrm>
            <a:off x="482702" y="4403622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已申請未核准之專利清單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428;p49">
            <a:extLst>
              <a:ext uri="{FF2B5EF4-FFF2-40B4-BE49-F238E27FC236}">
                <a16:creationId xmlns:a16="http://schemas.microsoft.com/office/drawing/2014/main" id="{B1E8281A-C432-4934-821E-DCF79A6C7435}"/>
              </a:ext>
            </a:extLst>
          </p:cNvPr>
          <p:cNvSpPr/>
          <p:nvPr/>
        </p:nvSpPr>
        <p:spPr>
          <a:xfrm>
            <a:off x="482702" y="1922736"/>
            <a:ext cx="10591696" cy="50783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已核准之專利清單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34;p50">
            <a:extLst>
              <a:ext uri="{FF2B5EF4-FFF2-40B4-BE49-F238E27FC236}">
                <a16:creationId xmlns:a16="http://schemas.microsoft.com/office/drawing/2014/main" id="{DD55A79F-EFBF-4179-8F7C-F54BD567895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758302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二、本計畫「智財清單」</a:t>
            </a:r>
            <a:endParaRPr lang="en-US" sz="4000" b="1">
              <a:latin typeface="PMingLiu"/>
              <a:ea typeface="PMingLiu"/>
            </a:endParaRPr>
          </a:p>
        </p:txBody>
      </p:sp>
      <p:sp>
        <p:nvSpPr>
          <p:cNvPr id="3" name="Google Shape;435;p50">
            <a:extLst>
              <a:ext uri="{FF2B5EF4-FFF2-40B4-BE49-F238E27FC236}">
                <a16:creationId xmlns:a16="http://schemas.microsoft.com/office/drawing/2014/main" id="{79488656-FDA3-4FFB-A0AD-D40FBAA2C5E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82702" y="1437089"/>
            <a:ext cx="11182353" cy="672714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本計畫「營業秘密」、「專利申請」之說明</a:t>
            </a:r>
          </a:p>
        </p:txBody>
      </p:sp>
      <p:sp>
        <p:nvSpPr>
          <p:cNvPr id="4" name="Google Shape;436;p50">
            <a:extLst>
              <a:ext uri="{FF2B5EF4-FFF2-40B4-BE49-F238E27FC236}">
                <a16:creationId xmlns:a16="http://schemas.microsoft.com/office/drawing/2014/main" id="{0A727505-4FFA-4C73-9D4B-FA57FE7586A2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FBAC5AA-C702-4156-9C04-B1B55FC2DBEE}" type="slidenum">
              <a:t>16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437;p50">
            <a:extLst>
              <a:ext uri="{FF2B5EF4-FFF2-40B4-BE49-F238E27FC236}">
                <a16:creationId xmlns:a16="http://schemas.microsoft.com/office/drawing/2014/main" id="{65F9952F-BB62-45EE-95A6-4E0380FDC62A}"/>
              </a:ext>
            </a:extLst>
          </p:cNvPr>
          <p:cNvGraphicFramePr>
            <a:graphicFrameLocks noGrp="1"/>
          </p:cNvGraphicFramePr>
          <p:nvPr/>
        </p:nvGraphicFramePr>
        <p:xfrm>
          <a:off x="504821" y="2436784"/>
          <a:ext cx="11077590" cy="2068308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2134520">
                  <a:extLst>
                    <a:ext uri="{9D8B030D-6E8A-4147-A177-3AD203B41FA5}">
                      <a16:colId xmlns:a16="http://schemas.microsoft.com/office/drawing/2014/main" val="419873188"/>
                    </a:ext>
                  </a:extLst>
                </a:gridCol>
                <a:gridCol w="1761747">
                  <a:extLst>
                    <a:ext uri="{9D8B030D-6E8A-4147-A177-3AD203B41FA5}">
                      <a16:colId xmlns:a16="http://schemas.microsoft.com/office/drawing/2014/main" val="1973182426"/>
                    </a:ext>
                  </a:extLst>
                </a:gridCol>
                <a:gridCol w="2649199">
                  <a:extLst>
                    <a:ext uri="{9D8B030D-6E8A-4147-A177-3AD203B41FA5}">
                      <a16:colId xmlns:a16="http://schemas.microsoft.com/office/drawing/2014/main" val="2936921731"/>
                    </a:ext>
                  </a:extLst>
                </a:gridCol>
                <a:gridCol w="2166122">
                  <a:extLst>
                    <a:ext uri="{9D8B030D-6E8A-4147-A177-3AD203B41FA5}">
                      <a16:colId xmlns:a16="http://schemas.microsoft.com/office/drawing/2014/main" val="1087639478"/>
                    </a:ext>
                  </a:extLst>
                </a:gridCol>
                <a:gridCol w="2366000">
                  <a:extLst>
                    <a:ext uri="{9D8B030D-6E8A-4147-A177-3AD203B41FA5}">
                      <a16:colId xmlns:a16="http://schemas.microsoft.com/office/drawing/2014/main" val="937134212"/>
                    </a:ext>
                  </a:extLst>
                </a:gridCol>
              </a:tblGrid>
              <a:tr h="479977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營業秘密名稱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技術內容開發人員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營業秘密已採取合理之保密措施自評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1475844115"/>
                  </a:ext>
                </a:extLst>
              </a:tr>
              <a:tr h="704426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例：限制可接觸營業秘密人員身份、文件標明『機密』或『限閱』等註記、營業秘密存放地點及妥善管理措施</a:t>
                      </a: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(</a:t>
                      </a: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上鎖</a:t>
                      </a: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設定密碼</a:t>
                      </a: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非通常可接觸地點等</a:t>
                      </a: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11179308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3688142663"/>
                  </a:ext>
                </a:extLst>
              </a:tr>
              <a:tr h="35074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1825059327"/>
                  </a:ext>
                </a:extLst>
              </a:tr>
            </a:tbl>
          </a:graphicData>
        </a:graphic>
      </p:graphicFrame>
      <p:sp>
        <p:nvSpPr>
          <p:cNvPr id="6" name="Google Shape;438;p50">
            <a:extLst>
              <a:ext uri="{FF2B5EF4-FFF2-40B4-BE49-F238E27FC236}">
                <a16:creationId xmlns:a16="http://schemas.microsoft.com/office/drawing/2014/main" id="{BBB5AFE3-5602-472C-936B-551E87676BF0}"/>
              </a:ext>
            </a:extLst>
          </p:cNvPr>
          <p:cNvSpPr txBox="1"/>
          <p:nvPr/>
        </p:nvSpPr>
        <p:spPr>
          <a:xfrm>
            <a:off x="9234141" y="1963491"/>
            <a:ext cx="2664515" cy="338556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0" cap="none" spc="0" baseline="0">
                <a:solidFill>
                  <a:srgbClr val="455F51"/>
                </a:solidFill>
                <a:uFillTx/>
                <a:latin typeface="Microsoft JhengHei"/>
                <a:ea typeface="Microsoft JhengHei"/>
                <a:cs typeface="Microsoft JhengHei"/>
              </a:rPr>
              <a:t>*所有智財比例總和為100%</a:t>
            </a:r>
          </a:p>
        </p:txBody>
      </p:sp>
      <p:graphicFrame>
        <p:nvGraphicFramePr>
          <p:cNvPr id="7" name="Google Shape;439;p50">
            <a:extLst>
              <a:ext uri="{FF2B5EF4-FFF2-40B4-BE49-F238E27FC236}">
                <a16:creationId xmlns:a16="http://schemas.microsoft.com/office/drawing/2014/main" id="{93C91F96-B789-4732-9E06-95AFA1F726C1}"/>
              </a:ext>
            </a:extLst>
          </p:cNvPr>
          <p:cNvGraphicFramePr>
            <a:graphicFrameLocks noGrp="1"/>
          </p:cNvGraphicFramePr>
          <p:nvPr/>
        </p:nvGraphicFramePr>
        <p:xfrm>
          <a:off x="515273" y="4957483"/>
          <a:ext cx="11077599" cy="1609106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804571">
                  <a:extLst>
                    <a:ext uri="{9D8B030D-6E8A-4147-A177-3AD203B41FA5}">
                      <a16:colId xmlns:a16="http://schemas.microsoft.com/office/drawing/2014/main" val="1757279355"/>
                    </a:ext>
                  </a:extLst>
                </a:gridCol>
                <a:gridCol w="1779175">
                  <a:extLst>
                    <a:ext uri="{9D8B030D-6E8A-4147-A177-3AD203B41FA5}">
                      <a16:colId xmlns:a16="http://schemas.microsoft.com/office/drawing/2014/main" val="3554870920"/>
                    </a:ext>
                  </a:extLst>
                </a:gridCol>
                <a:gridCol w="1171648">
                  <a:extLst>
                    <a:ext uri="{9D8B030D-6E8A-4147-A177-3AD203B41FA5}">
                      <a16:colId xmlns:a16="http://schemas.microsoft.com/office/drawing/2014/main" val="1756522219"/>
                    </a:ext>
                  </a:extLst>
                </a:gridCol>
                <a:gridCol w="1058829">
                  <a:extLst>
                    <a:ext uri="{9D8B030D-6E8A-4147-A177-3AD203B41FA5}">
                      <a16:colId xmlns:a16="http://schemas.microsoft.com/office/drawing/2014/main" val="750279673"/>
                    </a:ext>
                  </a:extLst>
                </a:gridCol>
                <a:gridCol w="1145624">
                  <a:extLst>
                    <a:ext uri="{9D8B030D-6E8A-4147-A177-3AD203B41FA5}">
                      <a16:colId xmlns:a16="http://schemas.microsoft.com/office/drawing/2014/main" val="1512925088"/>
                    </a:ext>
                  </a:extLst>
                </a:gridCol>
                <a:gridCol w="1252673">
                  <a:extLst>
                    <a:ext uri="{9D8B030D-6E8A-4147-A177-3AD203B41FA5}">
                      <a16:colId xmlns:a16="http://schemas.microsoft.com/office/drawing/2014/main" val="3275939613"/>
                    </a:ext>
                  </a:extLst>
                </a:gridCol>
                <a:gridCol w="2136175">
                  <a:extLst>
                    <a:ext uri="{9D8B030D-6E8A-4147-A177-3AD203B41FA5}">
                      <a16:colId xmlns:a16="http://schemas.microsoft.com/office/drawing/2014/main" val="2924279929"/>
                    </a:ext>
                  </a:extLst>
                </a:gridCol>
                <a:gridCol w="1728901">
                  <a:extLst>
                    <a:ext uri="{9D8B030D-6E8A-4147-A177-3AD203B41FA5}">
                      <a16:colId xmlns:a16="http://schemas.microsoft.com/office/drawing/2014/main" val="3810085958"/>
                    </a:ext>
                  </a:extLst>
                </a:gridCol>
              </a:tblGrid>
              <a:tr h="5422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專利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類別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預計專利申請名稱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預計申請日期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申請人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預計申請國家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預計認列發明人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佔此計畫申請標的之技術佔比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(%)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796723154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發明專利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xxxxxxxxx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年月日</a:t>
                      </a: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250671757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2922115874"/>
                  </a:ext>
                </a:extLst>
              </a:tr>
              <a:tr h="2136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53356409"/>
                  </a:ext>
                </a:extLst>
              </a:tr>
            </a:tbl>
          </a:graphicData>
        </a:graphic>
      </p:graphicFrame>
      <p:sp>
        <p:nvSpPr>
          <p:cNvPr id="8" name="Google Shape;440;p50">
            <a:extLst>
              <a:ext uri="{FF2B5EF4-FFF2-40B4-BE49-F238E27FC236}">
                <a16:creationId xmlns:a16="http://schemas.microsoft.com/office/drawing/2014/main" id="{4CE889EF-A421-4471-B2BB-569399F4DF91}"/>
              </a:ext>
            </a:extLst>
          </p:cNvPr>
          <p:cNvSpPr/>
          <p:nvPr/>
        </p:nvSpPr>
        <p:spPr>
          <a:xfrm>
            <a:off x="482702" y="4519175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尚未申請，但計畫執行期間內將會申請之專利清單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9" name="Google Shape;441;p50">
            <a:extLst>
              <a:ext uri="{FF2B5EF4-FFF2-40B4-BE49-F238E27FC236}">
                <a16:creationId xmlns:a16="http://schemas.microsoft.com/office/drawing/2014/main" id="{BAAA720B-C946-49ED-9DED-A023F7482EB7}"/>
              </a:ext>
            </a:extLst>
          </p:cNvPr>
          <p:cNvSpPr/>
          <p:nvPr/>
        </p:nvSpPr>
        <p:spPr>
          <a:xfrm>
            <a:off x="482702" y="1922736"/>
            <a:ext cx="10591696" cy="45691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營業秘密自評</a:t>
            </a:r>
            <a:r>
              <a:rPr lang="en-US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(</a:t>
            </a: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若無則免</a:t>
            </a:r>
            <a:r>
              <a:rPr lang="en-US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)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47;p51">
            <a:extLst>
              <a:ext uri="{FF2B5EF4-FFF2-40B4-BE49-F238E27FC236}">
                <a16:creationId xmlns:a16="http://schemas.microsoft.com/office/drawing/2014/main" id="{97EC9ACB-9718-431C-AF79-805EF897A38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11197"/>
            <a:ext cx="10972800" cy="736329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附件一、計畫主持人過往研究成果</a:t>
            </a:r>
            <a:endParaRPr lang="en-US" sz="4000" b="1"/>
          </a:p>
        </p:txBody>
      </p:sp>
      <p:sp>
        <p:nvSpPr>
          <p:cNvPr id="3" name="Google Shape;448;p51">
            <a:extLst>
              <a:ext uri="{FF2B5EF4-FFF2-40B4-BE49-F238E27FC236}">
                <a16:creationId xmlns:a16="http://schemas.microsoft.com/office/drawing/2014/main" id="{6E7015D3-E0AF-4FD2-9DE4-5A30AA0DEA0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27747" y="1054083"/>
            <a:ext cx="11182353" cy="607984"/>
          </a:xfrm>
        </p:spPr>
        <p:txBody>
          <a:bodyPr/>
          <a:lstStyle/>
          <a:p>
            <a:pPr marL="274320" lvl="0" indent="-274320">
              <a:lnSpc>
                <a:spcPct val="14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過往相關計畫補助狀況</a:t>
            </a:r>
          </a:p>
        </p:txBody>
      </p:sp>
      <p:sp>
        <p:nvSpPr>
          <p:cNvPr id="4" name="Google Shape;449;p51">
            <a:extLst>
              <a:ext uri="{FF2B5EF4-FFF2-40B4-BE49-F238E27FC236}">
                <a16:creationId xmlns:a16="http://schemas.microsoft.com/office/drawing/2014/main" id="{1AAE9ED6-2588-41EA-AB97-1464991B1F17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F3C976-A99F-4836-BF2B-301396B311E3}" type="slidenum">
              <a:t>17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5" name="Google Shape;450;p51">
            <a:extLst>
              <a:ext uri="{FF2B5EF4-FFF2-40B4-BE49-F238E27FC236}">
                <a16:creationId xmlns:a16="http://schemas.microsoft.com/office/drawing/2014/main" id="{393F4468-FE88-4E4C-83A2-DFE06E1DB610}"/>
              </a:ext>
            </a:extLst>
          </p:cNvPr>
          <p:cNvGraphicFramePr>
            <a:graphicFrameLocks noGrp="1"/>
          </p:cNvGraphicFramePr>
          <p:nvPr/>
        </p:nvGraphicFramePr>
        <p:xfrm>
          <a:off x="189573" y="2294211"/>
          <a:ext cx="11816004" cy="3900940"/>
        </p:xfrm>
        <a:graphic>
          <a:graphicData uri="http://schemas.openxmlformats.org/drawingml/2006/table">
            <a:tbl>
              <a:tblPr>
                <a:effectLst/>
                <a:tableStyleId>{75675C71-5932-4381-98D0-FD7BB7D68876}</a:tableStyleId>
              </a:tblPr>
              <a:tblGrid>
                <a:gridCol w="3531376">
                  <a:extLst>
                    <a:ext uri="{9D8B030D-6E8A-4147-A177-3AD203B41FA5}">
                      <a16:colId xmlns:a16="http://schemas.microsoft.com/office/drawing/2014/main" val="583967799"/>
                    </a:ext>
                  </a:extLst>
                </a:gridCol>
                <a:gridCol w="1178222">
                  <a:extLst>
                    <a:ext uri="{9D8B030D-6E8A-4147-A177-3AD203B41FA5}">
                      <a16:colId xmlns:a16="http://schemas.microsoft.com/office/drawing/2014/main" val="2532100888"/>
                    </a:ext>
                  </a:extLst>
                </a:gridCol>
                <a:gridCol w="1389028">
                  <a:extLst>
                    <a:ext uri="{9D8B030D-6E8A-4147-A177-3AD203B41FA5}">
                      <a16:colId xmlns:a16="http://schemas.microsoft.com/office/drawing/2014/main" val="1010569127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2089695296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957097871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762142969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2036079294"/>
                    </a:ext>
                  </a:extLst>
                </a:gridCol>
                <a:gridCol w="1143475">
                  <a:extLst>
                    <a:ext uri="{9D8B030D-6E8A-4147-A177-3AD203B41FA5}">
                      <a16:colId xmlns:a16="http://schemas.microsoft.com/office/drawing/2014/main" val="1338463253"/>
                    </a:ext>
                  </a:extLst>
                </a:gridCol>
              </a:tblGrid>
              <a:tr h="1121676"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計畫名稱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（本部補助者請註明編號）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計畫內擔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任之工作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起迄年月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補助或</a:t>
                      </a:r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委託機構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執行情形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預期</a:t>
                      </a:r>
                      <a:r>
                        <a:rPr lang="en-US" sz="16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KPI</a:t>
                      </a:r>
                      <a:r>
                        <a:rPr lang="zh-TW" sz="16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設定</a:t>
                      </a:r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若無則填寫無</a:t>
                      </a:r>
                      <a:r>
                        <a:rPr lang="en-US" sz="16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實際</a:t>
                      </a:r>
                      <a:r>
                        <a:rPr lang="en-US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KPI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達成情形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核定經費</a:t>
                      </a:r>
                      <a:endParaRPr lang="en-US" sz="1400" u="none" strike="noStrike" cap="none"/>
                    </a:p>
                    <a:p>
                      <a:pPr marL="142244" marR="13331" lvl="0" indent="0" algn="l" rtl="0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8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總額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28789493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 </a:t>
                      </a:r>
                      <a:r>
                        <a:rPr lang="zh-TW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○○○○○○○○○個案</a:t>
                      </a:r>
                    </a:p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(106-○○○-○-○○○-○○○-)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主持人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○</a:t>
                      </a:r>
                      <a:r>
                        <a:rPr lang="en-US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/○/○-○/○/○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國科會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已結案</a:t>
                      </a:r>
                      <a:r>
                        <a:rPr lang="en-US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執行中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500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000,000</a:t>
                      </a:r>
                      <a:endParaRPr lang="en-US" sz="1400" u="none" strike="noStrike" cap="none"/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58221085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25772739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0000CC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918818583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5627095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72066577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lnSpc>
                          <a:spcPct val="10666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486428930"/>
                  </a:ext>
                </a:extLst>
              </a:tr>
            </a:tbl>
          </a:graphicData>
        </a:graphic>
      </p:graphicFrame>
      <p:sp>
        <p:nvSpPr>
          <p:cNvPr id="6" name="Google Shape;451;p51">
            <a:extLst>
              <a:ext uri="{FF2B5EF4-FFF2-40B4-BE49-F238E27FC236}">
                <a16:creationId xmlns:a16="http://schemas.microsoft.com/office/drawing/2014/main" id="{4DD68D4F-541E-4382-9070-B08BC1EFE630}"/>
              </a:ext>
            </a:extLst>
          </p:cNvPr>
          <p:cNvSpPr txBox="1"/>
          <p:nvPr/>
        </p:nvSpPr>
        <p:spPr>
          <a:xfrm>
            <a:off x="7803571" y="1194279"/>
            <a:ext cx="4202033" cy="427500"/>
          </a:xfrm>
          <a:prstGeom prst="rect">
            <a:avLst/>
          </a:prstGeom>
          <a:solidFill>
            <a:srgbClr val="FFFFFF"/>
          </a:solidFill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註 各學門自由型計畫無須填寫</a:t>
            </a:r>
            <a:r>
              <a:rPr lang="en-US" sz="1600" b="0" i="0" u="none" strike="noStrike" kern="0" cap="none" spc="0" baseline="0">
                <a:solidFill>
                  <a:srgbClr val="FF0000"/>
                </a:solidFill>
                <a:uFillTx/>
                <a:latin typeface="Microsoft JhengHei"/>
                <a:ea typeface="Microsoft JhengHei"/>
                <a:cs typeface="Microsoft JhengHei"/>
              </a:rPr>
              <a:t>KPI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7" name="Google Shape;452;p51">
            <a:extLst>
              <a:ext uri="{FF2B5EF4-FFF2-40B4-BE49-F238E27FC236}">
                <a16:creationId xmlns:a16="http://schemas.microsoft.com/office/drawing/2014/main" id="{8BECE7EF-68FF-407D-932B-BE2B35C54077}"/>
              </a:ext>
            </a:extLst>
          </p:cNvPr>
          <p:cNvSpPr txBox="1"/>
          <p:nvPr/>
        </p:nvSpPr>
        <p:spPr>
          <a:xfrm>
            <a:off x="443932" y="1669996"/>
            <a:ext cx="11278173" cy="646334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請務必詳實填寫所有與本計畫相關之研究計畫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(</a:t>
            </a: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含國內外、大陸地區及港澳</a:t>
            </a:r>
            <a:r>
              <a:rPr lang="en-US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)</a:t>
            </a: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，不限於本會計畫。若涉及國外、大陸地區及港澳，請依各該主管機關相關法令規定辦理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8" name="Google Shape;453;p51">
            <a:extLst>
              <a:ext uri="{FF2B5EF4-FFF2-40B4-BE49-F238E27FC236}">
                <a16:creationId xmlns:a16="http://schemas.microsoft.com/office/drawing/2014/main" id="{9E4A0540-29AF-48B8-B863-E23E57E8506B}"/>
              </a:ext>
            </a:extLst>
          </p:cNvPr>
          <p:cNvSpPr txBox="1"/>
          <p:nvPr/>
        </p:nvSpPr>
        <p:spPr>
          <a:xfrm>
            <a:off x="583624" y="6293696"/>
            <a:ext cx="9436672" cy="369335"/>
          </a:xfrm>
          <a:prstGeom prst="rect">
            <a:avLst/>
          </a:prstGeom>
          <a:noFill/>
          <a:ln w="9528" cap="flat">
            <a:solidFill>
              <a:srgbClr val="E3DED1"/>
            </a:solidFill>
            <a:prstDash val="solid"/>
            <a:round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0" i="0" u="none" strike="noStrike" kern="0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</a:rPr>
              <a:t>註：上表計畫補助狀況請務必同步於本會學術研發服務網更新，以利查對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59;p52">
            <a:extLst>
              <a:ext uri="{FF2B5EF4-FFF2-40B4-BE49-F238E27FC236}">
                <a16:creationId xmlns:a16="http://schemas.microsoft.com/office/drawing/2014/main" id="{E2C906D2-084C-4936-9098-80A264CED37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523567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附件一、計畫主持人過往研究成果</a:t>
            </a:r>
            <a:r>
              <a:rPr lang="en-US" sz="4000" b="1">
                <a:solidFill>
                  <a:srgbClr val="FF0000"/>
                </a:solidFill>
              </a:rPr>
              <a:t>(</a:t>
            </a:r>
            <a:r>
              <a:rPr lang="zh-TW" altLang="en-US" sz="4000" b="1">
                <a:solidFill>
                  <a:srgbClr val="FF0000"/>
                </a:solidFill>
              </a:rPr>
              <a:t>續</a:t>
            </a:r>
            <a:r>
              <a:rPr lang="en-US" sz="4000" b="1">
                <a:solidFill>
                  <a:srgbClr val="FF0000"/>
                </a:solidFill>
              </a:rPr>
              <a:t>)</a:t>
            </a:r>
            <a:endParaRPr lang="en-US" sz="4000" b="1">
              <a:latin typeface="PMingLiu"/>
              <a:ea typeface="PMingLiu"/>
            </a:endParaRPr>
          </a:p>
        </p:txBody>
      </p:sp>
      <p:sp>
        <p:nvSpPr>
          <p:cNvPr id="3" name="Google Shape;460;p52">
            <a:extLst>
              <a:ext uri="{FF2B5EF4-FFF2-40B4-BE49-F238E27FC236}">
                <a16:creationId xmlns:a16="http://schemas.microsoft.com/office/drawing/2014/main" id="{DFF442C4-68D0-4BC1-BDFA-D0D31310700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09603" y="1830034"/>
            <a:ext cx="11182353" cy="683742"/>
          </a:xfrm>
        </p:spPr>
        <p:txBody>
          <a:bodyPr/>
          <a:lstStyle/>
          <a:p>
            <a:pPr marL="274320" lvl="0" indent="-274320">
              <a:lnSpc>
                <a:spcPct val="150000"/>
              </a:lnSpc>
              <a:spcBef>
                <a:spcPts val="0"/>
              </a:spcBef>
              <a:buSzPts val="2280"/>
              <a:buChar char="◆"/>
            </a:pPr>
            <a:r>
              <a:rPr lang="zh-TW" altLang="en-US" sz="2400" b="1">
                <a:solidFill>
                  <a:srgbClr val="455F51"/>
                </a:solidFill>
                <a:latin typeface="Microsoft JhengHei"/>
                <a:ea typeface="Microsoft JhengHei"/>
              </a:rPr>
              <a:t>本計畫核心技術相關「關鍵論文」，請條列說明</a:t>
            </a:r>
          </a:p>
        </p:txBody>
      </p:sp>
      <p:graphicFrame>
        <p:nvGraphicFramePr>
          <p:cNvPr id="4" name="Google Shape;461;p52">
            <a:extLst>
              <a:ext uri="{FF2B5EF4-FFF2-40B4-BE49-F238E27FC236}">
                <a16:creationId xmlns:a16="http://schemas.microsoft.com/office/drawing/2014/main" id="{57DABBD0-2E18-4B33-8257-78C749383EBD}"/>
              </a:ext>
            </a:extLst>
          </p:cNvPr>
          <p:cNvGraphicFramePr>
            <a:graphicFrameLocks noGrp="1"/>
          </p:cNvGraphicFramePr>
          <p:nvPr/>
        </p:nvGraphicFramePr>
        <p:xfrm>
          <a:off x="703703" y="2997275"/>
          <a:ext cx="10878699" cy="2630161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1740103">
                  <a:extLst>
                    <a:ext uri="{9D8B030D-6E8A-4147-A177-3AD203B41FA5}">
                      <a16:colId xmlns:a16="http://schemas.microsoft.com/office/drawing/2014/main" val="1678969458"/>
                    </a:ext>
                  </a:extLst>
                </a:gridCol>
                <a:gridCol w="1974445">
                  <a:extLst>
                    <a:ext uri="{9D8B030D-6E8A-4147-A177-3AD203B41FA5}">
                      <a16:colId xmlns:a16="http://schemas.microsoft.com/office/drawing/2014/main" val="1808235508"/>
                    </a:ext>
                  </a:extLst>
                </a:gridCol>
                <a:gridCol w="1537472">
                  <a:extLst>
                    <a:ext uri="{9D8B030D-6E8A-4147-A177-3AD203B41FA5}">
                      <a16:colId xmlns:a16="http://schemas.microsoft.com/office/drawing/2014/main" val="4132594153"/>
                    </a:ext>
                  </a:extLst>
                </a:gridCol>
                <a:gridCol w="1942103">
                  <a:extLst>
                    <a:ext uri="{9D8B030D-6E8A-4147-A177-3AD203B41FA5}">
                      <a16:colId xmlns:a16="http://schemas.microsoft.com/office/drawing/2014/main" val="432592055"/>
                    </a:ext>
                  </a:extLst>
                </a:gridCol>
                <a:gridCol w="1836901">
                  <a:extLst>
                    <a:ext uri="{9D8B030D-6E8A-4147-A177-3AD203B41FA5}">
                      <a16:colId xmlns:a16="http://schemas.microsoft.com/office/drawing/2014/main" val="1430185488"/>
                    </a:ext>
                  </a:extLst>
                </a:gridCol>
                <a:gridCol w="1847673">
                  <a:extLst>
                    <a:ext uri="{9D8B030D-6E8A-4147-A177-3AD203B41FA5}">
                      <a16:colId xmlns:a16="http://schemas.microsoft.com/office/drawing/2014/main" val="1621788217"/>
                    </a:ext>
                  </a:extLst>
                </a:gridCol>
              </a:tblGrid>
              <a:tr h="6757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論文名稱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論文主要作者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（按原出版之次序，通訊作者請加註*）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出版年、月份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5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期刊</a:t>
                      </a:r>
                      <a:r>
                        <a:rPr lang="en-US" sz="15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5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會議名稱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（專書出版社，起迄頁數）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重點摘要說明</a:t>
                      </a:r>
                      <a:endParaRPr lang="en-US" sz="1400" u="none" strike="noStrike" cap="none"/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計畫補助經費來源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部會、計畫名稱及計畫編號</a:t>
                      </a:r>
                      <a:r>
                        <a:rPr lang="en-US" sz="1200" b="1" u="none" strike="noStrike" cap="none">
                          <a:solidFill>
                            <a:srgbClr val="455F51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64273" marR="64273" marT="32150" marB="32150" anchor="ctr"/>
                </a:tc>
                <a:extLst>
                  <a:ext uri="{0D108BD9-81ED-4DB2-BD59-A6C34878D82A}">
                    <a16:rowId xmlns:a16="http://schemas.microsoft.com/office/drawing/2014/main" val="4255722218"/>
                  </a:ext>
                </a:extLst>
              </a:tr>
              <a:tr h="32835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869597804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4273" marR="64273" marT="32150" marB="3215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500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 anchor="ctr"/>
                </a:tc>
                <a:extLst>
                  <a:ext uri="{0D108BD9-81ED-4DB2-BD59-A6C34878D82A}">
                    <a16:rowId xmlns:a16="http://schemas.microsoft.com/office/drawing/2014/main" val="759027348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2514013981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4224044342"/>
                  </a:ext>
                </a:extLst>
              </a:tr>
              <a:tr h="40652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u="none" strike="noStrike" cap="none">
                        <a:solidFill>
                          <a:srgbClr val="455F51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91449" marR="91449" marT="45729" marB="45729"/>
                </a:tc>
                <a:extLst>
                  <a:ext uri="{0D108BD9-81ED-4DB2-BD59-A6C34878D82A}">
                    <a16:rowId xmlns:a16="http://schemas.microsoft.com/office/drawing/2014/main" val="3405838731"/>
                  </a:ext>
                </a:extLst>
              </a:tr>
            </a:tbl>
          </a:graphicData>
        </a:graphic>
      </p:graphicFrame>
      <p:sp>
        <p:nvSpPr>
          <p:cNvPr id="5" name="Google Shape;462;p52">
            <a:extLst>
              <a:ext uri="{FF2B5EF4-FFF2-40B4-BE49-F238E27FC236}">
                <a16:creationId xmlns:a16="http://schemas.microsoft.com/office/drawing/2014/main" id="{9A28F5C8-2E91-467F-A5EA-AAE00DB652EF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914B3E3-FEA2-42BB-8564-3139A220D572}" type="slidenum">
              <a:t>18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sp>
        <p:nvSpPr>
          <p:cNvPr id="6" name="Google Shape;463;p52">
            <a:extLst>
              <a:ext uri="{FF2B5EF4-FFF2-40B4-BE49-F238E27FC236}">
                <a16:creationId xmlns:a16="http://schemas.microsoft.com/office/drawing/2014/main" id="{F3808AE4-FE76-407E-ADD3-D8C503713F0F}"/>
              </a:ext>
            </a:extLst>
          </p:cNvPr>
          <p:cNvSpPr/>
          <p:nvPr/>
        </p:nvSpPr>
        <p:spPr>
          <a:xfrm>
            <a:off x="904926" y="2359965"/>
            <a:ext cx="10591696" cy="50783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800" b="1" i="0" u="none" strike="noStrike" kern="0" cap="none" spc="0" baseline="0">
                <a:solidFill>
                  <a:srgbClr val="3F762A"/>
                </a:solidFill>
                <a:uFillTx/>
                <a:latin typeface="Microsoft JhengHei"/>
                <a:ea typeface="Microsoft JhengHei"/>
                <a:cs typeface="Microsoft JhengHei"/>
              </a:rPr>
              <a:t>包括已發表之相關期刊論文、研討會議、榮獲知名獎座等</a:t>
            </a: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68;p53">
            <a:extLst>
              <a:ext uri="{FF2B5EF4-FFF2-40B4-BE49-F238E27FC236}">
                <a16:creationId xmlns:a16="http://schemas.microsoft.com/office/drawing/2014/main" id="{DE938795-5057-4994-BE5B-481764D460C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205109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>
                <a:solidFill>
                  <a:srgbClr val="FF0000"/>
                </a:solidFill>
              </a:rPr>
              <a:t>附件二、本計畫「智財調查」</a:t>
            </a:r>
            <a:endParaRPr lang="en-US" sz="4000"/>
          </a:p>
        </p:txBody>
      </p:sp>
      <p:sp>
        <p:nvSpPr>
          <p:cNvPr id="3" name="Google Shape;469;p53">
            <a:extLst>
              <a:ext uri="{FF2B5EF4-FFF2-40B4-BE49-F238E27FC236}">
                <a16:creationId xmlns:a16="http://schemas.microsoft.com/office/drawing/2014/main" id="{0E435635-E75D-43EE-9DB0-3E399E9115B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59602" y="1506858"/>
            <a:ext cx="10972800" cy="5088151"/>
          </a:xfrm>
        </p:spPr>
        <p:txBody>
          <a:bodyPr/>
          <a:lstStyle/>
          <a:p>
            <a:pPr marL="274320" lvl="0" indent="-274320">
              <a:lnSpc>
                <a:spcPct val="83448"/>
              </a:lnSpc>
              <a:spcBef>
                <a:spcPts val="0"/>
              </a:spcBef>
              <a:buSzPct val="95000"/>
              <a:buChar char="◆"/>
            </a:pPr>
            <a:r>
              <a:rPr lang="zh-TW" altLang="en-US" sz="2500" b="1">
                <a:solidFill>
                  <a:srgbClr val="455F51"/>
                </a:solidFill>
                <a:latin typeface="Microsoft JhengHei"/>
                <a:ea typeface="Microsoft JhengHei"/>
              </a:rPr>
              <a:t>技術權利限制處理規劃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本計畫規劃運用於創業之技術內容，若有已授權第三方使用，或其他合約上限制等情事，請提出相關文件並說明後續處理之規劃，請參閱附件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274320" lvl="1" indent="-274320">
              <a:lnSpc>
                <a:spcPct val="83448"/>
              </a:lnSpc>
              <a:spcBef>
                <a:spcPts val="450"/>
              </a:spcBef>
              <a:buClr>
                <a:srgbClr val="626A19"/>
              </a:buClr>
              <a:buSzPct val="95000"/>
              <a:buFont typeface="Noto Sans Symbols"/>
              <a:buChar char="◆"/>
            </a:pPr>
            <a:r>
              <a:rPr lang="en-US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PI</a:t>
            </a: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或</a:t>
            </a:r>
            <a:r>
              <a:rPr lang="en-US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CoPI</a:t>
            </a: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據實揭露義務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曾向</a:t>
            </a:r>
            <a:r>
              <a:rPr lang="en-US" sz="2000" kern="0">
                <a:latin typeface="Microsoft JhengHei"/>
                <a:ea typeface="Microsoft JhengHei"/>
              </a:rPr>
              <a:t>(</a:t>
            </a:r>
            <a:r>
              <a:rPr lang="zh-TW" sz="2000" kern="0">
                <a:latin typeface="Microsoft JhengHei"/>
                <a:ea typeface="Microsoft JhengHei"/>
              </a:rPr>
              <a:t>含申請中</a:t>
            </a:r>
            <a:r>
              <a:rPr lang="en-US" sz="2000" kern="0">
                <a:latin typeface="Microsoft JhengHei"/>
                <a:ea typeface="Microsoft JhengHei"/>
              </a:rPr>
              <a:t>)</a:t>
            </a:r>
            <a:r>
              <a:rPr lang="zh-TW" sz="2000" kern="0">
                <a:latin typeface="Microsoft JhengHei"/>
                <a:ea typeface="Microsoft JhengHei"/>
              </a:rPr>
              <a:t>政府提出補助以成立新創公司為結案條件，或補助新創技術商業化為目標之計畫申請者，個案主持人須據實揭露，請參閱附件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應詳細說明二者間之技術區分及競合關係， 若有共通性智財布局，其處理方案及運用規劃為何</a:t>
            </a:r>
            <a:r>
              <a:rPr lang="en-US" sz="2000" kern="0">
                <a:latin typeface="Microsoft JhengHei"/>
                <a:ea typeface="Microsoft JhengHei"/>
              </a:rPr>
              <a:t>?</a:t>
            </a:r>
            <a:endParaRPr lang="en-US" sz="2000" kern="0">
              <a:latin typeface="MingLiu"/>
              <a:ea typeface="MingLiu"/>
            </a:endParaRPr>
          </a:p>
          <a:p>
            <a:pPr marL="274320" lvl="1" indent="-274320">
              <a:lnSpc>
                <a:spcPct val="83448"/>
              </a:lnSpc>
              <a:spcBef>
                <a:spcPts val="450"/>
              </a:spcBef>
              <a:buClr>
                <a:srgbClr val="626A19"/>
              </a:buClr>
              <a:buSzPct val="95000"/>
              <a:buFont typeface="Noto Sans Symbols"/>
              <a:buChar char="◆"/>
            </a:pPr>
            <a:r>
              <a:rPr lang="zh-TW" sz="2500" b="1" kern="0">
                <a:solidFill>
                  <a:srgbClr val="455F51"/>
                </a:solidFill>
                <a:latin typeface="Microsoft JhengHei"/>
                <a:ea typeface="Microsoft JhengHei"/>
              </a:rPr>
              <a:t>跨單位及共同發明人協議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kern="0">
                <a:latin typeface="Microsoft JhengHei"/>
                <a:ea typeface="Microsoft JhengHei"/>
              </a:rPr>
              <a:t>若有與其他單位智財共有情形，應取得通過補助個案需運用智財權所有發明人之權益分配協議，及共有單位之智財協議</a:t>
            </a:r>
            <a:r>
              <a:rPr lang="en-US" sz="2000" kern="0">
                <a:latin typeface="Microsoft JhengHei"/>
                <a:ea typeface="Microsoft JhengHei"/>
              </a:rPr>
              <a:t>(</a:t>
            </a:r>
            <a:r>
              <a:rPr lang="zh-TW" sz="2000" kern="0">
                <a:latin typeface="Microsoft JhengHei"/>
                <a:ea typeface="Microsoft JhengHei"/>
              </a:rPr>
              <a:t>包含同意由執行機構統籌處理技術作價、在執行機構技術股分配比例內約定雙方技術股占比等</a:t>
            </a:r>
            <a:r>
              <a:rPr lang="en-US" sz="2000" kern="0">
                <a:latin typeface="Microsoft JhengHei"/>
                <a:ea typeface="Microsoft JhengHei"/>
              </a:rPr>
              <a:t>)</a:t>
            </a:r>
            <a:r>
              <a:rPr lang="zh-TW" sz="2000" kern="0">
                <a:latin typeface="Microsoft JhengHei"/>
                <a:ea typeface="Microsoft JhengHei"/>
              </a:rPr>
              <a:t>，並提出證明文件，於個案出場時依前揭協議進行技術股分配事宜，請參閱附件</a:t>
            </a:r>
            <a:r>
              <a:rPr lang="en-US" sz="2000" kern="0">
                <a:latin typeface="Microsoft JhengHei"/>
                <a:ea typeface="Microsoft JhengHei"/>
              </a:rPr>
              <a:t>X</a:t>
            </a:r>
            <a:r>
              <a:rPr lang="zh-TW" sz="2000" kern="0">
                <a:latin typeface="Microsoft JhengHei"/>
                <a:ea typeface="Microsoft JhengHei"/>
              </a:rPr>
              <a:t>。</a:t>
            </a:r>
          </a:p>
          <a:p>
            <a:pPr marL="640080" lvl="1" indent="-246915" algn="just">
              <a:lnSpc>
                <a:spcPct val="110434"/>
              </a:lnSpc>
              <a:spcBef>
                <a:spcPts val="355"/>
              </a:spcBef>
              <a:buClr>
                <a:srgbClr val="2A4F1C"/>
              </a:buClr>
              <a:buSzPct val="85000"/>
              <a:buFont typeface="Noto Sans Symbols"/>
              <a:buChar char="●"/>
            </a:pPr>
            <a:r>
              <a:rPr lang="zh-TW" sz="2000" b="1" kern="0">
                <a:solidFill>
                  <a:srgbClr val="FF0000"/>
                </a:solidFill>
                <a:latin typeface="Microsoft JhengHei"/>
                <a:ea typeface="Microsoft JhengHei"/>
              </a:rPr>
              <a:t>此證明文件請上傳於申請系統中</a:t>
            </a:r>
            <a:endParaRPr lang="en-US" sz="2000" kern="0">
              <a:latin typeface="Microsoft JhengHei"/>
              <a:ea typeface="Microsoft JhengHei"/>
            </a:endParaRPr>
          </a:p>
        </p:txBody>
      </p:sp>
      <p:sp>
        <p:nvSpPr>
          <p:cNvPr id="4" name="Google Shape;470;p53">
            <a:extLst>
              <a:ext uri="{FF2B5EF4-FFF2-40B4-BE49-F238E27FC236}">
                <a16:creationId xmlns:a16="http://schemas.microsoft.com/office/drawing/2014/main" id="{2FFF9ABC-3BDD-44CF-ABA7-7578B5E1E896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0FF2B64-AF71-45A9-9E06-573EB6F7F450}" type="slidenum">
              <a:t>19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75;p43">
            <a:extLst>
              <a:ext uri="{FF2B5EF4-FFF2-40B4-BE49-F238E27FC236}">
                <a16:creationId xmlns:a16="http://schemas.microsoft.com/office/drawing/2014/main" id="{1B1ADF36-D5EC-4EA9-811D-52ADB237EF7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5328" y="0"/>
            <a:ext cx="10972800" cy="1143000"/>
          </a:xfrm>
        </p:spPr>
        <p:txBody>
          <a:bodyPr/>
          <a:lstStyle/>
          <a:p>
            <a:pPr marL="571500" lvl="0" indent="-571500">
              <a:buClr>
                <a:srgbClr val="455F51"/>
              </a:buClr>
              <a:buSzPts val="2500"/>
              <a:buFont typeface="Noto Sans Symbols"/>
              <a:buChar char="◆"/>
            </a:pPr>
            <a:r>
              <a:rPr lang="zh-TW" altLang="en-US" sz="2500" b="1"/>
              <a:t>商業模式匯總</a:t>
            </a:r>
            <a:r>
              <a:rPr lang="zh-TW" altLang="en-US" sz="2500" b="1">
                <a:solidFill>
                  <a:srgbClr val="595959"/>
                </a:solidFill>
              </a:rPr>
              <a:t>（各團隊必填，新藥團隊選填）</a:t>
            </a:r>
            <a:endParaRPr lang="en-US"/>
          </a:p>
        </p:txBody>
      </p:sp>
      <p:graphicFrame>
        <p:nvGraphicFramePr>
          <p:cNvPr id="3" name="Google Shape;476;p43">
            <a:extLst>
              <a:ext uri="{FF2B5EF4-FFF2-40B4-BE49-F238E27FC236}">
                <a16:creationId xmlns:a16="http://schemas.microsoft.com/office/drawing/2014/main" id="{67B21992-1BBB-4F78-A9E3-1E4ED29FDAEB}"/>
              </a:ext>
            </a:extLst>
          </p:cNvPr>
          <p:cNvGraphicFramePr>
            <a:graphicFrameLocks noGrp="1"/>
          </p:cNvGraphicFramePr>
          <p:nvPr/>
        </p:nvGraphicFramePr>
        <p:xfrm>
          <a:off x="695328" y="1280845"/>
          <a:ext cx="10801386" cy="5193353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2160279">
                  <a:extLst>
                    <a:ext uri="{9D8B030D-6E8A-4147-A177-3AD203B41FA5}">
                      <a16:colId xmlns:a16="http://schemas.microsoft.com/office/drawing/2014/main" val="1601001037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62920987"/>
                    </a:ext>
                  </a:extLst>
                </a:gridCol>
                <a:gridCol w="1056698">
                  <a:extLst>
                    <a:ext uri="{9D8B030D-6E8A-4147-A177-3AD203B41FA5}">
                      <a16:colId xmlns:a16="http://schemas.microsoft.com/office/drawing/2014/main" val="2608975641"/>
                    </a:ext>
                  </a:extLst>
                </a:gridCol>
                <a:gridCol w="1103571">
                  <a:extLst>
                    <a:ext uri="{9D8B030D-6E8A-4147-A177-3AD203B41FA5}">
                      <a16:colId xmlns:a16="http://schemas.microsoft.com/office/drawing/2014/main" val="1434085936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32119165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3857083500"/>
                    </a:ext>
                  </a:extLst>
                </a:gridCol>
              </a:tblGrid>
              <a:tr h="64955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Partners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（關鍵合作夥伴）</a:t>
                      </a:r>
                    </a:p>
                  </a:txBody>
                  <a:tcPr marL="68570" marR="68570" marT="34299" marB="3429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Activities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（關鍵活動）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Value Proposition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（價值主張）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Customer Relationships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（顧客關係）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Customer Segments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（目標客層）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9746021"/>
                  </a:ext>
                </a:extLst>
              </a:tr>
              <a:tr h="927997">
                <a:tc rowSpan="3">
                  <a:txBody>
                    <a:bodyPr/>
                    <a:lstStyle/>
                    <a:p>
                      <a:pPr marL="198004" marR="0" lvl="0" indent="-10909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004" marR="0" lvl="0" indent="-10909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1375115"/>
                  </a:ext>
                </a:extLst>
              </a:tr>
              <a:tr h="6119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Resources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（關鍵資源）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Channels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（通路）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808026"/>
                  </a:ext>
                </a:extLst>
              </a:tr>
              <a:tr h="11109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0309956"/>
                  </a:ext>
                </a:extLst>
              </a:tr>
              <a:tr h="464954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Cost Structure 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（成本結構）</a:t>
                      </a:r>
                    </a:p>
                  </a:txBody>
                  <a:tcPr marL="68570" marR="68570" marT="34299" marB="34299" anchor="ctr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Revenue Streams 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（收益流）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893422"/>
                  </a:ext>
                </a:extLst>
              </a:tr>
              <a:tr h="1427927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9595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8374270"/>
                  </a:ext>
                </a:extLst>
              </a:tr>
            </a:tbl>
          </a:graphicData>
        </a:graphic>
      </p:graphicFrame>
      <p:sp>
        <p:nvSpPr>
          <p:cNvPr id="4" name="Google Shape;477;p43">
            <a:extLst>
              <a:ext uri="{FF2B5EF4-FFF2-40B4-BE49-F238E27FC236}">
                <a16:creationId xmlns:a16="http://schemas.microsoft.com/office/drawing/2014/main" id="{8D604984-5D6A-4AF5-AAFB-82DBA43DC003}"/>
              </a:ext>
            </a:extLst>
          </p:cNvPr>
          <p:cNvSpPr txBox="1"/>
          <p:nvPr/>
        </p:nvSpPr>
        <p:spPr>
          <a:xfrm>
            <a:off x="695328" y="6484412"/>
            <a:ext cx="10670974" cy="4275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21" tIns="45701" rIns="91421" bIns="45701" anchor="t" anchorCtr="0" compatLnSpc="1">
            <a:norm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註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595959"/>
                </a:solidFill>
                <a:uFillTx/>
                <a:latin typeface="Microsoft JhengHei"/>
                <a:ea typeface="Microsoft JhengHei"/>
                <a:cs typeface="Microsoft JhengHei"/>
              </a:rPr>
              <a:t>商業模式匯總說明（含建議撰寫順序）可參考附件二</a:t>
            </a:r>
          </a:p>
        </p:txBody>
      </p:sp>
      <p:sp>
        <p:nvSpPr>
          <p:cNvPr id="5" name="Google Shape;478;p43">
            <a:extLst>
              <a:ext uri="{FF2B5EF4-FFF2-40B4-BE49-F238E27FC236}">
                <a16:creationId xmlns:a16="http://schemas.microsoft.com/office/drawing/2014/main" id="{8BB719AA-C8BC-4E9F-994F-393ADFB7AD7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35C6C32-52CE-460D-A997-44769E1BF030}" type="slidenum">
              <a:t>20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84;p9">
            <a:extLst>
              <a:ext uri="{FF2B5EF4-FFF2-40B4-BE49-F238E27FC236}">
                <a16:creationId xmlns:a16="http://schemas.microsoft.com/office/drawing/2014/main" id="{1DFDE8C4-4E4D-4785-B915-194696B16875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D15AB79-87AD-4711-8222-2E9A505BD799}" type="slidenum">
              <a:t>21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3" name="Google Shape;485;p9">
            <a:extLst>
              <a:ext uri="{FF2B5EF4-FFF2-40B4-BE49-F238E27FC236}">
                <a16:creationId xmlns:a16="http://schemas.microsoft.com/office/drawing/2014/main" id="{350A050A-E522-4721-89B5-A5D2E5451221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18862"/>
          <a:ext cx="10539822" cy="5121179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{517EFE58-51E1-40D5-9E8B-A3524ADEC254}</a:tableStyleId>
              </a:tblPr>
              <a:tblGrid>
                <a:gridCol w="1236552">
                  <a:extLst>
                    <a:ext uri="{9D8B030D-6E8A-4147-A177-3AD203B41FA5}">
                      <a16:colId xmlns:a16="http://schemas.microsoft.com/office/drawing/2014/main" val="2614318274"/>
                    </a:ext>
                  </a:extLst>
                </a:gridCol>
                <a:gridCol w="4078772">
                  <a:extLst>
                    <a:ext uri="{9D8B030D-6E8A-4147-A177-3AD203B41FA5}">
                      <a16:colId xmlns:a16="http://schemas.microsoft.com/office/drawing/2014/main" val="1557652173"/>
                    </a:ext>
                  </a:extLst>
                </a:gridCol>
                <a:gridCol w="1833152">
                  <a:extLst>
                    <a:ext uri="{9D8B030D-6E8A-4147-A177-3AD203B41FA5}">
                      <a16:colId xmlns:a16="http://schemas.microsoft.com/office/drawing/2014/main" val="1597219117"/>
                    </a:ext>
                  </a:extLst>
                </a:gridCol>
                <a:gridCol w="1695672">
                  <a:extLst>
                    <a:ext uri="{9D8B030D-6E8A-4147-A177-3AD203B41FA5}">
                      <a16:colId xmlns:a16="http://schemas.microsoft.com/office/drawing/2014/main" val="4045517620"/>
                    </a:ext>
                  </a:extLst>
                </a:gridCol>
                <a:gridCol w="1695672">
                  <a:extLst>
                    <a:ext uri="{9D8B030D-6E8A-4147-A177-3AD203B41FA5}">
                      <a16:colId xmlns:a16="http://schemas.microsoft.com/office/drawing/2014/main" val="648638048"/>
                    </a:ext>
                  </a:extLst>
                </a:gridCol>
              </a:tblGrid>
              <a:tr h="711128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細項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產品目前狀況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可接受範圍</a:t>
                      </a:r>
                    </a:p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（競爭者）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最佳範圍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（目標）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4953848"/>
                  </a:ext>
                </a:extLst>
              </a:tr>
              <a:tr h="317177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產品描述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類別（小分子、胜肽、單株抗體、細胞療法等）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8159255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藥物作用標的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6758881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藥物作用機制 （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mechanism of action, MOA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6341727"/>
                  </a:ext>
                </a:extLst>
              </a:tr>
              <a:tr h="317177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用途與用法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適應症（如果多於一個，標明優先開發者）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8014503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目標病患族群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7134962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現有療法（包括：手術、生活型態、或替代療法）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4099503"/>
                  </a:ext>
                </a:extLst>
              </a:tr>
              <a:tr h="317177">
                <a:tc rowSpan="2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候選藥物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標的專一性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193100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有效性（體外、細胞、體內實驗）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4464"/>
                  </a:ext>
                </a:extLst>
              </a:tr>
              <a:tr h="317177">
                <a:tc rowSpan="2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臨床前試驗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疾病動物模式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07651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安全性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毒性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0292256"/>
                  </a:ext>
                </a:extLst>
              </a:tr>
              <a:tr h="317177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臨床藥理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吸收、分佈、代謝、排泄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9818778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血中半衰期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3329690"/>
                  </a:ext>
                </a:extLst>
              </a:tr>
              <a:tr h="31717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藥效（標的被活化或抑制程度）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908231"/>
                  </a:ext>
                </a:extLst>
              </a:tr>
              <a:tr h="28674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蛋白質結合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6812906"/>
                  </a:ext>
                </a:extLst>
              </a:tr>
            </a:tbl>
          </a:graphicData>
        </a:graphic>
      </p:graphicFrame>
      <p:sp>
        <p:nvSpPr>
          <p:cNvPr id="4" name="Google Shape;486;p9">
            <a:extLst>
              <a:ext uri="{FF2B5EF4-FFF2-40B4-BE49-F238E27FC236}">
                <a16:creationId xmlns:a16="http://schemas.microsoft.com/office/drawing/2014/main" id="{C0E91550-E114-4A1B-88AA-8F12344634E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01925"/>
            <a:ext cx="10972800" cy="625559"/>
          </a:xfrm>
        </p:spPr>
        <p:txBody>
          <a:bodyPr anchor="ctr"/>
          <a:lstStyle/>
          <a:p>
            <a:pPr lvl="0"/>
            <a:r>
              <a:rPr lang="en-US" sz="2800" b="1"/>
              <a:t>Target Product Profile 1/2 </a:t>
            </a:r>
            <a:r>
              <a:rPr lang="zh-TW" altLang="en-US" sz="2800" b="1"/>
              <a:t>新藥類填寫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491;p10">
            <a:extLst>
              <a:ext uri="{FF2B5EF4-FFF2-40B4-BE49-F238E27FC236}">
                <a16:creationId xmlns:a16="http://schemas.microsoft.com/office/drawing/2014/main" id="{2B7F4465-7381-466F-A3DD-E1C9291862C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sp>
        <p:nvSpPr>
          <p:cNvPr id="3" name="Google Shape;492;p10">
            <a:extLst>
              <a:ext uri="{FF2B5EF4-FFF2-40B4-BE49-F238E27FC236}">
                <a16:creationId xmlns:a16="http://schemas.microsoft.com/office/drawing/2014/main" id="{AF864400-9A2F-4AD3-881F-0568347F8ECA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65C7DC8-DD9D-4AD0-A26C-F979DF516030}" type="slidenum">
              <a:t>22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4" name="Google Shape;493;p10">
            <a:extLst>
              <a:ext uri="{FF2B5EF4-FFF2-40B4-BE49-F238E27FC236}">
                <a16:creationId xmlns:a16="http://schemas.microsoft.com/office/drawing/2014/main" id="{EECF24BA-E62D-4A49-A304-2059652F9580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27485"/>
          <a:ext cx="10529453" cy="5218681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{517EFE58-51E1-40D5-9E8B-A3524ADEC254}</a:tableStyleId>
              </a:tblPr>
              <a:tblGrid>
                <a:gridCol w="1235427">
                  <a:extLst>
                    <a:ext uri="{9D8B030D-6E8A-4147-A177-3AD203B41FA5}">
                      <a16:colId xmlns:a16="http://schemas.microsoft.com/office/drawing/2014/main" val="2818846606"/>
                    </a:ext>
                  </a:extLst>
                </a:gridCol>
                <a:gridCol w="4074273">
                  <a:extLst>
                    <a:ext uri="{9D8B030D-6E8A-4147-A177-3AD203B41FA5}">
                      <a16:colId xmlns:a16="http://schemas.microsoft.com/office/drawing/2014/main" val="3974387974"/>
                    </a:ext>
                  </a:extLst>
                </a:gridCol>
                <a:gridCol w="1831497">
                  <a:extLst>
                    <a:ext uri="{9D8B030D-6E8A-4147-A177-3AD203B41FA5}">
                      <a16:colId xmlns:a16="http://schemas.microsoft.com/office/drawing/2014/main" val="1974728405"/>
                    </a:ext>
                  </a:extLst>
                </a:gridCol>
                <a:gridCol w="1694127">
                  <a:extLst>
                    <a:ext uri="{9D8B030D-6E8A-4147-A177-3AD203B41FA5}">
                      <a16:colId xmlns:a16="http://schemas.microsoft.com/office/drawing/2014/main" val="2556553925"/>
                    </a:ext>
                  </a:extLst>
                </a:gridCol>
                <a:gridCol w="1694127">
                  <a:extLst>
                    <a:ext uri="{9D8B030D-6E8A-4147-A177-3AD203B41FA5}">
                      <a16:colId xmlns:a16="http://schemas.microsoft.com/office/drawing/2014/main" val="2721339767"/>
                    </a:ext>
                  </a:extLst>
                </a:gridCol>
              </a:tblGrid>
              <a:tr h="427628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細項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產品目前狀況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可接受範圍</a:t>
                      </a:r>
                    </a:p>
                    <a:p>
                      <a:pPr marL="66678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（競爭者）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最佳範圍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（目標）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374377"/>
                  </a:ext>
                </a:extLst>
              </a:tr>
              <a:tr h="174879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劑量與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投藥方式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劑量、給藥頻率等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0010954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投藥方式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5425102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劑型（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excipients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182403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保存期限、儲存環境等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5740949"/>
                  </a:ext>
                </a:extLst>
              </a:tr>
              <a:tr h="174879">
                <a:tc rowSpan="2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人體安全性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與毒性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了解專一性與非專一性安全性考量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140210"/>
                  </a:ext>
                </a:extLst>
              </a:tr>
              <a:tr h="1993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療效與毒性安全劑量範圍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7955320"/>
                  </a:ext>
                </a:extLst>
              </a:tr>
              <a:tr h="174879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法規考量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臨床發展途徑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3502301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同適應症藥品的臨床試驗前例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3398666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是否可採用孤兒藥、快速通道等快速通關路徑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7855267"/>
                  </a:ext>
                </a:extLst>
              </a:tr>
              <a:tr h="174879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智慧財產權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可實施性評估（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freedom to operate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2907059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新專利佈局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3365934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預期出場方式（技轉或成立新創公司）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4798327"/>
                  </a:ext>
                </a:extLst>
              </a:tr>
              <a:tr h="174879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財務考量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物料成本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7297118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預計售價與現有療法比價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8465057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研發成本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3694468"/>
                  </a:ext>
                </a:extLst>
              </a:tr>
              <a:tr h="17487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預期投資收益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791284"/>
                  </a:ext>
                </a:extLst>
              </a:tr>
            </a:tbl>
          </a:graphicData>
        </a:graphic>
      </p:graphicFrame>
      <p:sp>
        <p:nvSpPr>
          <p:cNvPr id="5" name="Google Shape;494;p10">
            <a:extLst>
              <a:ext uri="{FF2B5EF4-FFF2-40B4-BE49-F238E27FC236}">
                <a16:creationId xmlns:a16="http://schemas.microsoft.com/office/drawing/2014/main" id="{A6150A9C-A0DC-4EC2-B982-278B1EC9EE9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01925"/>
            <a:ext cx="10972800" cy="625559"/>
          </a:xfrm>
        </p:spPr>
        <p:txBody>
          <a:bodyPr anchor="ctr"/>
          <a:lstStyle/>
          <a:p>
            <a:pPr lvl="0"/>
            <a:r>
              <a:rPr lang="en-US" sz="2800" b="1"/>
              <a:t>Target Product Profile 2/2 </a:t>
            </a:r>
            <a:r>
              <a:rPr lang="zh-TW" altLang="en-US" sz="2800" b="1"/>
              <a:t>新藥類填寫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0;p11">
            <a:extLst>
              <a:ext uri="{FF2B5EF4-FFF2-40B4-BE49-F238E27FC236}">
                <a16:creationId xmlns:a16="http://schemas.microsoft.com/office/drawing/2014/main" id="{00F28170-2E1A-442A-B247-2E7A4297E5D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sp>
        <p:nvSpPr>
          <p:cNvPr id="3" name="Google Shape;501;p11">
            <a:extLst>
              <a:ext uri="{FF2B5EF4-FFF2-40B4-BE49-F238E27FC236}">
                <a16:creationId xmlns:a16="http://schemas.microsoft.com/office/drawing/2014/main" id="{26D039E9-7C40-4490-87CB-8EF6BB97763B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8D8E463-B892-452C-9F3D-6C7DAC93A131}" type="slidenum">
              <a:t>23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4" name="Google Shape;502;p11">
            <a:extLst>
              <a:ext uri="{FF2B5EF4-FFF2-40B4-BE49-F238E27FC236}">
                <a16:creationId xmlns:a16="http://schemas.microsoft.com/office/drawing/2014/main" id="{C9C7C83B-B310-4257-9449-ECE9F3E88031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19639"/>
          <a:ext cx="10519074" cy="5081531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{517EFE58-51E1-40D5-9E8B-A3524ADEC254}</a:tableStyleId>
              </a:tblPr>
              <a:tblGrid>
                <a:gridCol w="1234851">
                  <a:extLst>
                    <a:ext uri="{9D8B030D-6E8A-4147-A177-3AD203B41FA5}">
                      <a16:colId xmlns:a16="http://schemas.microsoft.com/office/drawing/2014/main" val="2549040647"/>
                    </a:ext>
                  </a:extLst>
                </a:gridCol>
                <a:gridCol w="4070424">
                  <a:extLst>
                    <a:ext uri="{9D8B030D-6E8A-4147-A177-3AD203B41FA5}">
                      <a16:colId xmlns:a16="http://schemas.microsoft.com/office/drawing/2014/main" val="2383384314"/>
                    </a:ext>
                  </a:extLst>
                </a:gridCol>
                <a:gridCol w="1829403">
                  <a:extLst>
                    <a:ext uri="{9D8B030D-6E8A-4147-A177-3AD203B41FA5}">
                      <a16:colId xmlns:a16="http://schemas.microsoft.com/office/drawing/2014/main" val="357632212"/>
                    </a:ext>
                  </a:extLst>
                </a:gridCol>
                <a:gridCol w="1692197">
                  <a:extLst>
                    <a:ext uri="{9D8B030D-6E8A-4147-A177-3AD203B41FA5}">
                      <a16:colId xmlns:a16="http://schemas.microsoft.com/office/drawing/2014/main" val="3197531310"/>
                    </a:ext>
                  </a:extLst>
                </a:gridCol>
                <a:gridCol w="1692197">
                  <a:extLst>
                    <a:ext uri="{9D8B030D-6E8A-4147-A177-3AD203B41FA5}">
                      <a16:colId xmlns:a16="http://schemas.microsoft.com/office/drawing/2014/main" val="1693419613"/>
                    </a:ext>
                  </a:extLst>
                </a:gridCol>
              </a:tblGrid>
              <a:tr h="648199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細項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產品目前狀況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最終產品規格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目標</a:t>
                      </a: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47621" marR="47621" marT="0" marB="0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競爭者</a:t>
                      </a: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類似品</a:t>
                      </a: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6730142"/>
                  </a:ext>
                </a:extLst>
              </a:tr>
              <a:tr h="265047">
                <a:tc row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產品描述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器材的概述，包括預期用途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4624781"/>
                  </a:ext>
                </a:extLst>
              </a:tr>
              <a:tr h="3020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器材的操作原理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0582505"/>
                  </a:ext>
                </a:extLst>
              </a:tr>
              <a:tr h="3020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器材的分類與適用的分級規定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3082313"/>
                  </a:ext>
                </a:extLst>
              </a:tr>
              <a:tr h="3020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新穎性能的說明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6233108"/>
                  </a:ext>
                </a:extLst>
              </a:tr>
              <a:tr h="40280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擬與該器材結合使用之附件、其他醫療器材與其他非醫療器材產品的描述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1767154"/>
                  </a:ext>
                </a:extLst>
              </a:tr>
              <a:tr h="100702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器材關鍵功能要素的概述，如其零件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組件（包括軟體，若適用）、配方、構成、功能。若適用，應包括：器材的圖示（如架構圖、照片、工程圖），應清楚指示關鍵零件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組件，包括工程圖與架構圖的充分解說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9745398"/>
                  </a:ext>
                </a:extLst>
              </a:tr>
              <a:tr h="4451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器材關鍵功能要素所含材料的概述，以及與人體直接或間接接觸之材料的概述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5711125"/>
                  </a:ext>
                </a:extLst>
              </a:tr>
              <a:tr h="265047">
                <a:tc row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適應症及</a:t>
                      </a:r>
                    </a:p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使用方法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適應症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2656297"/>
                  </a:ext>
                </a:extLst>
              </a:tr>
              <a:tr h="4208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器材適用的病患群與病況，及其他考量，如選取病患的標準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000000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445192"/>
                  </a:ext>
                </a:extLst>
              </a:tr>
              <a:tr h="26504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使用於人體之位置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6324271"/>
                  </a:ext>
                </a:extLst>
              </a:tr>
              <a:tr h="26504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使用該醫療器材場所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7354097"/>
                  </a:ext>
                </a:extLst>
              </a:tr>
            </a:tbl>
          </a:graphicData>
        </a:graphic>
      </p:graphicFrame>
      <p:sp>
        <p:nvSpPr>
          <p:cNvPr id="5" name="Google Shape;503;p11">
            <a:extLst>
              <a:ext uri="{FF2B5EF4-FFF2-40B4-BE49-F238E27FC236}">
                <a16:creationId xmlns:a16="http://schemas.microsoft.com/office/drawing/2014/main" id="{F63D1562-D36F-4571-B378-5913621A2C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/>
          <a:lstStyle/>
          <a:p>
            <a:pPr lvl="0"/>
            <a:r>
              <a:rPr lang="en-US" sz="2800" b="1"/>
              <a:t>Target Product Profile 1/2 </a:t>
            </a:r>
            <a:r>
              <a:rPr lang="zh-TW" altLang="en-US" sz="2800" b="1"/>
              <a:t>醫材類填寫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08;p12">
            <a:extLst>
              <a:ext uri="{FF2B5EF4-FFF2-40B4-BE49-F238E27FC236}">
                <a16:creationId xmlns:a16="http://schemas.microsoft.com/office/drawing/2014/main" id="{7BACDE48-CCAC-492C-8DCA-DAE937400BC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en-US"/>
          </a:p>
          <a:p>
            <a:pPr marL="0" lvl="0" indent="0">
              <a:spcBef>
                <a:spcPts val="520"/>
              </a:spcBef>
              <a:buNone/>
            </a:pPr>
            <a:endParaRPr lang="en-US"/>
          </a:p>
        </p:txBody>
      </p:sp>
      <p:sp>
        <p:nvSpPr>
          <p:cNvPr id="3" name="Google Shape;509;p12">
            <a:extLst>
              <a:ext uri="{FF2B5EF4-FFF2-40B4-BE49-F238E27FC236}">
                <a16:creationId xmlns:a16="http://schemas.microsoft.com/office/drawing/2014/main" id="{24E80BEF-C34F-4F8B-BBA5-23C7B0E80DFA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BED3A30-4CF7-480B-8E68-C9FFE27E725F}" type="slidenum">
              <a:t>24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  <p:graphicFrame>
        <p:nvGraphicFramePr>
          <p:cNvPr id="4" name="Google Shape;510;p12">
            <a:extLst>
              <a:ext uri="{FF2B5EF4-FFF2-40B4-BE49-F238E27FC236}">
                <a16:creationId xmlns:a16="http://schemas.microsoft.com/office/drawing/2014/main" id="{70EE5BD9-8639-4B08-B3E2-AB3BADFC97C6}"/>
              </a:ext>
            </a:extLst>
          </p:cNvPr>
          <p:cNvGraphicFramePr>
            <a:graphicFrameLocks noGrp="1"/>
          </p:cNvGraphicFramePr>
          <p:nvPr/>
        </p:nvGraphicFramePr>
        <p:xfrm>
          <a:off x="609603" y="918871"/>
          <a:ext cx="3000000" cy="3000000"/>
        </p:xfrm>
        <a:graphic>
          <a:graphicData uri="http://schemas.openxmlformats.org/drawingml/2006/table">
            <a:tbl>
              <a:tblPr firstRow="1" firstCol="1" lastRow="1" lastCol="1" bandRow="1" bandCol="1">
                <a:effectLst/>
                <a:tableStyleId>{517EFE58-51E1-40D5-9E8B-A3524ADEC254}</a:tableStyleId>
              </a:tblPr>
              <a:tblGrid>
                <a:gridCol w="1236076">
                  <a:extLst>
                    <a:ext uri="{9D8B030D-6E8A-4147-A177-3AD203B41FA5}">
                      <a16:colId xmlns:a16="http://schemas.microsoft.com/office/drawing/2014/main" val="1336353739"/>
                    </a:ext>
                  </a:extLst>
                </a:gridCol>
                <a:gridCol w="4074447">
                  <a:extLst>
                    <a:ext uri="{9D8B030D-6E8A-4147-A177-3AD203B41FA5}">
                      <a16:colId xmlns:a16="http://schemas.microsoft.com/office/drawing/2014/main" val="3589105636"/>
                    </a:ext>
                  </a:extLst>
                </a:gridCol>
                <a:gridCol w="1831195">
                  <a:extLst>
                    <a:ext uri="{9D8B030D-6E8A-4147-A177-3AD203B41FA5}">
                      <a16:colId xmlns:a16="http://schemas.microsoft.com/office/drawing/2014/main" val="2618291480"/>
                    </a:ext>
                  </a:extLst>
                </a:gridCol>
                <a:gridCol w="1693871">
                  <a:extLst>
                    <a:ext uri="{9D8B030D-6E8A-4147-A177-3AD203B41FA5}">
                      <a16:colId xmlns:a16="http://schemas.microsoft.com/office/drawing/2014/main" val="766941722"/>
                    </a:ext>
                  </a:extLst>
                </a:gridCol>
                <a:gridCol w="1693871">
                  <a:extLst>
                    <a:ext uri="{9D8B030D-6E8A-4147-A177-3AD203B41FA5}">
                      <a16:colId xmlns:a16="http://schemas.microsoft.com/office/drawing/2014/main" val="1347666041"/>
                    </a:ext>
                  </a:extLst>
                </a:gridCol>
              </a:tblGrid>
              <a:tr h="539998"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項目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細項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產品目前狀況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最終產品規格</a:t>
                      </a:r>
                    </a:p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目標</a:t>
                      </a: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47621" marR="47621" marT="0" marB="0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tc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競爭者</a:t>
                      </a: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類似品</a:t>
                      </a:r>
                      <a:r>
                        <a:rPr lang="en-US" sz="1600" b="1" i="0" u="none" strike="noStrike" cap="none">
                          <a:solidFill>
                            <a:srgbClr val="FFFFF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E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74069"/>
                  </a:ext>
                </a:extLst>
              </a:tr>
              <a:tr h="414104">
                <a:tc rowSpan="4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法規考量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母法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-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藥事法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877880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醫療器材管理辦法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091999"/>
                  </a:ext>
                </a:extLst>
              </a:tr>
              <a:tr h="45402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藥物優良製造準則第三編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-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醫療器材優良製造規範 （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GMP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）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6615215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醫療器材查驗登記審查準則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7311197"/>
                  </a:ext>
                </a:extLst>
              </a:tr>
              <a:tr h="414104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智慧財產權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自由運用程度（</a:t>
                      </a: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Freedom to Operate, FTO</a:t>
                      </a: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）分析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5385294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可專利性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5692271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預期授權成果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6223660"/>
                  </a:ext>
                </a:extLst>
              </a:tr>
              <a:tr h="414104">
                <a:tc rowSpan="3">
                  <a:txBody>
                    <a:bodyPr/>
                    <a:lstStyle/>
                    <a:p>
                      <a:pPr marL="67949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相對競爭技術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相同治療目標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1165363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相同治療原理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5522378"/>
                  </a:ext>
                </a:extLst>
              </a:tr>
              <a:tr h="4141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858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相同適應症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latin typeface="Microsoft JhengHei"/>
                          <a:ea typeface="Microsoft JhengHei"/>
                          <a:cs typeface="Microsoft JhengHei"/>
                        </a:rPr>
                        <a:t> </a:t>
                      </a:r>
                    </a:p>
                  </a:txBody>
                  <a:tcPr marL="0" marR="0" marT="0" marB="0" anchor="ctr">
                    <a:lnL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8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6704527"/>
                  </a:ext>
                </a:extLst>
              </a:tr>
            </a:tbl>
          </a:graphicData>
        </a:graphic>
      </p:graphicFrame>
      <p:sp>
        <p:nvSpPr>
          <p:cNvPr id="5" name="Google Shape;511;p12">
            <a:extLst>
              <a:ext uri="{FF2B5EF4-FFF2-40B4-BE49-F238E27FC236}">
                <a16:creationId xmlns:a16="http://schemas.microsoft.com/office/drawing/2014/main" id="{8DCF9FCA-8018-4D10-80AB-2F8E924C3A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327803"/>
            <a:ext cx="10972800" cy="534841"/>
          </a:xfrm>
        </p:spPr>
        <p:txBody>
          <a:bodyPr anchor="ctr"/>
          <a:lstStyle/>
          <a:p>
            <a:pPr lvl="0"/>
            <a:r>
              <a:rPr lang="en-US" sz="2800" b="1"/>
              <a:t>Target Product Profile 2/2 </a:t>
            </a:r>
            <a:r>
              <a:rPr lang="zh-TW" altLang="en-US" sz="2800" b="1"/>
              <a:t>醫材類填寫</a:t>
            </a: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16;p54">
            <a:extLst>
              <a:ext uri="{FF2B5EF4-FFF2-40B4-BE49-F238E27FC236}">
                <a16:creationId xmlns:a16="http://schemas.microsoft.com/office/drawing/2014/main" id="{726575FC-F0E5-4FE1-B9DD-ABC6CFE035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6492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17;p54">
            <a:extLst>
              <a:ext uri="{FF2B5EF4-FFF2-40B4-BE49-F238E27FC236}">
                <a16:creationId xmlns:a16="http://schemas.microsoft.com/office/drawing/2014/main" id="{38B9E42D-98D4-410F-964D-09E4A4F2D226}"/>
              </a:ext>
            </a:extLst>
          </p:cNvPr>
          <p:cNvGraphicFramePr>
            <a:graphicFrameLocks noGrp="1"/>
          </p:cNvGraphicFramePr>
          <p:nvPr/>
        </p:nvGraphicFramePr>
        <p:xfrm>
          <a:off x="598438" y="1517519"/>
          <a:ext cx="10801386" cy="5193353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2160279">
                  <a:extLst>
                    <a:ext uri="{9D8B030D-6E8A-4147-A177-3AD203B41FA5}">
                      <a16:colId xmlns:a16="http://schemas.microsoft.com/office/drawing/2014/main" val="2070593594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702711536"/>
                    </a:ext>
                  </a:extLst>
                </a:gridCol>
                <a:gridCol w="1056698">
                  <a:extLst>
                    <a:ext uri="{9D8B030D-6E8A-4147-A177-3AD203B41FA5}">
                      <a16:colId xmlns:a16="http://schemas.microsoft.com/office/drawing/2014/main" val="4068992629"/>
                    </a:ext>
                  </a:extLst>
                </a:gridCol>
                <a:gridCol w="1103571">
                  <a:extLst>
                    <a:ext uri="{9D8B030D-6E8A-4147-A177-3AD203B41FA5}">
                      <a16:colId xmlns:a16="http://schemas.microsoft.com/office/drawing/2014/main" val="4035306200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3324724179"/>
                    </a:ext>
                  </a:extLst>
                </a:gridCol>
                <a:gridCol w="2160279">
                  <a:extLst>
                    <a:ext uri="{9D8B030D-6E8A-4147-A177-3AD203B41FA5}">
                      <a16:colId xmlns:a16="http://schemas.microsoft.com/office/drawing/2014/main" val="248856835"/>
                    </a:ext>
                  </a:extLst>
                </a:gridCol>
              </a:tblGrid>
              <a:tr h="64955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Partners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（關鍵合作夥伴）</a:t>
                      </a:r>
                    </a:p>
                  </a:txBody>
                  <a:tcPr marL="68570" marR="68570" marT="34299" marB="34299" anchor="ctr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Activities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（關鍵活動）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Value Proposition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（價值主張）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Customer Relationships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（顧客關係）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Customer Segments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（目標客層）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7149916"/>
                  </a:ext>
                </a:extLst>
              </a:tr>
              <a:tr h="927997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8004" marR="0" lvl="0" indent="-109097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1849036"/>
                  </a:ext>
                </a:extLst>
              </a:tr>
              <a:tr h="6119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Resources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（關鍵資源）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Channels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（通路）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437367"/>
                  </a:ext>
                </a:extLst>
              </a:tr>
              <a:tr h="111099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2864582"/>
                  </a:ext>
                </a:extLst>
              </a:tr>
              <a:tr h="464954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Cost Structure </a:t>
                      </a: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（成本結構）</a:t>
                      </a:r>
                    </a:p>
                  </a:txBody>
                  <a:tcPr marL="68570" marR="68570" marT="34299" marB="34299" anchor="ctr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Revenue Streams </a:t>
                      </a:r>
                      <a:r>
                        <a:rPr lang="zh-TW" sz="1400" b="0" u="none" strike="noStrike" cap="none">
                          <a:solidFill>
                            <a:srgbClr val="7F7F7F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（收益流）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577679"/>
                  </a:ext>
                </a:extLst>
              </a:tr>
              <a:tr h="1427927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8100106"/>
                  </a:ext>
                </a:extLst>
              </a:tr>
            </a:tbl>
          </a:graphicData>
        </a:graphic>
      </p:graphicFrame>
      <p:sp>
        <p:nvSpPr>
          <p:cNvPr id="4" name="Google Shape;518;p54">
            <a:extLst>
              <a:ext uri="{FF2B5EF4-FFF2-40B4-BE49-F238E27FC236}">
                <a16:creationId xmlns:a16="http://schemas.microsoft.com/office/drawing/2014/main" id="{F7939704-C2BE-4415-8461-2362AF979276}"/>
              </a:ext>
            </a:extLst>
          </p:cNvPr>
          <p:cNvSpPr txBox="1"/>
          <p:nvPr/>
        </p:nvSpPr>
        <p:spPr>
          <a:xfrm>
            <a:off x="5711077" y="324116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id="5" name="Google Shape;519;p54">
            <a:extLst>
              <a:ext uri="{FF2B5EF4-FFF2-40B4-BE49-F238E27FC236}">
                <a16:creationId xmlns:a16="http://schemas.microsoft.com/office/drawing/2014/main" id="{7FA58829-ADD6-4205-A49B-32162CAB2AC9}"/>
              </a:ext>
            </a:extLst>
          </p:cNvPr>
          <p:cNvSpPr txBox="1"/>
          <p:nvPr/>
        </p:nvSpPr>
        <p:spPr>
          <a:xfrm>
            <a:off x="10010412" y="324116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id="6" name="Google Shape;520;p54">
            <a:extLst>
              <a:ext uri="{FF2B5EF4-FFF2-40B4-BE49-F238E27FC236}">
                <a16:creationId xmlns:a16="http://schemas.microsoft.com/office/drawing/2014/main" id="{A8C08996-02AF-4769-85BA-25DFFC97AEA6}"/>
              </a:ext>
            </a:extLst>
          </p:cNvPr>
          <p:cNvSpPr txBox="1"/>
          <p:nvPr/>
        </p:nvSpPr>
        <p:spPr>
          <a:xfrm>
            <a:off x="7913921" y="402748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7" name="Google Shape;521;p54">
            <a:extLst>
              <a:ext uri="{FF2B5EF4-FFF2-40B4-BE49-F238E27FC236}">
                <a16:creationId xmlns:a16="http://schemas.microsoft.com/office/drawing/2014/main" id="{F72BCFE1-2446-4F5F-8A48-289162426649}"/>
              </a:ext>
            </a:extLst>
          </p:cNvPr>
          <p:cNvSpPr txBox="1"/>
          <p:nvPr/>
        </p:nvSpPr>
        <p:spPr>
          <a:xfrm>
            <a:off x="7913921" y="2354900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8" name="Google Shape;522;p54">
            <a:extLst>
              <a:ext uri="{FF2B5EF4-FFF2-40B4-BE49-F238E27FC236}">
                <a16:creationId xmlns:a16="http://schemas.microsoft.com/office/drawing/2014/main" id="{5FFF7090-4CAE-4B9A-A767-818AE2A79A94}"/>
              </a:ext>
            </a:extLst>
          </p:cNvPr>
          <p:cNvSpPr txBox="1"/>
          <p:nvPr/>
        </p:nvSpPr>
        <p:spPr>
          <a:xfrm>
            <a:off x="8951436" y="595809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id="9" name="Google Shape;523;p54">
            <a:extLst>
              <a:ext uri="{FF2B5EF4-FFF2-40B4-BE49-F238E27FC236}">
                <a16:creationId xmlns:a16="http://schemas.microsoft.com/office/drawing/2014/main" id="{011085F5-62CC-4867-8EF5-041D62F816ED}"/>
              </a:ext>
            </a:extLst>
          </p:cNvPr>
          <p:cNvSpPr txBox="1"/>
          <p:nvPr/>
        </p:nvSpPr>
        <p:spPr>
          <a:xfrm>
            <a:off x="2326699" y="595809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id="10" name="Google Shape;524;p54">
            <a:extLst>
              <a:ext uri="{FF2B5EF4-FFF2-40B4-BE49-F238E27FC236}">
                <a16:creationId xmlns:a16="http://schemas.microsoft.com/office/drawing/2014/main" id="{EE123ED3-6079-463F-BF21-585A676EA00B}"/>
              </a:ext>
            </a:extLst>
          </p:cNvPr>
          <p:cNvSpPr txBox="1"/>
          <p:nvPr/>
        </p:nvSpPr>
        <p:spPr>
          <a:xfrm>
            <a:off x="3364214" y="402748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id="11" name="Google Shape;525;p54">
            <a:extLst>
              <a:ext uri="{FF2B5EF4-FFF2-40B4-BE49-F238E27FC236}">
                <a16:creationId xmlns:a16="http://schemas.microsoft.com/office/drawing/2014/main" id="{6BD2656C-ED22-47B3-9DEF-6A3E2C5E0755}"/>
              </a:ext>
            </a:extLst>
          </p:cNvPr>
          <p:cNvSpPr txBox="1"/>
          <p:nvPr/>
        </p:nvSpPr>
        <p:spPr>
          <a:xfrm>
            <a:off x="3364214" y="2354900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08</a:t>
            </a:r>
          </a:p>
        </p:txBody>
      </p:sp>
      <p:sp>
        <p:nvSpPr>
          <p:cNvPr id="12" name="Google Shape;526;p54">
            <a:extLst>
              <a:ext uri="{FF2B5EF4-FFF2-40B4-BE49-F238E27FC236}">
                <a16:creationId xmlns:a16="http://schemas.microsoft.com/office/drawing/2014/main" id="{0717533A-AF47-434B-AC48-D2B2B7FDD97C}"/>
              </a:ext>
            </a:extLst>
          </p:cNvPr>
          <p:cNvSpPr txBox="1"/>
          <p:nvPr/>
        </p:nvSpPr>
        <p:spPr>
          <a:xfrm>
            <a:off x="1311752" y="3241163"/>
            <a:ext cx="720080" cy="523219"/>
          </a:xfrm>
          <a:prstGeom prst="rect">
            <a:avLst/>
          </a:prstGeom>
          <a:solidFill>
            <a:srgbClr val="8AB833"/>
          </a:solidFill>
          <a:ln cap="flat">
            <a:noFill/>
          </a:ln>
        </p:spPr>
        <p:txBody>
          <a:bodyPr vert="horz" wrap="square" lIns="91421" tIns="45701" rIns="91421" bIns="45701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0" cap="none" spc="0" baseline="0">
                <a:solidFill>
                  <a:srgbClr val="FFFFFF"/>
                </a:solidFill>
                <a:uFillTx/>
                <a:latin typeface="Microsoft YaHei"/>
                <a:ea typeface="Microsoft YaHei"/>
                <a:cs typeface="Microsoft YaHei"/>
              </a:rPr>
              <a:t>09</a:t>
            </a:r>
          </a:p>
        </p:txBody>
      </p:sp>
      <p:cxnSp>
        <p:nvCxnSpPr>
          <p:cNvPr id="13" name="Google Shape;527;p54">
            <a:extLst>
              <a:ext uri="{FF2B5EF4-FFF2-40B4-BE49-F238E27FC236}">
                <a16:creationId xmlns:a16="http://schemas.microsoft.com/office/drawing/2014/main" id="{298D8AF8-D12A-4192-86EA-4D74473A9199}"/>
              </a:ext>
            </a:extLst>
          </p:cNvPr>
          <p:cNvCxnSpPr>
            <a:stCxn id="4" idx="3"/>
            <a:endCxn id="5" idx="1"/>
          </p:cNvCxnSpPr>
          <p:nvPr/>
        </p:nvCxnSpPr>
        <p:spPr>
          <a:xfrm>
            <a:off x="6431157" y="3502773"/>
            <a:ext cx="3579255" cy="0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4" name="Google Shape;528;p54">
            <a:extLst>
              <a:ext uri="{FF2B5EF4-FFF2-40B4-BE49-F238E27FC236}">
                <a16:creationId xmlns:a16="http://schemas.microsoft.com/office/drawing/2014/main" id="{045CBB3B-532C-4251-90A5-6A1B6C319ED6}"/>
              </a:ext>
            </a:extLst>
          </p:cNvPr>
          <p:cNvCxnSpPr>
            <a:stCxn id="5" idx="2"/>
            <a:endCxn id="6" idx="3"/>
          </p:cNvCxnSpPr>
          <p:nvPr/>
        </p:nvCxnSpPr>
        <p:spPr>
          <a:xfrm flipH="1">
            <a:off x="8634001" y="3764382"/>
            <a:ext cx="1736451" cy="524711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5" name="Google Shape;529;p54">
            <a:extLst>
              <a:ext uri="{FF2B5EF4-FFF2-40B4-BE49-F238E27FC236}">
                <a16:creationId xmlns:a16="http://schemas.microsoft.com/office/drawing/2014/main" id="{49E20C9C-7F76-48EE-A6D9-30F4CBCCC63E}"/>
              </a:ext>
            </a:extLst>
          </p:cNvPr>
          <p:cNvCxnSpPr>
            <a:stCxn id="6" idx="0"/>
            <a:endCxn id="7" idx="2"/>
          </p:cNvCxnSpPr>
          <p:nvPr/>
        </p:nvCxnSpPr>
        <p:spPr>
          <a:xfrm flipV="1">
            <a:off x="8273961" y="2878119"/>
            <a:ext cx="0" cy="1149364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6" name="Google Shape;530;p54">
            <a:extLst>
              <a:ext uri="{FF2B5EF4-FFF2-40B4-BE49-F238E27FC236}">
                <a16:creationId xmlns:a16="http://schemas.microsoft.com/office/drawing/2014/main" id="{E06ACA0E-F0C5-4176-99C8-B4F20FDFE88C}"/>
              </a:ext>
            </a:extLst>
          </p:cNvPr>
          <p:cNvCxnSpPr>
            <a:stCxn id="7" idx="3"/>
          </p:cNvCxnSpPr>
          <p:nvPr/>
        </p:nvCxnSpPr>
        <p:spPr>
          <a:xfrm>
            <a:off x="8634002" y="2616509"/>
            <a:ext cx="677406" cy="3135597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7" name="Google Shape;531;p54">
            <a:extLst>
              <a:ext uri="{FF2B5EF4-FFF2-40B4-BE49-F238E27FC236}">
                <a16:creationId xmlns:a16="http://schemas.microsoft.com/office/drawing/2014/main" id="{F310F1BC-6D50-48E1-9BF8-E1804BD84F67}"/>
              </a:ext>
            </a:extLst>
          </p:cNvPr>
          <p:cNvCxnSpPr/>
          <p:nvPr/>
        </p:nvCxnSpPr>
        <p:spPr>
          <a:xfrm rot="10799991">
            <a:off x="3046799" y="6013816"/>
            <a:ext cx="5904655" cy="0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8" name="Google Shape;532;p54">
            <a:extLst>
              <a:ext uri="{FF2B5EF4-FFF2-40B4-BE49-F238E27FC236}">
                <a16:creationId xmlns:a16="http://schemas.microsoft.com/office/drawing/2014/main" id="{A22DA94E-D5C4-4914-ADB7-2EB4BDB211FB}"/>
              </a:ext>
            </a:extLst>
          </p:cNvPr>
          <p:cNvCxnSpPr>
            <a:endCxn id="10" idx="2"/>
          </p:cNvCxnSpPr>
          <p:nvPr/>
        </p:nvCxnSpPr>
        <p:spPr>
          <a:xfrm rot="10799975" flipH="1">
            <a:off x="2686855" y="4550721"/>
            <a:ext cx="1037405" cy="1201494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19" name="Google Shape;533;p54">
            <a:extLst>
              <a:ext uri="{FF2B5EF4-FFF2-40B4-BE49-F238E27FC236}">
                <a16:creationId xmlns:a16="http://schemas.microsoft.com/office/drawing/2014/main" id="{651EBA85-986B-48D5-9D01-9BC2B813B22E}"/>
              </a:ext>
            </a:extLst>
          </p:cNvPr>
          <p:cNvCxnSpPr>
            <a:stCxn id="10" idx="0"/>
            <a:endCxn id="11" idx="2"/>
          </p:cNvCxnSpPr>
          <p:nvPr/>
        </p:nvCxnSpPr>
        <p:spPr>
          <a:xfrm flipV="1">
            <a:off x="3724254" y="2878119"/>
            <a:ext cx="0" cy="1149364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cxnSp>
        <p:nvCxnSpPr>
          <p:cNvPr id="20" name="Google Shape;534;p54">
            <a:extLst>
              <a:ext uri="{FF2B5EF4-FFF2-40B4-BE49-F238E27FC236}">
                <a16:creationId xmlns:a16="http://schemas.microsoft.com/office/drawing/2014/main" id="{3AFAF6D7-3EE3-478B-B398-EA8F85DECB2D}"/>
              </a:ext>
            </a:extLst>
          </p:cNvPr>
          <p:cNvCxnSpPr>
            <a:stCxn id="11" idx="1"/>
            <a:endCxn id="12" idx="3"/>
          </p:cNvCxnSpPr>
          <p:nvPr/>
        </p:nvCxnSpPr>
        <p:spPr>
          <a:xfrm flipH="1">
            <a:off x="2031832" y="2616510"/>
            <a:ext cx="1332382" cy="886263"/>
          </a:xfrm>
          <a:prstGeom prst="straightConnector1">
            <a:avLst/>
          </a:prstGeom>
          <a:noFill/>
          <a:ln w="28575" cap="flat">
            <a:solidFill>
              <a:srgbClr val="8AB833"/>
            </a:solidFill>
            <a:prstDash val="solid"/>
            <a:miter/>
            <a:tailEnd type="arrow"/>
          </a:ln>
        </p:spPr>
      </p:cxnSp>
      <p:sp>
        <p:nvSpPr>
          <p:cNvPr id="21" name="Google Shape;535;p54">
            <a:extLst>
              <a:ext uri="{FF2B5EF4-FFF2-40B4-BE49-F238E27FC236}">
                <a16:creationId xmlns:a16="http://schemas.microsoft.com/office/drawing/2014/main" id="{C8E570B7-3C2C-4F22-BC8F-2E69C4CDEF3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2C8E418-C9B6-4A96-95E2-70704CB243E0}" type="slidenum">
              <a:t>25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0;p55">
            <a:extLst>
              <a:ext uri="{FF2B5EF4-FFF2-40B4-BE49-F238E27FC236}">
                <a16:creationId xmlns:a16="http://schemas.microsoft.com/office/drawing/2014/main" id="{87E565C3-68D6-43BB-9AF0-E48C89E792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6492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41;p55">
            <a:extLst>
              <a:ext uri="{FF2B5EF4-FFF2-40B4-BE49-F238E27FC236}">
                <a16:creationId xmlns:a16="http://schemas.microsoft.com/office/drawing/2014/main" id="{F5703012-00A9-4253-91CE-0D9F4C7249BA}"/>
              </a:ext>
            </a:extLst>
          </p:cNvPr>
          <p:cNvGraphicFramePr>
            <a:graphicFrameLocks noGrp="1"/>
          </p:cNvGraphicFramePr>
          <p:nvPr/>
        </p:nvGraphicFramePr>
        <p:xfrm>
          <a:off x="706492" y="1497439"/>
          <a:ext cx="10785677" cy="5163753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3016578">
                  <a:extLst>
                    <a:ext uri="{9D8B030D-6E8A-4147-A177-3AD203B41FA5}">
                      <a16:colId xmlns:a16="http://schemas.microsoft.com/office/drawing/2014/main" val="3599060885"/>
                    </a:ext>
                  </a:extLst>
                </a:gridCol>
                <a:gridCol w="4536502">
                  <a:extLst>
                    <a:ext uri="{9D8B030D-6E8A-4147-A177-3AD203B41FA5}">
                      <a16:colId xmlns:a16="http://schemas.microsoft.com/office/drawing/2014/main" val="3572926963"/>
                    </a:ext>
                  </a:extLst>
                </a:gridCol>
                <a:gridCol w="3232596">
                  <a:extLst>
                    <a:ext uri="{9D8B030D-6E8A-4147-A177-3AD203B41FA5}">
                      <a16:colId xmlns:a16="http://schemas.microsoft.com/office/drawing/2014/main" val="4220173463"/>
                    </a:ext>
                  </a:extLst>
                </a:gridCol>
              </a:tblGrid>
              <a:tr h="6233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Value Proposition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（價值主張）</a:t>
                      </a:r>
                    </a:p>
                  </a:txBody>
                  <a:tcPr marL="68570" marR="68570" marT="34299" marB="34299" anchor="ctr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Customer Relationships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（顧客關係）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Customer Segments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（目標客層）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3850254"/>
                  </a:ext>
                </a:extLst>
              </a:tr>
              <a:tr h="1875928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用來描述為特定客戶創造價值的需求</a:t>
                      </a:r>
                      <a:endParaRPr lang="en-US" sz="1400" u="none" strike="noStrike" cap="none"/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團隊該向客戶傳遞什麼樣的價值？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團隊正在幫助客戶解決哪一類難題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(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痛點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)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團隊正在滿足哪些客戶需求？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團隊正在為誰創造價值？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誰是最重要的客戶？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68570" marR="68570" marT="34299" marB="34299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用來描述團隊與特定客戶群體建立的關係類型</a:t>
                      </a:r>
                      <a:r>
                        <a:rPr lang="en-US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團隊每個客戶群體希望與團隊建立和保持何種關係？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哪些關係團隊已經建立了？ 這些關係成本如何？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如何把它們與商業模式的其餘部分進行整合？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目標用戶用來描述一個企業想要接觸和服務的人群或組織</a:t>
                      </a:r>
                      <a:endParaRPr lang="en-US" sz="1400" u="none" strike="noStrike" cap="none"/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細分團隊提供哪些系列的產品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服務給哪些目標客戶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? </a:t>
                      </a:r>
                      <a:endParaRPr lang="en-US" sz="1400" u="none" strike="noStrike" cap="none"/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8461492"/>
                  </a:ext>
                </a:extLst>
              </a:tr>
              <a:tr h="5872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Channels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（通路）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9707395"/>
                  </a:ext>
                </a:extLst>
              </a:tr>
              <a:tr h="20771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用來描述團隊是如何溝通接觸其客戶而傳遞其價值主張</a:t>
                      </a:r>
                      <a:endParaRPr lang="en-US"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透過哪些通路可以接觸團隊的客戶？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如何接觸他們？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通路如何整合？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哪些通路最有效？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哪些通路成本效益最好？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如何把團隊的通路與客戶的日常活動進行整合？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4083985"/>
                  </a:ext>
                </a:extLst>
              </a:tr>
            </a:tbl>
          </a:graphicData>
        </a:graphic>
      </p:graphicFrame>
      <p:sp>
        <p:nvSpPr>
          <p:cNvPr id="4" name="Google Shape;542;p55">
            <a:extLst>
              <a:ext uri="{FF2B5EF4-FFF2-40B4-BE49-F238E27FC236}">
                <a16:creationId xmlns:a16="http://schemas.microsoft.com/office/drawing/2014/main" id="{13EF01C6-DFEF-410C-ABDC-07509117F4F2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DB5324E-1956-416C-AD49-679F4C966EC3}" type="slidenum">
              <a:t>26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47;p56">
            <a:extLst>
              <a:ext uri="{FF2B5EF4-FFF2-40B4-BE49-F238E27FC236}">
                <a16:creationId xmlns:a16="http://schemas.microsoft.com/office/drawing/2014/main" id="{8EEF3FE1-8DED-45C0-BE35-6D029E5CA8D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6492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48;p56">
            <a:extLst>
              <a:ext uri="{FF2B5EF4-FFF2-40B4-BE49-F238E27FC236}">
                <a16:creationId xmlns:a16="http://schemas.microsoft.com/office/drawing/2014/main" id="{C19622C8-7CBA-4090-B65F-2A51B2936291}"/>
              </a:ext>
            </a:extLst>
          </p:cNvPr>
          <p:cNvGraphicFramePr>
            <a:graphicFrameLocks noGrp="1"/>
          </p:cNvGraphicFramePr>
          <p:nvPr/>
        </p:nvGraphicFramePr>
        <p:xfrm>
          <a:off x="767995" y="1710010"/>
          <a:ext cx="10801350" cy="2035189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5400675">
                  <a:extLst>
                    <a:ext uri="{9D8B030D-6E8A-4147-A177-3AD203B41FA5}">
                      <a16:colId xmlns:a16="http://schemas.microsoft.com/office/drawing/2014/main" val="3903620995"/>
                    </a:ext>
                  </a:extLst>
                </a:gridCol>
                <a:gridCol w="5400675">
                  <a:extLst>
                    <a:ext uri="{9D8B030D-6E8A-4147-A177-3AD203B41FA5}">
                      <a16:colId xmlns:a16="http://schemas.microsoft.com/office/drawing/2014/main" val="1531509629"/>
                    </a:ext>
                  </a:extLst>
                </a:gridCol>
              </a:tblGrid>
              <a:tr h="4730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Cost Structure 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（成本結構）</a:t>
                      </a:r>
                    </a:p>
                  </a:txBody>
                  <a:tcPr marL="68570" marR="68570" marT="34299" marB="34299" anchor="ctr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Revenue Streams 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（收益流）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9590147"/>
                  </a:ext>
                </a:extLst>
              </a:tr>
              <a:tr h="145287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營運一個商業模式所引發的所有成本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什麼是團隊商業模式中最重要的固定成本？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哪些核心資源花費最多？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哪些關鍵業務花費最多？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此商業模式的產品成本、營業費用（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e.g. 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產品推廣費用、研發費用）裡有何項目？</a:t>
                      </a:r>
                    </a:p>
                  </a:txBody>
                  <a:tcPr marL="68570" marR="68570" marT="34299" marB="34299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用來描述團隊從每個客戶群體中獲取的現金收入</a:t>
                      </a: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什麼樣的價值能讓客戶願意付費？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客戶現在付費買什麼？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客戶是如何支付費用的？ 客戶更願意如何支付費用？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每個收入來源占總收入的比例是多少？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產品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/</a:t>
                      </a: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服務收入、權利金收入、其他收入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4972550"/>
                  </a:ext>
                </a:extLst>
              </a:tr>
            </a:tbl>
          </a:graphicData>
        </a:graphic>
      </p:graphicFrame>
      <p:sp>
        <p:nvSpPr>
          <p:cNvPr id="4" name="Google Shape;549;p56">
            <a:extLst>
              <a:ext uri="{FF2B5EF4-FFF2-40B4-BE49-F238E27FC236}">
                <a16:creationId xmlns:a16="http://schemas.microsoft.com/office/drawing/2014/main" id="{AA46E5A8-0146-4E7A-B29E-5DFD7DA3C3CE}"/>
              </a:ext>
            </a:extLst>
          </p:cNvPr>
          <p:cNvSpPr/>
          <p:nvPr/>
        </p:nvSpPr>
        <p:spPr>
          <a:xfrm>
            <a:off x="767995" y="4287420"/>
            <a:ext cx="10801350" cy="15243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21" tIns="45701" rIns="91421" bIns="45701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重點：</a:t>
            </a:r>
          </a:p>
          <a:p>
            <a:pPr marL="285750" marR="0" lvl="0" indent="-28575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完整性：該分析基本可確定一款產品</a:t>
            </a:r>
            <a:r>
              <a:rPr lang="en-US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/</a:t>
            </a: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服務的商業模式的各層面，在此模式下能一目瞭然該產品商業模式是否完整或者存在漏洞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85750" marR="0" lvl="0" indent="-28575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一致性：可判斷商業模式的各方面是否一致。如，設計關鍵合作夥伴的假設與設計通路假設的一致性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  <a:p>
            <a:pPr marL="285750" marR="0" lvl="0" indent="-285750" algn="l" defTabSz="914400" rtl="0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0" i="0" u="none" strike="noStrike" kern="0" cap="none" spc="0" baseline="0">
                <a:solidFill>
                  <a:srgbClr val="000000"/>
                </a:solidFill>
                <a:uFillTx/>
                <a:latin typeface="Microsoft JhengHei"/>
                <a:ea typeface="Microsoft JhengHei"/>
                <a:cs typeface="Microsoft JhengHei"/>
              </a:rPr>
              <a:t>同步性：可清楚看到團隊各部門是否清楚正在做什麼，為什麼要這樣做，並可以幫助團隊內部及外部訊息的同步性</a:t>
            </a:r>
            <a:endParaRPr lang="en-US" sz="1400" b="0" i="0" u="none" strike="noStrike" kern="0" cap="none" spc="0" baseline="0">
              <a:solidFill>
                <a:srgbClr val="000000"/>
              </a:solidFill>
              <a:uFillTx/>
              <a:latin typeface="Arial"/>
              <a:ea typeface="Arial"/>
              <a:cs typeface="Arial"/>
            </a:endParaRPr>
          </a:p>
        </p:txBody>
      </p:sp>
      <p:sp>
        <p:nvSpPr>
          <p:cNvPr id="5" name="Google Shape;550;p56">
            <a:extLst>
              <a:ext uri="{FF2B5EF4-FFF2-40B4-BE49-F238E27FC236}">
                <a16:creationId xmlns:a16="http://schemas.microsoft.com/office/drawing/2014/main" id="{031BFC9B-5E22-4819-8174-295E74FF08A9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845CB79-A760-46FF-A502-9D4D63746206}" type="slidenum">
              <a:t>27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5;p57">
            <a:extLst>
              <a:ext uri="{FF2B5EF4-FFF2-40B4-BE49-F238E27FC236}">
                <a16:creationId xmlns:a16="http://schemas.microsoft.com/office/drawing/2014/main" id="{D896C040-146D-4B85-A7B5-3A2A1DEC43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3" y="668252"/>
            <a:ext cx="10972800" cy="782644"/>
          </a:xfrm>
        </p:spPr>
        <p:txBody>
          <a:bodyPr/>
          <a:lstStyle/>
          <a:p>
            <a:pPr lvl="0"/>
            <a:r>
              <a:rPr lang="zh-TW" altLang="en-US" sz="4000" b="1">
                <a:latin typeface="PMingLiu"/>
                <a:ea typeface="PMingLiu"/>
              </a:rPr>
              <a:t>附錄</a:t>
            </a:r>
            <a:r>
              <a:rPr lang="zh-TW" altLang="en-US" sz="4000" b="1"/>
              <a:t>、商業模式匯總說明</a:t>
            </a:r>
            <a:r>
              <a:rPr lang="zh-TW" altLang="en-US" sz="2000">
                <a:solidFill>
                  <a:srgbClr val="7F7F7F"/>
                </a:solidFill>
              </a:rPr>
              <a:t>（含建議順序）</a:t>
            </a:r>
            <a:r>
              <a:rPr lang="en-US" sz="2000">
                <a:solidFill>
                  <a:srgbClr val="7F7F7F"/>
                </a:solidFill>
              </a:rPr>
              <a:t> </a:t>
            </a:r>
            <a:endParaRPr lang="en-US">
              <a:solidFill>
                <a:srgbClr val="7F7F7F"/>
              </a:solidFill>
            </a:endParaRPr>
          </a:p>
        </p:txBody>
      </p:sp>
      <p:graphicFrame>
        <p:nvGraphicFramePr>
          <p:cNvPr id="3" name="Google Shape;556;p57">
            <a:extLst>
              <a:ext uri="{FF2B5EF4-FFF2-40B4-BE49-F238E27FC236}">
                <a16:creationId xmlns:a16="http://schemas.microsoft.com/office/drawing/2014/main" id="{546212E3-4B70-4640-9500-4DBA2EFB4C1E}"/>
              </a:ext>
            </a:extLst>
          </p:cNvPr>
          <p:cNvGraphicFramePr>
            <a:graphicFrameLocks noGrp="1"/>
          </p:cNvGraphicFramePr>
          <p:nvPr/>
        </p:nvGraphicFramePr>
        <p:xfrm>
          <a:off x="695328" y="1983516"/>
          <a:ext cx="10801350" cy="3981014"/>
        </p:xfrm>
        <a:graphic>
          <a:graphicData uri="http://schemas.openxmlformats.org/drawingml/2006/table">
            <a:tbl>
              <a:tblPr firstRow="1" bandRow="1">
                <a:effectLst/>
                <a:tableStyleId>{6F102CEE-0AED-4EF7-86DC-66ECEE6DBB7A}</a:tableStyleId>
              </a:tblPr>
              <a:tblGrid>
                <a:gridCol w="5400675">
                  <a:extLst>
                    <a:ext uri="{9D8B030D-6E8A-4147-A177-3AD203B41FA5}">
                      <a16:colId xmlns:a16="http://schemas.microsoft.com/office/drawing/2014/main" val="1629694425"/>
                    </a:ext>
                  </a:extLst>
                </a:gridCol>
                <a:gridCol w="5400675">
                  <a:extLst>
                    <a:ext uri="{9D8B030D-6E8A-4147-A177-3AD203B41FA5}">
                      <a16:colId xmlns:a16="http://schemas.microsoft.com/office/drawing/2014/main" val="2875045063"/>
                    </a:ext>
                  </a:extLst>
                </a:gridCol>
              </a:tblGrid>
              <a:tr h="6608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Partners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（關鍵合作夥伴）</a:t>
                      </a:r>
                    </a:p>
                  </a:txBody>
                  <a:tcPr marL="68570" marR="68570" marT="34299" marB="34299" anchor="ctr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Activities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（關鍵活動）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208724"/>
                  </a:ext>
                </a:extLst>
              </a:tr>
              <a:tr h="944200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讓商業模式有效運作所需的供應商與合作夥伴網路</a:t>
                      </a:r>
                      <a:endParaRPr lang="en-US" sz="1400" u="none" strike="noStrike" cap="none"/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誰是團隊的重要夥伴？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誰是團隊的重要供應商？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團隊正在從夥伴哪裡獲取哪些核心資源？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合作夥伴都執行哪些關鍵業務？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</a:txBody>
                  <a:tcPr marL="68570" marR="68570" marT="34299" marB="34299">
                    <a:lnL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用來描述為了確保其商業模式可行，企業必須做的最重要的事情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如產品行銷、業務推廣等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團隊的價值主張需要哪些關鍵業務？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團隊的渠道通道需要哪些關鍵業務？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團隊的客戶關係呢？收入來源呢？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  <a:endParaRPr lang="en-US" sz="1400" u="none" strike="noStrike" cap="none"/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3639421"/>
                  </a:ext>
                </a:extLst>
              </a:tr>
              <a:tr h="62262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Key Resources</a:t>
                      </a:r>
                      <a:endParaRPr lang="en-US"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（關鍵資源）</a:t>
                      </a:r>
                    </a:p>
                  </a:txBody>
                  <a:tcPr marL="68570" marR="68570" marT="34299" marB="34299" anchor="ctr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866279"/>
                  </a:ext>
                </a:extLst>
              </a:tr>
              <a:tr h="11303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用來描述讓商業模式有效運轉所必需的最重要因素</a:t>
                      </a:r>
                      <a:r>
                        <a:rPr lang="en-US" sz="1400" b="1" u="none" strike="noStrike" cap="none">
                          <a:solidFill>
                            <a:srgbClr val="8AB833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  <a:p>
                      <a:pPr marL="285750" marR="0" lvl="0" indent="-196852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400" b="0" u="none" strike="noStrike" cap="none">
                        <a:solidFill>
                          <a:srgbClr val="7F7F7F"/>
                        </a:solidFill>
                        <a:latin typeface="Microsoft JhengHei"/>
                        <a:ea typeface="Microsoft JhengHei"/>
                        <a:cs typeface="Microsoft JhengHei"/>
                      </a:endParaRP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如資金、人才等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團隊的價值主張需要什麼樣的核心資源？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團隊的通路需要什麼樣的核心資源？</a:t>
                      </a:r>
                      <a:r>
                        <a:rPr lang="en-US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 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Noto Sans Symbols"/>
                        <a:buChar char="✔"/>
                      </a:pPr>
                      <a:r>
                        <a:rPr lang="zh-TW" sz="1400" b="0" u="none" strike="noStrike" cap="none">
                          <a:solidFill>
                            <a:srgbClr val="000000"/>
                          </a:solidFill>
                          <a:latin typeface="Microsoft JhengHei"/>
                          <a:ea typeface="Microsoft JhengHei"/>
                          <a:cs typeface="Microsoft JhengHei"/>
                        </a:rPr>
                        <a:t>團隊的客戶關係？收入來源？</a:t>
                      </a:r>
                      <a:endParaRPr lang="en-US" sz="1400" u="none" strike="noStrike" cap="none"/>
                    </a:p>
                  </a:txBody>
                  <a:tcPr marL="68570" marR="68570" marT="34299" marB="34299">
                    <a:lnL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0702021"/>
                  </a:ext>
                </a:extLst>
              </a:tr>
            </a:tbl>
          </a:graphicData>
        </a:graphic>
      </p:graphicFrame>
      <p:sp>
        <p:nvSpPr>
          <p:cNvPr id="4" name="Google Shape;557;p57">
            <a:extLst>
              <a:ext uri="{FF2B5EF4-FFF2-40B4-BE49-F238E27FC236}">
                <a16:creationId xmlns:a16="http://schemas.microsoft.com/office/drawing/2014/main" id="{800DF377-A48A-4701-A723-F963323723A5}"/>
              </a:ext>
            </a:extLst>
          </p:cNvPr>
          <p:cNvSpPr txBox="1"/>
          <p:nvPr/>
        </p:nvSpPr>
        <p:spPr>
          <a:xfrm>
            <a:off x="10566404" y="6356351"/>
            <a:ext cx="1015998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855256D-3DCE-4DCF-AAA7-48F48A88B6B2}" type="slidenum">
              <a:t>28</a:t>
            </a:fld>
            <a:endParaRPr lang="en-US" sz="1100" b="0" i="0" u="none" strike="noStrike" kern="0" cap="none" spc="0" baseline="0">
              <a:solidFill>
                <a:srgbClr val="000000"/>
              </a:solidFill>
              <a:uFillTx/>
              <a:latin typeface="MingLiu"/>
              <a:ea typeface="MingLiu"/>
              <a:cs typeface="MingLiu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腦力激盪簡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腦力激盪簡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腦力激盪簡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4598</Words>
  <Application>Microsoft Office PowerPoint</Application>
  <PresentationFormat>寬螢幕</PresentationFormat>
  <Paragraphs>730</Paragraphs>
  <Slides>28</Slides>
  <Notes>28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28</vt:i4>
      </vt:variant>
    </vt:vector>
  </HeadingPairs>
  <TitlesOfParts>
    <vt:vector size="39" baseType="lpstr">
      <vt:lpstr>Aptos</vt:lpstr>
      <vt:lpstr>Microsoft YaHei</vt:lpstr>
      <vt:lpstr>Noto Sans Symbols</vt:lpstr>
      <vt:lpstr>MingLiu</vt:lpstr>
      <vt:lpstr>Microsoft JhengHei</vt:lpstr>
      <vt:lpstr>PMingLiu</vt:lpstr>
      <vt:lpstr>Arial</vt:lpstr>
      <vt:lpstr>Century Gothic</vt:lpstr>
      <vt:lpstr>腦力激盪簡報</vt:lpstr>
      <vt:lpstr>1_腦力激盪簡報</vt:lpstr>
      <vt:lpstr>3_腦力激盪簡報</vt:lpstr>
      <vt:lpstr>116年第1梯次科研創業計畫個案構想書(拔尖案)</vt:lpstr>
      <vt:lpstr>一、構想項目說明(以下為參考項目，團隊可自行編列順序)</vt:lpstr>
      <vt:lpstr>(一)核心技術原創性及技術發展里程碑</vt:lpstr>
      <vt:lpstr>(一)核心技術原創性及技術發展里程碑</vt:lpstr>
      <vt:lpstr>(二)商業發展規劃 </vt:lpstr>
      <vt:lpstr>(二)商業發展規劃 </vt:lpstr>
      <vt:lpstr>創業里程碑</vt:lpstr>
      <vt:lpstr>預計公司經營模式</vt:lpstr>
      <vt:lpstr>(三)創業團隊組成</vt:lpstr>
      <vt:lpstr>產品化關鍵技術研發進度 (需對應查核點項目)</vt:lpstr>
      <vt:lpstr>科研成果之商品化進度 (需對應查核點項目)</vt:lpstr>
      <vt:lpstr>(四)自提查核點(拔尖) (預估申請經費總和需為個案經費表之總和)</vt:lpstr>
      <vt:lpstr>(四)自提查核點(拔尖) (預估申請經費總和需為個案經費表之總和)</vt:lpstr>
      <vt:lpstr>(五)個案經費表(經費請詳述工作項目及預估經費，拔尖案總額以1500萬為原則) </vt:lpstr>
      <vt:lpstr>二、本計畫「智財清單」</vt:lpstr>
      <vt:lpstr>二、本計畫「智財清單」</vt:lpstr>
      <vt:lpstr>附件一、計畫主持人過往研究成果</vt:lpstr>
      <vt:lpstr>附件一、計畫主持人過往研究成果(續)</vt:lpstr>
      <vt:lpstr>附件二、本計畫「智財調查」</vt:lpstr>
      <vt:lpstr>商業模式匯總（各團隊必填，新藥團隊選填）</vt:lpstr>
      <vt:lpstr>Target Product Profile 1/2 新藥類填寫</vt:lpstr>
      <vt:lpstr>Target Product Profile 2/2 新藥類填寫</vt:lpstr>
      <vt:lpstr>Target Product Profile 1/2 醫材類填寫</vt:lpstr>
      <vt:lpstr>Target Product Profile 2/2 醫材類填寫</vt:lpstr>
      <vt:lpstr>附錄、商業模式匯總說明（含建議順序） </vt:lpstr>
      <vt:lpstr>附錄、商業模式匯總說明（含建議順序） </vt:lpstr>
      <vt:lpstr>附錄、商業模式匯總說明（含建議順序） </vt:lpstr>
      <vt:lpstr>附錄、商業模式匯總說明（含建議順序）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116年第1梯次科研創業計畫個案構想書(拔尖案)</dc:title>
  <dc:creator>葉愷芸</dc:creator>
  <cp:lastModifiedBy>user</cp:lastModifiedBy>
  <cp:revision>1</cp:revision>
  <dcterms:created xsi:type="dcterms:W3CDTF">2018-06-20T05:53:52Z</dcterms:created>
  <dcterms:modified xsi:type="dcterms:W3CDTF">2026-10-28T07:39:11Z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