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73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E7C4E1-289A-4DD3-BD26-F94F9DED3B34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A5A5A5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A5A5A5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firstRow>
  </a:tblStyle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  <a:tblStyle styleId="{840AB88C-B92C-4BD4-BFFE-2BD4FF04B372}" styleName="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>
        <a:font>
          <a:latin typeface=""/>
          <a:ea typeface=""/>
          <a:cs typeface=""/>
        </a:font>
      </a:tcTxStyle>
      <a:tcStyle>
        <a:tcBdr/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>
        <a:font>
          <a:latin typeface=""/>
          <a:ea typeface=""/>
          <a:cs typeface=""/>
        </a:font>
      </a:tcTxStyle>
      <a:tcStyle>
        <a:tcBdr/>
      </a:tcStyle>
    </a:lastCol>
    <a:firstCol>
      <a:tcTxStyle>
        <a:font>
          <a:latin typeface=""/>
          <a:ea typeface=""/>
          <a:cs typeface=""/>
        </a:font>
      </a:tcTxStyle>
      <a:tcStyle>
        <a:tcBdr/>
      </a:tcStyle>
    </a:firstCol>
    <a:lastRow>
      <a:tcTxStyle>
        <a:font>
          <a:latin typeface=""/>
          <a:ea typeface=""/>
          <a:cs typeface=""/>
        </a:font>
      </a:tcTxStyle>
      <a:tcStyle>
        <a:tcBdr/>
      </a:tcStyle>
    </a:lastRow>
    <a:firstRow>
      <a:tcTxStyle>
        <a:font>
          <a:latin typeface=""/>
          <a:ea typeface=""/>
          <a:cs typeface=""/>
        </a:font>
      </a:tcTxStyle>
      <a:tcStyle>
        <a:tcBdr/>
      </a:tcStyle>
    </a:firstRow>
  </a:tblStyle>
  <a:tblStyle styleId="{10A1B5D5-9B99-4C35-A422-299274C8766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EBF1E9"/>
          </a:solidFill>
        </a:fill>
      </a:tcStyle>
    </a:band1H>
    <a:band1V>
      <a:tcStyle>
        <a:tcBdr/>
        <a:fill>
          <a:solidFill>
            <a:srgbClr val="EBF1E9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Row>
  </a:tblStyle>
  <a:tblStyle styleId="{073A0DAA-6AF3-43AB-8588-CEC1D06C72B9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7E7"/>
          </a:solidFill>
        </a:fill>
      </a:tcStyle>
    </a:wholeTbl>
    <a:band1H>
      <a:tcStyle>
        <a:tcBdr/>
        <a:fill>
          <a:solidFill>
            <a:srgbClr val="CBCBCB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BCBCB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000000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000000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000000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000000"/>
          </a:solidFill>
        </a:fill>
      </a:tcStyle>
    </a:firstRow>
  </a:tblStyle>
  <a:tblStyle styleId="{9DCAF9ED-07DC-4A11-8D7F-57B35C25682E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FCECE8"/>
          </a:solidFill>
        </a:fill>
      </a:tcStyle>
    </a:band1H>
    <a:band1V>
      <a:tcStyle>
        <a:tcBdr/>
        <a:fill>
          <a:solidFill>
            <a:srgbClr val="FCECE8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ED7D31"/>
          </a:solidFill>
        </a:fill>
      </a:tcStyle>
    </a:firstRow>
  </a:tblStyle>
  <a:tblStyle styleId="{93296810-A885-4BE3-A3E7-6D5BEEA58F3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BF1E9"/>
          </a:solidFill>
        </a:fill>
      </a:tcStyle>
    </a:wholeTbl>
    <a:band1H>
      <a:tcStyle>
        <a:tcBdr/>
        <a:fill>
          <a:solidFill>
            <a:srgbClr val="D5E3C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5E3C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70AD4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E8B1032C-EA38-4F05-BA0D-38AFFFC7BED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70AD47"/>
          </a:solidFill>
        </a:fill>
      </a:tcStyle>
    </a:band1H>
    <a:band1V>
      <a:tcStyle>
        <a:tcBdr/>
        <a:fill>
          <a:solidFill>
            <a:srgbClr val="70AD47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FABFCF23-3B69-468F-B69F-88F6DE6A72F2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EAEFF7"/>
          </a:solidFill>
        </a:fill>
      </a:tcStyle>
    </a:band1H>
    <a:band1V>
      <a:tcStyle>
        <a:tcBdr/>
        <a:fill>
          <a:solidFill>
            <a:srgbClr val="EAEFF7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firstRow>
  </a:tblStyle>
  <a:tblStyle styleId="{912C8C85-51F0-491E-9774-3900AFEF0FD7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band1H>
    <a:band1V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1V>
    <a:band2V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Row>
  </a:tblStyle>
  <a:tblStyle styleId="{E2624082-5ED3-4EEC-AAD7-2751436BFAF0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FE7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CFDECC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CFDECC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B9BD5"/>
          </a:solidFill>
        </a:fill>
      </a:tcStyle>
    </a:lastRow>
    <a:firstRow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11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;n">
            <a:extLst>
              <a:ext uri="{FF2B5EF4-FFF2-40B4-BE49-F238E27FC236}">
                <a16:creationId xmlns:a16="http://schemas.microsoft.com/office/drawing/2014/main" id="{ADEC518F-21FF-0889-077E-5E740804033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Google Shape;4;n">
            <a:extLst>
              <a:ext uri="{FF2B5EF4-FFF2-40B4-BE49-F238E27FC236}">
                <a16:creationId xmlns:a16="http://schemas.microsoft.com/office/drawing/2014/main" id="{3ADD945E-CABF-82CB-6C3B-AE1017300B21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0446" y="0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Google Shape;5;n">
            <a:extLst>
              <a:ext uri="{FF2B5EF4-FFF2-40B4-BE49-F238E27FC236}">
                <a16:creationId xmlns:a16="http://schemas.microsoft.com/office/drawing/2014/main" id="{315768A8-EEDF-B302-FFF5-A576A2FB790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6"/>
            <a:ext cx="5956301" cy="3349620"/>
          </a:xfrm>
          <a:prstGeom prst="rect">
            <a:avLst/>
          </a:prstGeom>
          <a:noFill/>
          <a:ln w="12701" cap="flat">
            <a:solidFill>
              <a:srgbClr val="000000"/>
            </a:solidFill>
            <a:prstDash val="solid"/>
            <a:round/>
          </a:ln>
        </p:spPr>
      </p:sp>
      <p:sp>
        <p:nvSpPr>
          <p:cNvPr id="5" name="Google Shape;6;n">
            <a:extLst>
              <a:ext uri="{FF2B5EF4-FFF2-40B4-BE49-F238E27FC236}">
                <a16:creationId xmlns:a16="http://schemas.microsoft.com/office/drawing/2014/main" id="{415A5DC9-1C55-B95E-0B47-FA7E040E81DF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764" y="4777959"/>
            <a:ext cx="5438137" cy="390924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lvl="0"/>
            <a:endParaRPr lang="en-US"/>
          </a:p>
        </p:txBody>
      </p:sp>
      <p:sp>
        <p:nvSpPr>
          <p:cNvPr id="6" name="Google Shape;7;n">
            <a:extLst>
              <a:ext uri="{FF2B5EF4-FFF2-40B4-BE49-F238E27FC236}">
                <a16:creationId xmlns:a16="http://schemas.microsoft.com/office/drawing/2014/main" id="{B4773B29-0D1B-6F08-FA4F-0712C9F8A357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430088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Google Shape;8;n">
            <a:extLst>
              <a:ext uri="{FF2B5EF4-FFF2-40B4-BE49-F238E27FC236}">
                <a16:creationId xmlns:a16="http://schemas.microsoft.com/office/drawing/2014/main" id="{45544950-975B-F734-E566-F5566BB72279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fld id="{F941535A-9F78-4A66-9D89-0CDDD7BC64E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416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457200" marR="0" lvl="0" indent="-22860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0" cap="none" spc="0" baseline="0">
        <a:solidFill>
          <a:srgbClr val="000000"/>
        </a:solidFill>
        <a:uFillTx/>
        <a:latin typeface="Microsoft JhengHei"/>
        <a:ea typeface="Microsoft JhengHei"/>
        <a:cs typeface="Microsoft JhengHei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2;p1:notes">
            <a:extLst>
              <a:ext uri="{FF2B5EF4-FFF2-40B4-BE49-F238E27FC236}">
                <a16:creationId xmlns:a16="http://schemas.microsoft.com/office/drawing/2014/main" id="{8BCE449A-6CF9-90BC-B42B-66D864A766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103;p1:notes">
            <a:extLst>
              <a:ext uri="{FF2B5EF4-FFF2-40B4-BE49-F238E27FC236}">
                <a16:creationId xmlns:a16="http://schemas.microsoft.com/office/drawing/2014/main" id="{DF33645B-2D19-5C6F-A842-3EF70CEB925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04;p1:notes">
            <a:extLst>
              <a:ext uri="{FF2B5EF4-FFF2-40B4-BE49-F238E27FC236}">
                <a16:creationId xmlns:a16="http://schemas.microsoft.com/office/drawing/2014/main" id="{5F022275-915F-4700-96EA-96E03B375D44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6C322FF-3226-4251-96ED-BDAFDF9CBD10}" type="slidenum">
              <a:t>1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3;p2:notes">
            <a:extLst>
              <a:ext uri="{FF2B5EF4-FFF2-40B4-BE49-F238E27FC236}">
                <a16:creationId xmlns:a16="http://schemas.microsoft.com/office/drawing/2014/main" id="{3825CFB6-0AD4-D686-A1E2-441F0EC2847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114;p2:notes">
            <a:extLst>
              <a:ext uri="{FF2B5EF4-FFF2-40B4-BE49-F238E27FC236}">
                <a16:creationId xmlns:a16="http://schemas.microsoft.com/office/drawing/2014/main" id="{2908F7D5-C42D-B5AB-D95F-5B52715777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0;p3:notes">
            <a:extLst>
              <a:ext uri="{FF2B5EF4-FFF2-40B4-BE49-F238E27FC236}">
                <a16:creationId xmlns:a16="http://schemas.microsoft.com/office/drawing/2014/main" id="{C0730C6A-765C-D3AC-8A15-42A2C25B14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121;p3:notes">
            <a:extLst>
              <a:ext uri="{FF2B5EF4-FFF2-40B4-BE49-F238E27FC236}">
                <a16:creationId xmlns:a16="http://schemas.microsoft.com/office/drawing/2014/main" id="{F77B7DB6-35FE-BD51-F3AD-E62411CA963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22;p3:notes">
            <a:extLst>
              <a:ext uri="{FF2B5EF4-FFF2-40B4-BE49-F238E27FC236}">
                <a16:creationId xmlns:a16="http://schemas.microsoft.com/office/drawing/2014/main" id="{F13D9D1D-0E15-A881-E83F-D8F45C19A046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1ADED42-F427-4CC9-8728-16C588F63A14}" type="slidenum">
              <a:t>3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8;p4:notes">
            <a:extLst>
              <a:ext uri="{FF2B5EF4-FFF2-40B4-BE49-F238E27FC236}">
                <a16:creationId xmlns:a16="http://schemas.microsoft.com/office/drawing/2014/main" id="{87CD53A1-E6B3-F1FA-5E46-5F1FA68222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129;p4:notes">
            <a:extLst>
              <a:ext uri="{FF2B5EF4-FFF2-40B4-BE49-F238E27FC236}">
                <a16:creationId xmlns:a16="http://schemas.microsoft.com/office/drawing/2014/main" id="{3B595AD2-7146-5945-AAA6-2FF548C70DB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30;p4:notes">
            <a:extLst>
              <a:ext uri="{FF2B5EF4-FFF2-40B4-BE49-F238E27FC236}">
                <a16:creationId xmlns:a16="http://schemas.microsoft.com/office/drawing/2014/main" id="{DE200426-9A14-D8C6-0006-6CF13E3FE8E6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EC2C7A2-DE25-4CF5-9A4F-5BB4A6C7B12A}" type="slidenum">
              <a:t>4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8;p4:notes">
            <a:extLst>
              <a:ext uri="{FF2B5EF4-FFF2-40B4-BE49-F238E27FC236}">
                <a16:creationId xmlns:a16="http://schemas.microsoft.com/office/drawing/2014/main" id="{BB923FF9-55B0-A936-91F5-5E341D3608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129;p4:notes">
            <a:extLst>
              <a:ext uri="{FF2B5EF4-FFF2-40B4-BE49-F238E27FC236}">
                <a16:creationId xmlns:a16="http://schemas.microsoft.com/office/drawing/2014/main" id="{F80DCC71-93FE-5FFF-50FC-369C1BB429B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30;p4:notes">
            <a:extLst>
              <a:ext uri="{FF2B5EF4-FFF2-40B4-BE49-F238E27FC236}">
                <a16:creationId xmlns:a16="http://schemas.microsoft.com/office/drawing/2014/main" id="{F0C6B2B6-34FD-4D6A-7AE4-37B904588E4E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08FB99C-8386-4333-8722-61DFD068DE21}" type="slidenum">
              <a:t>5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6;p5:notes">
            <a:extLst>
              <a:ext uri="{FF2B5EF4-FFF2-40B4-BE49-F238E27FC236}">
                <a16:creationId xmlns:a16="http://schemas.microsoft.com/office/drawing/2014/main" id="{39046EE7-FFE5-CEEE-2A83-8111831068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137;p5:notes">
            <a:extLst>
              <a:ext uri="{FF2B5EF4-FFF2-40B4-BE49-F238E27FC236}">
                <a16:creationId xmlns:a16="http://schemas.microsoft.com/office/drawing/2014/main" id="{1A7852D7-A106-D9DF-C61B-6874DAA1DA3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38;p5:notes">
            <a:extLst>
              <a:ext uri="{FF2B5EF4-FFF2-40B4-BE49-F238E27FC236}">
                <a16:creationId xmlns:a16="http://schemas.microsoft.com/office/drawing/2014/main" id="{7E256153-F166-F93B-E3FC-386D671F2F7C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59711BA-67E4-48D6-AB34-734F1B2BF5A1}" type="slidenum">
              <a:t>6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4;p6:notes">
            <a:extLst>
              <a:ext uri="{FF2B5EF4-FFF2-40B4-BE49-F238E27FC236}">
                <a16:creationId xmlns:a16="http://schemas.microsoft.com/office/drawing/2014/main" id="{5ACFFFB3-5245-6EB5-8CB8-B303EE48E8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145;p6:notes">
            <a:extLst>
              <a:ext uri="{FF2B5EF4-FFF2-40B4-BE49-F238E27FC236}">
                <a16:creationId xmlns:a16="http://schemas.microsoft.com/office/drawing/2014/main" id="{2978532A-E866-400C-AD3C-0ED66E45CD7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46;p6:notes">
            <a:extLst>
              <a:ext uri="{FF2B5EF4-FFF2-40B4-BE49-F238E27FC236}">
                <a16:creationId xmlns:a16="http://schemas.microsoft.com/office/drawing/2014/main" id="{2BA810DD-31BC-BC48-9350-90EBC7D7510A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F55CE0F-BF1F-4717-89A7-72E935C33D0C}" type="slidenum">
              <a:t>7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2;p7:notes">
            <a:extLst>
              <a:ext uri="{FF2B5EF4-FFF2-40B4-BE49-F238E27FC236}">
                <a16:creationId xmlns:a16="http://schemas.microsoft.com/office/drawing/2014/main" id="{D5C19A5A-DCA4-035F-0198-B076561EC1A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153;p7:notes">
            <a:extLst>
              <a:ext uri="{FF2B5EF4-FFF2-40B4-BE49-F238E27FC236}">
                <a16:creationId xmlns:a16="http://schemas.microsoft.com/office/drawing/2014/main" id="{4E47D51F-A028-E3B5-2992-F46E29A21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9;p8:notes">
            <a:extLst>
              <a:ext uri="{FF2B5EF4-FFF2-40B4-BE49-F238E27FC236}">
                <a16:creationId xmlns:a16="http://schemas.microsoft.com/office/drawing/2014/main" id="{8FF07F66-8DFE-7FF9-07D7-AC679E0230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9" y="1241426"/>
            <a:ext cx="5953128" cy="3349620"/>
          </a:xfrm>
        </p:spPr>
      </p:sp>
      <p:sp>
        <p:nvSpPr>
          <p:cNvPr id="3" name="Google Shape;160;p8:notes">
            <a:extLst>
              <a:ext uri="{FF2B5EF4-FFF2-40B4-BE49-F238E27FC236}">
                <a16:creationId xmlns:a16="http://schemas.microsoft.com/office/drawing/2014/main" id="{D590F6C5-6BE6-202F-A7A9-663F79FCF6C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61;p8:notes">
            <a:extLst>
              <a:ext uri="{FF2B5EF4-FFF2-40B4-BE49-F238E27FC236}">
                <a16:creationId xmlns:a16="http://schemas.microsoft.com/office/drawing/2014/main" id="{BACC1693-89F8-7D7B-0C71-2B12B55790C5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DB8D3A1-D087-412B-963F-7D7920374781}" type="slidenum">
              <a:t>9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8;p9:notes">
            <a:extLst>
              <a:ext uri="{FF2B5EF4-FFF2-40B4-BE49-F238E27FC236}">
                <a16:creationId xmlns:a16="http://schemas.microsoft.com/office/drawing/2014/main" id="{E61338D3-BC12-6112-2645-26F41C8578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9" y="1241426"/>
            <a:ext cx="5953128" cy="3349620"/>
          </a:xfrm>
        </p:spPr>
      </p:sp>
      <p:sp>
        <p:nvSpPr>
          <p:cNvPr id="3" name="Google Shape;169;p9:notes">
            <a:extLst>
              <a:ext uri="{FF2B5EF4-FFF2-40B4-BE49-F238E27FC236}">
                <a16:creationId xmlns:a16="http://schemas.microsoft.com/office/drawing/2014/main" id="{3B3BE0F8-9353-AC78-5036-200CC697D31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70;p9:notes">
            <a:extLst>
              <a:ext uri="{FF2B5EF4-FFF2-40B4-BE49-F238E27FC236}">
                <a16:creationId xmlns:a16="http://schemas.microsoft.com/office/drawing/2014/main" id="{425CAAED-A7BC-82AD-3B0B-6F46027B25E6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9F3921E-1D53-4A91-98A9-168DDA6A0D25}" type="slidenum">
              <a:t>10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77;p10:notes">
            <a:extLst>
              <a:ext uri="{FF2B5EF4-FFF2-40B4-BE49-F238E27FC236}">
                <a16:creationId xmlns:a16="http://schemas.microsoft.com/office/drawing/2014/main" id="{77B5A78F-D03D-0D8E-C6D0-92540775D8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178;p10:notes">
            <a:extLst>
              <a:ext uri="{FF2B5EF4-FFF2-40B4-BE49-F238E27FC236}">
                <a16:creationId xmlns:a16="http://schemas.microsoft.com/office/drawing/2014/main" id="{B2EAFA2B-C692-CB60-9B65-37F7EEA69FC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79;p10:notes">
            <a:extLst>
              <a:ext uri="{FF2B5EF4-FFF2-40B4-BE49-F238E27FC236}">
                <a16:creationId xmlns:a16="http://schemas.microsoft.com/office/drawing/2014/main" id="{67A277F1-E6A9-433B-EE1A-266234840B06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E1C38D7-FAF2-4A37-A9E3-3292D0938A5E}" type="slidenum">
              <a:t>11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85;p11:notes">
            <a:extLst>
              <a:ext uri="{FF2B5EF4-FFF2-40B4-BE49-F238E27FC236}">
                <a16:creationId xmlns:a16="http://schemas.microsoft.com/office/drawing/2014/main" id="{D446A835-46D8-60BF-19F7-82726E0767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186;p11:notes">
            <a:extLst>
              <a:ext uri="{FF2B5EF4-FFF2-40B4-BE49-F238E27FC236}">
                <a16:creationId xmlns:a16="http://schemas.microsoft.com/office/drawing/2014/main" id="{C999F876-266B-271E-DE69-3F08155E03A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87;p11:notes">
            <a:extLst>
              <a:ext uri="{FF2B5EF4-FFF2-40B4-BE49-F238E27FC236}">
                <a16:creationId xmlns:a16="http://schemas.microsoft.com/office/drawing/2014/main" id="{B1BD76CD-9E1A-B6D7-816F-EFF82F6D31CE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DC6632A-9C6E-4D6B-B303-664B199810BB}" type="slidenum">
              <a:t>12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93;p12:notes">
            <a:extLst>
              <a:ext uri="{FF2B5EF4-FFF2-40B4-BE49-F238E27FC236}">
                <a16:creationId xmlns:a16="http://schemas.microsoft.com/office/drawing/2014/main" id="{87852BFC-DD55-B5F1-3257-8B7CA744D5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194;p12:notes">
            <a:extLst>
              <a:ext uri="{FF2B5EF4-FFF2-40B4-BE49-F238E27FC236}">
                <a16:creationId xmlns:a16="http://schemas.microsoft.com/office/drawing/2014/main" id="{5E39A01C-67C7-857E-A86C-2B1B8A43081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95;p12:notes">
            <a:extLst>
              <a:ext uri="{FF2B5EF4-FFF2-40B4-BE49-F238E27FC236}">
                <a16:creationId xmlns:a16="http://schemas.microsoft.com/office/drawing/2014/main" id="{8BC1F328-2D37-C115-2A8E-08186B69145C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470F60C-DC35-4583-8FC5-894AF7217A5F}" type="slidenum">
              <a:t>13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3;p13:notes">
            <a:extLst>
              <a:ext uri="{FF2B5EF4-FFF2-40B4-BE49-F238E27FC236}">
                <a16:creationId xmlns:a16="http://schemas.microsoft.com/office/drawing/2014/main" id="{CDF82B9D-34C1-3ECC-378E-3C07DB61C6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204;p13:notes">
            <a:extLst>
              <a:ext uri="{FF2B5EF4-FFF2-40B4-BE49-F238E27FC236}">
                <a16:creationId xmlns:a16="http://schemas.microsoft.com/office/drawing/2014/main" id="{34EAE5F2-B85F-09B7-1D3F-1FC389796B4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205;p13:notes">
            <a:extLst>
              <a:ext uri="{FF2B5EF4-FFF2-40B4-BE49-F238E27FC236}">
                <a16:creationId xmlns:a16="http://schemas.microsoft.com/office/drawing/2014/main" id="{B850AFEE-D61E-4C66-6414-D4F087A2EC8A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FBC539D-45FA-4C80-909A-F4CB3608C8B0}" type="slidenum">
              <a:t>14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16;p14:notes">
            <a:extLst>
              <a:ext uri="{FF2B5EF4-FFF2-40B4-BE49-F238E27FC236}">
                <a16:creationId xmlns:a16="http://schemas.microsoft.com/office/drawing/2014/main" id="{A18878C4-1F82-1740-152D-2F25917339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217;p14:notes">
            <a:extLst>
              <a:ext uri="{FF2B5EF4-FFF2-40B4-BE49-F238E27FC236}">
                <a16:creationId xmlns:a16="http://schemas.microsoft.com/office/drawing/2014/main" id="{C3850AD3-E667-ECB7-A331-8D573A89881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218;p14:notes">
            <a:extLst>
              <a:ext uri="{FF2B5EF4-FFF2-40B4-BE49-F238E27FC236}">
                <a16:creationId xmlns:a16="http://schemas.microsoft.com/office/drawing/2014/main" id="{99EC02E6-17E6-62BD-DE9A-13F9661397E5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916BCAD-7D58-445A-BB32-050664E8633D}" type="slidenum">
              <a:t>15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29;p15:notes">
            <a:extLst>
              <a:ext uri="{FF2B5EF4-FFF2-40B4-BE49-F238E27FC236}">
                <a16:creationId xmlns:a16="http://schemas.microsoft.com/office/drawing/2014/main" id="{308F0493-6B49-E263-838B-2E07F7635C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230;p15:notes">
            <a:extLst>
              <a:ext uri="{FF2B5EF4-FFF2-40B4-BE49-F238E27FC236}">
                <a16:creationId xmlns:a16="http://schemas.microsoft.com/office/drawing/2014/main" id="{E6D926DE-C305-CE04-A292-97E5B5E35F7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231;p15:notes">
            <a:extLst>
              <a:ext uri="{FF2B5EF4-FFF2-40B4-BE49-F238E27FC236}">
                <a16:creationId xmlns:a16="http://schemas.microsoft.com/office/drawing/2014/main" id="{C7A1B156-28F9-EA9F-DF3B-29B362360C7D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F5E78C-1592-4237-95FC-139392127584}" type="slidenum">
              <a:t>16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1;p16:notes">
            <a:extLst>
              <a:ext uri="{FF2B5EF4-FFF2-40B4-BE49-F238E27FC236}">
                <a16:creationId xmlns:a16="http://schemas.microsoft.com/office/drawing/2014/main" id="{53B23627-0BB4-016B-6499-97F9DADA1B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242;p16:notes">
            <a:extLst>
              <a:ext uri="{FF2B5EF4-FFF2-40B4-BE49-F238E27FC236}">
                <a16:creationId xmlns:a16="http://schemas.microsoft.com/office/drawing/2014/main" id="{520E28C7-C3A0-C51F-B961-695B670C852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243;p16:notes">
            <a:extLst>
              <a:ext uri="{FF2B5EF4-FFF2-40B4-BE49-F238E27FC236}">
                <a16:creationId xmlns:a16="http://schemas.microsoft.com/office/drawing/2014/main" id="{1D2EC365-9E25-3374-C23C-72CAC91027D9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4B2EB9C-A024-47A2-A401-8FCADC766443}" type="slidenum">
              <a:t>17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51;p17:notes">
            <a:extLst>
              <a:ext uri="{FF2B5EF4-FFF2-40B4-BE49-F238E27FC236}">
                <a16:creationId xmlns:a16="http://schemas.microsoft.com/office/drawing/2014/main" id="{311F917C-802F-88FA-7FF3-A87F4540028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252;p17:notes">
            <a:extLst>
              <a:ext uri="{FF2B5EF4-FFF2-40B4-BE49-F238E27FC236}">
                <a16:creationId xmlns:a16="http://schemas.microsoft.com/office/drawing/2014/main" id="{C2EB1BF6-D1C3-9996-8263-040E7D5060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4;p19">
            <a:extLst>
              <a:ext uri="{FF2B5EF4-FFF2-40B4-BE49-F238E27FC236}">
                <a16:creationId xmlns:a16="http://schemas.microsoft.com/office/drawing/2014/main" id="{7BDDDBED-7924-832E-A006-7667EA664756}"/>
              </a:ext>
            </a:extLst>
          </p:cNvPr>
          <p:cNvGrpSpPr/>
          <p:nvPr/>
        </p:nvGrpSpPr>
        <p:grpSpPr>
          <a:xfrm>
            <a:off x="0" y="6208894"/>
            <a:ext cx="12191996" cy="649105"/>
            <a:chOff x="0" y="6208894"/>
            <a:chExt cx="12191996" cy="649105"/>
          </a:xfrm>
        </p:grpSpPr>
        <p:sp>
          <p:nvSpPr>
            <p:cNvPr id="3" name="Google Shape;25;p19">
              <a:extLst>
                <a:ext uri="{FF2B5EF4-FFF2-40B4-BE49-F238E27FC236}">
                  <a16:creationId xmlns:a16="http://schemas.microsoft.com/office/drawing/2014/main" id="{3C7409D4-14FE-FF17-F655-BE2116CF8C77}"/>
                </a:ext>
              </a:extLst>
            </p:cNvPr>
            <p:cNvSpPr/>
            <p:nvPr/>
          </p:nvSpPr>
          <p:spPr>
            <a:xfrm>
              <a:off x="3044" y="6220178"/>
              <a:ext cx="12188952" cy="637821"/>
            </a:xfrm>
            <a:prstGeom prst="rect">
              <a:avLst/>
            </a:prstGeom>
            <a:gradFill>
              <a:gsLst>
                <a:gs pos="0">
                  <a:srgbClr val="DCE5A3"/>
                </a:gs>
                <a:gs pos="100000">
                  <a:srgbClr val="D6E095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cxnSp>
          <p:nvCxnSpPr>
            <p:cNvPr id="4" name="Google Shape;26;p19">
              <a:extLst>
                <a:ext uri="{FF2B5EF4-FFF2-40B4-BE49-F238E27FC236}">
                  <a16:creationId xmlns:a16="http://schemas.microsoft.com/office/drawing/2014/main" id="{EC4B0FFD-DAF1-1C86-B31C-F213DD7D657A}"/>
                </a:ext>
              </a:extLst>
            </p:cNvPr>
            <p:cNvCxnSpPr/>
            <p:nvPr/>
          </p:nvCxnSpPr>
          <p:spPr>
            <a:xfrm>
              <a:off x="0" y="62088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455F51"/>
              </a:solidFill>
              <a:prstDash val="solid"/>
              <a:miter/>
            </a:ln>
          </p:spPr>
        </p:cxnSp>
      </p:grpSp>
      <p:cxnSp>
        <p:nvCxnSpPr>
          <p:cNvPr id="5" name="Google Shape;27;p19">
            <a:extLst>
              <a:ext uri="{FF2B5EF4-FFF2-40B4-BE49-F238E27FC236}">
                <a16:creationId xmlns:a16="http://schemas.microsoft.com/office/drawing/2014/main" id="{F64D7039-6692-B9F0-3A17-49F412ACD463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1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cxnSp>
        <p:nvCxnSpPr>
          <p:cNvPr id="6" name="Google Shape;28;p19">
            <a:extLst>
              <a:ext uri="{FF2B5EF4-FFF2-40B4-BE49-F238E27FC236}">
                <a16:creationId xmlns:a16="http://schemas.microsoft.com/office/drawing/2014/main" id="{40B939D7-8596-CE61-07C8-1D89089D06A6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1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sp>
        <p:nvSpPr>
          <p:cNvPr id="7" name="Google Shape;29;p19">
            <a:extLst>
              <a:ext uri="{FF2B5EF4-FFF2-40B4-BE49-F238E27FC236}">
                <a16:creationId xmlns:a16="http://schemas.microsoft.com/office/drawing/2014/main" id="{C24B2A9A-9668-9255-4344-9D5C477A24F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11202" y="1371600"/>
            <a:ext cx="10468865" cy="1828800"/>
          </a:xfrm>
        </p:spPr>
        <p:txBody>
          <a:bodyPr tIns="0" rIns="18278"/>
          <a:lstStyle>
            <a:lvl1pPr algn="r"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8" name="Google Shape;30;p19">
            <a:extLst>
              <a:ext uri="{FF2B5EF4-FFF2-40B4-BE49-F238E27FC236}">
                <a16:creationId xmlns:a16="http://schemas.microsoft.com/office/drawing/2014/main" id="{A1E05657-0158-EDB8-D0FE-D202B4F8E17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11202" y="3228536"/>
            <a:ext cx="10472924" cy="1752603"/>
          </a:xfrm>
        </p:spPr>
        <p:txBody>
          <a:bodyPr lIns="0" rIns="18278"/>
          <a:lstStyle>
            <a:lvl1pPr marR="45720" algn="r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9" name="Google Shape;31;p19">
            <a:extLst>
              <a:ext uri="{FF2B5EF4-FFF2-40B4-BE49-F238E27FC236}">
                <a16:creationId xmlns:a16="http://schemas.microsoft.com/office/drawing/2014/main" id="{D5C3F278-7C3B-262A-ECDF-AA4756660E2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Google Shape;32;p19">
            <a:extLst>
              <a:ext uri="{FF2B5EF4-FFF2-40B4-BE49-F238E27FC236}">
                <a16:creationId xmlns:a16="http://schemas.microsoft.com/office/drawing/2014/main" id="{402F4256-7511-0975-9626-789767C604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1" name="Google Shape;33;p19">
            <a:extLst>
              <a:ext uri="{FF2B5EF4-FFF2-40B4-BE49-F238E27FC236}">
                <a16:creationId xmlns:a16="http://schemas.microsoft.com/office/drawing/2014/main" id="{02A7B8EE-9497-9C68-AFB2-FF93870B71F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45D1E4-9040-4199-A25D-FB20121910E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837745"/>
      </p:ext>
    </p:extLst>
  </p:cSld>
  <p:clrMapOvr>
    <a:masterClrMapping/>
  </p:clrMapOvr>
  <p:transition spd="med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5;p20">
            <a:extLst>
              <a:ext uri="{FF2B5EF4-FFF2-40B4-BE49-F238E27FC236}">
                <a16:creationId xmlns:a16="http://schemas.microsoft.com/office/drawing/2014/main" id="{957F3420-EB55-9F7D-9FF5-E206D7E6210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36;p20">
            <a:extLst>
              <a:ext uri="{FF2B5EF4-FFF2-40B4-BE49-F238E27FC236}">
                <a16:creationId xmlns:a16="http://schemas.microsoft.com/office/drawing/2014/main" id="{4F0FE701-F154-BB7E-FB52-1F00E964061A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37;p20">
            <a:extLst>
              <a:ext uri="{FF2B5EF4-FFF2-40B4-BE49-F238E27FC236}">
                <a16:creationId xmlns:a16="http://schemas.microsoft.com/office/drawing/2014/main" id="{915FFEAD-A8BB-BC03-4FA7-BF024CCB27D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38;p20">
            <a:extLst>
              <a:ext uri="{FF2B5EF4-FFF2-40B4-BE49-F238E27FC236}">
                <a16:creationId xmlns:a16="http://schemas.microsoft.com/office/drawing/2014/main" id="{E4251231-488E-B185-6CF0-668984B26BC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39;p20">
            <a:extLst>
              <a:ext uri="{FF2B5EF4-FFF2-40B4-BE49-F238E27FC236}">
                <a16:creationId xmlns:a16="http://schemas.microsoft.com/office/drawing/2014/main" id="{A6762A33-69E8-C008-89A7-435F2794E3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09AA03-3CD3-4615-954F-A36B302E159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272654"/>
      </p:ext>
    </p:extLst>
  </p:cSld>
  <p:clrMapOvr>
    <a:masterClrMapping/>
  </p:clrMapOvr>
  <p:transition spd="med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;p21">
            <a:extLst>
              <a:ext uri="{FF2B5EF4-FFF2-40B4-BE49-F238E27FC236}">
                <a16:creationId xmlns:a16="http://schemas.microsoft.com/office/drawing/2014/main" id="{7D819979-B17C-FB59-F211-86C4F199249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7132" y="1316736"/>
            <a:ext cx="10363196" cy="1362456"/>
          </a:xfrm>
        </p:spPr>
        <p:txBody>
          <a:bodyPr tIns="0">
            <a:noAutofit/>
          </a:bodyPr>
          <a:lstStyle>
            <a:lvl1pPr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3" name="Google Shape;42;p21">
            <a:extLst>
              <a:ext uri="{FF2B5EF4-FFF2-40B4-BE49-F238E27FC236}">
                <a16:creationId xmlns:a16="http://schemas.microsoft.com/office/drawing/2014/main" id="{C88AD367-A02A-FF10-DAE1-FEA711A2439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7132" y="2704667"/>
            <a:ext cx="10363196" cy="1509710"/>
          </a:xfrm>
        </p:spPr>
        <p:txBody>
          <a:bodyPr lIns="45701" rIns="45701"/>
          <a:lstStyle>
            <a:lvl1pPr indent="-228600">
              <a:spcBef>
                <a:spcPts val="440"/>
              </a:spcBef>
              <a:buNone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4" name="Google Shape;43;p21">
            <a:extLst>
              <a:ext uri="{FF2B5EF4-FFF2-40B4-BE49-F238E27FC236}">
                <a16:creationId xmlns:a16="http://schemas.microsoft.com/office/drawing/2014/main" id="{BF20D457-4153-E841-8255-76F03B4B444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44;p21">
            <a:extLst>
              <a:ext uri="{FF2B5EF4-FFF2-40B4-BE49-F238E27FC236}">
                <a16:creationId xmlns:a16="http://schemas.microsoft.com/office/drawing/2014/main" id="{8BA403C1-F359-4F5B-DBCD-208E3F5ACC7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45;p21">
            <a:extLst>
              <a:ext uri="{FF2B5EF4-FFF2-40B4-BE49-F238E27FC236}">
                <a16:creationId xmlns:a16="http://schemas.microsoft.com/office/drawing/2014/main" id="{F4C8FE83-DCF0-C025-4823-FE238033EA0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48CC17-951F-4982-89AE-4AD4F372CEC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116753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;p22">
            <a:extLst>
              <a:ext uri="{FF2B5EF4-FFF2-40B4-BE49-F238E27FC236}">
                <a16:creationId xmlns:a16="http://schemas.microsoft.com/office/drawing/2014/main" id="{815FFF75-3B60-084A-70E7-2A22C6547AC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48;p22">
            <a:extLst>
              <a:ext uri="{FF2B5EF4-FFF2-40B4-BE49-F238E27FC236}">
                <a16:creationId xmlns:a16="http://schemas.microsoft.com/office/drawing/2014/main" id="{B86B1299-6856-99F2-964B-7E155CA90F3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49;p22">
            <a:extLst>
              <a:ext uri="{FF2B5EF4-FFF2-40B4-BE49-F238E27FC236}">
                <a16:creationId xmlns:a16="http://schemas.microsoft.com/office/drawing/2014/main" id="{CC567A97-9A69-94F9-7509-0EFE4C6BED9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7602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5" name="Google Shape;50;p22">
            <a:extLst>
              <a:ext uri="{FF2B5EF4-FFF2-40B4-BE49-F238E27FC236}">
                <a16:creationId xmlns:a16="http://schemas.microsoft.com/office/drawing/2014/main" id="{D85E8785-A508-CF2B-839F-35A16D6D37B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51;p22">
            <a:extLst>
              <a:ext uri="{FF2B5EF4-FFF2-40B4-BE49-F238E27FC236}">
                <a16:creationId xmlns:a16="http://schemas.microsoft.com/office/drawing/2014/main" id="{4667AEF1-7BC7-8C98-2FD1-7A7227CB8A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52;p22">
            <a:extLst>
              <a:ext uri="{FF2B5EF4-FFF2-40B4-BE49-F238E27FC236}">
                <a16:creationId xmlns:a16="http://schemas.microsoft.com/office/drawing/2014/main" id="{3EC3F8A8-C065-606B-A00F-A0163524E20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BE93982-A205-44C5-A728-E057AC0338C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898482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;p23">
            <a:extLst>
              <a:ext uri="{FF2B5EF4-FFF2-40B4-BE49-F238E27FC236}">
                <a16:creationId xmlns:a16="http://schemas.microsoft.com/office/drawing/2014/main" id="{685FAA3E-6C56-9064-4CEC-6A9873D403C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55;p23">
            <a:extLst>
              <a:ext uri="{FF2B5EF4-FFF2-40B4-BE49-F238E27FC236}">
                <a16:creationId xmlns:a16="http://schemas.microsoft.com/office/drawing/2014/main" id="{A4D4F42E-B8ED-9E2A-E589-E1ABD55F595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855244"/>
            <a:ext cx="5386913" cy="659355"/>
          </a:xfrm>
        </p:spPr>
        <p:txBody>
          <a:bodyPr lIns="45701" tIns="0" rIns="45701" bIns="0" anchor="ctr">
            <a:noAutofit/>
          </a:bodyPr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4" name="Google Shape;56;p23">
            <a:extLst>
              <a:ext uri="{FF2B5EF4-FFF2-40B4-BE49-F238E27FC236}">
                <a16:creationId xmlns:a16="http://schemas.microsoft.com/office/drawing/2014/main" id="{CD536F8E-EC89-BB8A-C716-2A4D3B2AAF4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09603" y="2514600"/>
            <a:ext cx="5386913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5" name="Google Shape;57;p23">
            <a:extLst>
              <a:ext uri="{FF2B5EF4-FFF2-40B4-BE49-F238E27FC236}">
                <a16:creationId xmlns:a16="http://schemas.microsoft.com/office/drawing/2014/main" id="{8EF4B23B-E580-B6BC-B8F8-8B8AE96B067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3368" y="1859761"/>
            <a:ext cx="5389034" cy="654847"/>
          </a:xfrm>
        </p:spPr>
        <p:txBody>
          <a:bodyPr lIns="45701" tIns="0" rIns="45701" bIns="0" anchor="ctr"/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6" name="Google Shape;58;p23">
            <a:extLst>
              <a:ext uri="{FF2B5EF4-FFF2-40B4-BE49-F238E27FC236}">
                <a16:creationId xmlns:a16="http://schemas.microsoft.com/office/drawing/2014/main" id="{71F35892-F721-D660-1C59-543735B1A28B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93368" y="2514600"/>
            <a:ext cx="5389034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7" name="Google Shape;59;p23">
            <a:extLst>
              <a:ext uri="{FF2B5EF4-FFF2-40B4-BE49-F238E27FC236}">
                <a16:creationId xmlns:a16="http://schemas.microsoft.com/office/drawing/2014/main" id="{5A978C92-11B1-B775-BCAF-AD71838552F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60;p23">
            <a:extLst>
              <a:ext uri="{FF2B5EF4-FFF2-40B4-BE49-F238E27FC236}">
                <a16:creationId xmlns:a16="http://schemas.microsoft.com/office/drawing/2014/main" id="{0010DD2D-B5AD-6D10-DBBA-9EF3F2E7F8B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Google Shape;61;p23">
            <a:extLst>
              <a:ext uri="{FF2B5EF4-FFF2-40B4-BE49-F238E27FC236}">
                <a16:creationId xmlns:a16="http://schemas.microsoft.com/office/drawing/2014/main" id="{C2A394D6-67C6-CC56-9F5E-3287CBACAD0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A72D402-1E35-4542-9D11-D23320F68FE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196176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3;p24">
            <a:extLst>
              <a:ext uri="{FF2B5EF4-FFF2-40B4-BE49-F238E27FC236}">
                <a16:creationId xmlns:a16="http://schemas.microsoft.com/office/drawing/2014/main" id="{50260CC3-2F73-EEC5-5DE7-443694296CC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1074398" cy="11430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64;p24">
            <a:extLst>
              <a:ext uri="{FF2B5EF4-FFF2-40B4-BE49-F238E27FC236}">
                <a16:creationId xmlns:a16="http://schemas.microsoft.com/office/drawing/2014/main" id="{A3E953CA-9FF9-CFC0-67C9-62CF2744368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65;p24">
            <a:extLst>
              <a:ext uri="{FF2B5EF4-FFF2-40B4-BE49-F238E27FC236}">
                <a16:creationId xmlns:a16="http://schemas.microsoft.com/office/drawing/2014/main" id="{0954524A-D43D-850B-93B6-93005D12AF3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66;p24">
            <a:extLst>
              <a:ext uri="{FF2B5EF4-FFF2-40B4-BE49-F238E27FC236}">
                <a16:creationId xmlns:a16="http://schemas.microsoft.com/office/drawing/2014/main" id="{A33FA368-0027-8F2A-863E-CCE5B891FB3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CE5E7F-33E7-4580-9B43-B708BA4AC0D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55219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8;p25">
            <a:extLst>
              <a:ext uri="{FF2B5EF4-FFF2-40B4-BE49-F238E27FC236}">
                <a16:creationId xmlns:a16="http://schemas.microsoft.com/office/drawing/2014/main" id="{7792C550-B9FC-AF80-E24B-388C13B818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69;p25">
            <a:extLst>
              <a:ext uri="{FF2B5EF4-FFF2-40B4-BE49-F238E27FC236}">
                <a16:creationId xmlns:a16="http://schemas.microsoft.com/office/drawing/2014/main" id="{432802F0-31C3-5DB1-56CC-B10DEC41C72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70;p25">
            <a:extLst>
              <a:ext uri="{FF2B5EF4-FFF2-40B4-BE49-F238E27FC236}">
                <a16:creationId xmlns:a16="http://schemas.microsoft.com/office/drawing/2014/main" id="{CACD08C5-5C59-994A-3613-9AB6B993DB0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C60AEA-DB4D-46D8-BD37-A8155045FF0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80358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2;p26">
            <a:extLst>
              <a:ext uri="{FF2B5EF4-FFF2-40B4-BE49-F238E27FC236}">
                <a16:creationId xmlns:a16="http://schemas.microsoft.com/office/drawing/2014/main" id="{F51593F8-D024-7263-BD9D-60FAD621DE7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514350"/>
            <a:ext cx="3657600" cy="1162046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pPr lvl="0"/>
            <a:endParaRPr lang="en-US"/>
          </a:p>
        </p:txBody>
      </p:sp>
      <p:sp>
        <p:nvSpPr>
          <p:cNvPr id="3" name="Google Shape;73;p26">
            <a:extLst>
              <a:ext uri="{FF2B5EF4-FFF2-40B4-BE49-F238E27FC236}">
                <a16:creationId xmlns:a16="http://schemas.microsoft.com/office/drawing/2014/main" id="{62DD6EF2-36B1-1D7D-16D2-C844A25D75E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766730" y="1676396"/>
            <a:ext cx="6815663" cy="4572000"/>
          </a:xfrm>
        </p:spPr>
        <p:txBody>
          <a:bodyPr tIns="0"/>
          <a:lstStyle>
            <a:lvl1pPr indent="-397507">
              <a:spcBef>
                <a:spcPts val="560"/>
              </a:spcBef>
              <a:buSzPts val="2660"/>
              <a:defRPr lang="en-US" sz="2800"/>
            </a:lvl1pPr>
          </a:lstStyle>
          <a:p>
            <a:pPr lvl="0"/>
            <a:endParaRPr lang="en-US"/>
          </a:p>
        </p:txBody>
      </p:sp>
      <p:sp>
        <p:nvSpPr>
          <p:cNvPr id="4" name="Google Shape;74;p26">
            <a:extLst>
              <a:ext uri="{FF2B5EF4-FFF2-40B4-BE49-F238E27FC236}">
                <a16:creationId xmlns:a16="http://schemas.microsoft.com/office/drawing/2014/main" id="{B9B14ED2-5DB9-645A-8438-C5C1AF49ADF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4400" y="1676396"/>
            <a:ext cx="3657600" cy="4572000"/>
          </a:xfrm>
        </p:spPr>
        <p:txBody>
          <a:bodyPr lIns="18278" rIns="18278"/>
          <a:lstStyle>
            <a:lvl1pPr indent="-228600">
              <a:spcBef>
                <a:spcPts val="280"/>
              </a:spcBef>
              <a:buNone/>
              <a:defRPr lang="en-US" sz="1400"/>
            </a:lvl1pPr>
          </a:lstStyle>
          <a:p>
            <a:pPr lvl="0"/>
            <a:endParaRPr lang="en-US"/>
          </a:p>
        </p:txBody>
      </p:sp>
      <p:sp>
        <p:nvSpPr>
          <p:cNvPr id="5" name="Google Shape;75;p26">
            <a:extLst>
              <a:ext uri="{FF2B5EF4-FFF2-40B4-BE49-F238E27FC236}">
                <a16:creationId xmlns:a16="http://schemas.microsoft.com/office/drawing/2014/main" id="{10E43232-CBF2-1EEC-A62D-C541D9F7E11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76;p26">
            <a:extLst>
              <a:ext uri="{FF2B5EF4-FFF2-40B4-BE49-F238E27FC236}">
                <a16:creationId xmlns:a16="http://schemas.microsoft.com/office/drawing/2014/main" id="{7D433A26-8E6C-EE15-97DF-2520D8D51AD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77;p26">
            <a:extLst>
              <a:ext uri="{FF2B5EF4-FFF2-40B4-BE49-F238E27FC236}">
                <a16:creationId xmlns:a16="http://schemas.microsoft.com/office/drawing/2014/main" id="{22807367-9201-7807-04DD-72D61CE42C3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659B9C-821F-498C-A6D7-C18746B50B1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003295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9;p27">
            <a:extLst>
              <a:ext uri="{FF2B5EF4-FFF2-40B4-BE49-F238E27FC236}">
                <a16:creationId xmlns:a16="http://schemas.microsoft.com/office/drawing/2014/main" id="{4AD60C91-031A-AAFB-6E0A-0033B54E6F8B}"/>
              </a:ext>
            </a:extLst>
          </p:cNvPr>
          <p:cNvSpPr/>
          <p:nvPr/>
        </p:nvSpPr>
        <p:spPr>
          <a:xfrm rot="11220033" flipH="1">
            <a:off x="4220988" y="1108078"/>
            <a:ext cx="7010403" cy="4114800"/>
          </a:xfrm>
          <a:custGeom>
            <a:avLst/>
            <a:gdLst>
              <a:gd name="f0" fmla="val 10800000"/>
              <a:gd name="f1" fmla="val 5400000"/>
              <a:gd name="f2" fmla="val w"/>
              <a:gd name="f3" fmla="val h"/>
              <a:gd name="f4" fmla="val ss"/>
              <a:gd name="f5" fmla="val 0"/>
              <a:gd name="f6" fmla="val 3646"/>
              <a:gd name="f7" fmla="abs f2"/>
              <a:gd name="f8" fmla="abs f3"/>
              <a:gd name="f9" fmla="abs f4"/>
              <a:gd name="f10" fmla="?: f7 f2 1"/>
              <a:gd name="f11" fmla="?: f8 f3 1"/>
              <a:gd name="f12" fmla="?: f9 f4 1"/>
              <a:gd name="f13" fmla="*/ f10 1 21600"/>
              <a:gd name="f14" fmla="*/ f11 1 21600"/>
              <a:gd name="f15" fmla="*/ 21600 f10 1"/>
              <a:gd name="f16" fmla="*/ 21600 f11 1"/>
              <a:gd name="f17" fmla="min f14 f13"/>
              <a:gd name="f18" fmla="*/ f15 1 f12"/>
              <a:gd name="f19" fmla="*/ f16 1 f12"/>
              <a:gd name="f20" fmla="val f18"/>
              <a:gd name="f21" fmla="val f19"/>
              <a:gd name="f22" fmla="*/ f5 f17 1"/>
              <a:gd name="f23" fmla="+- f21 0 f5"/>
              <a:gd name="f24" fmla="+- f20 0 f5"/>
              <a:gd name="f25" fmla="*/ f21 f17 1"/>
              <a:gd name="f26" fmla="*/ f20 f17 1"/>
              <a:gd name="f27" fmla="min f24 f23"/>
              <a:gd name="f28" fmla="*/ f27 f5 1"/>
              <a:gd name="f29" fmla="*/ f27 f6 1"/>
              <a:gd name="f30" fmla="*/ f28 1 100000"/>
              <a:gd name="f31" fmla="*/ f29 1 100000"/>
              <a:gd name="f32" fmla="+- f20 0 f31"/>
              <a:gd name="f33" fmla="*/ f30 29289 1"/>
              <a:gd name="f34" fmla="*/ f30 f17 1"/>
              <a:gd name="f35" fmla="*/ f31 f17 1"/>
              <a:gd name="f36" fmla="*/ f33 1 100000"/>
              <a:gd name="f37" fmla="+- f32 f20 0"/>
              <a:gd name="f38" fmla="*/ f32 f17 1"/>
              <a:gd name="f39" fmla="*/ f37 1 2"/>
              <a:gd name="f40" fmla="*/ f36 f17 1"/>
              <a:gd name="f41" fmla="*/ f39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0" t="f40" r="f41" b="f25"/>
            <a:pathLst>
              <a:path>
                <a:moveTo>
                  <a:pt x="f34" y="f22"/>
                </a:moveTo>
                <a:lnTo>
                  <a:pt x="f38" y="f22"/>
                </a:lnTo>
                <a:lnTo>
                  <a:pt x="f26" y="f35"/>
                </a:lnTo>
                <a:lnTo>
                  <a:pt x="f26" y="f25"/>
                </a:lnTo>
                <a:lnTo>
                  <a:pt x="f22" y="f25"/>
                </a:lnTo>
                <a:lnTo>
                  <a:pt x="f22" y="f34"/>
                </a:lnTo>
                <a:arcTo wR="f34" hR="f34" stAng="f0" swAng="f1"/>
                <a:close/>
              </a:path>
            </a:pathLst>
          </a:custGeom>
          <a:solidFill>
            <a:srgbClr val="FFFFFF"/>
          </a:solidFill>
          <a:ln w="9528" cap="rnd">
            <a:solidFill>
              <a:srgbClr val="C0C0C0"/>
            </a:solidFill>
            <a:prstDash val="solid"/>
            <a:miter/>
          </a:ln>
          <a:effectLst>
            <a:outerShdw dist="38499" dir="7499967" algn="tl">
              <a:srgbClr val="000000">
                <a:alpha val="24313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3" name="Google Shape;80;p27">
            <a:extLst>
              <a:ext uri="{FF2B5EF4-FFF2-40B4-BE49-F238E27FC236}">
                <a16:creationId xmlns:a16="http://schemas.microsoft.com/office/drawing/2014/main" id="{3AE60C45-04EC-9935-E61C-E48DB53D27BE}"/>
              </a:ext>
            </a:extLst>
          </p:cNvPr>
          <p:cNvSpPr/>
          <p:nvPr/>
        </p:nvSpPr>
        <p:spPr>
          <a:xfrm rot="11220033" flipH="1">
            <a:off x="10672163" y="5359764"/>
            <a:ext cx="207267" cy="15544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FFFF"/>
            </a:solidFill>
            <a:prstDash val="solid"/>
            <a:bevel/>
          </a:ln>
          <a:effectLst>
            <a:outerShdw dist="6348" dir="12898457" algn="tl">
              <a:srgbClr val="000000">
                <a:alpha val="46274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4" name="Google Shape;81;p27">
            <a:extLst>
              <a:ext uri="{FF2B5EF4-FFF2-40B4-BE49-F238E27FC236}">
                <a16:creationId xmlns:a16="http://schemas.microsoft.com/office/drawing/2014/main" id="{E4C73ED0-675D-BAD0-7223-377006ED4A2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2801" y="1176997"/>
            <a:ext cx="2950467" cy="1582625"/>
          </a:xfrm>
        </p:spPr>
        <p:txBody>
          <a:bodyPr lIns="45701" rIns="45701" bIns="45701"/>
          <a:lstStyle>
            <a:lvl1pPr>
              <a:defRPr sz="2000" b="1"/>
            </a:lvl1pPr>
          </a:lstStyle>
          <a:p>
            <a:pPr lvl="0"/>
            <a:endParaRPr lang="en-US"/>
          </a:p>
        </p:txBody>
      </p:sp>
      <p:sp>
        <p:nvSpPr>
          <p:cNvPr id="5" name="Google Shape;83;p27">
            <a:extLst>
              <a:ext uri="{FF2B5EF4-FFF2-40B4-BE49-F238E27FC236}">
                <a16:creationId xmlns:a16="http://schemas.microsoft.com/office/drawing/2014/main" id="{B42F3E10-0FFD-E205-FFA4-2985ACC4D45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12801" y="2828787"/>
            <a:ext cx="2946397" cy="2179316"/>
          </a:xfrm>
        </p:spPr>
        <p:txBody>
          <a:bodyPr lIns="63998" rIns="45701"/>
          <a:lstStyle>
            <a:lvl1pPr indent="-228600">
              <a:spcBef>
                <a:spcPts val="250"/>
              </a:spcBef>
              <a:buNone/>
              <a:defRPr lang="en-US" sz="1300"/>
            </a:lvl1pPr>
          </a:lstStyle>
          <a:p>
            <a:pPr lvl="0"/>
            <a:endParaRPr lang="en-US"/>
          </a:p>
        </p:txBody>
      </p:sp>
      <p:sp>
        <p:nvSpPr>
          <p:cNvPr id="6" name="Google Shape;84;p27">
            <a:extLst>
              <a:ext uri="{FF2B5EF4-FFF2-40B4-BE49-F238E27FC236}">
                <a16:creationId xmlns:a16="http://schemas.microsoft.com/office/drawing/2014/main" id="{7F9913F9-4414-F735-CC37-44370689CB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85;p27">
            <a:extLst>
              <a:ext uri="{FF2B5EF4-FFF2-40B4-BE49-F238E27FC236}">
                <a16:creationId xmlns:a16="http://schemas.microsoft.com/office/drawing/2014/main" id="{6821394E-6FE5-0D0C-C8A5-0FB542BA211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86;p27">
            <a:extLst>
              <a:ext uri="{FF2B5EF4-FFF2-40B4-BE49-F238E27FC236}">
                <a16:creationId xmlns:a16="http://schemas.microsoft.com/office/drawing/2014/main" id="{D7A53761-7C2A-11DD-53E8-18A70F539DA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69602" y="6356351"/>
            <a:ext cx="812801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86D8F6C3-4A90-4173-990F-EB1DDA163493}" type="slidenum">
              <a:t>‹#›</a:t>
            </a:fld>
            <a:endParaRPr lang="en-US"/>
          </a:p>
        </p:txBody>
      </p:sp>
      <p:sp>
        <p:nvSpPr>
          <p:cNvPr id="9" name="Google Shape;87;p27">
            <a:extLst>
              <a:ext uri="{FF2B5EF4-FFF2-40B4-BE49-F238E27FC236}">
                <a16:creationId xmlns:a16="http://schemas.microsoft.com/office/drawing/2014/main" id="{0DF4D7CF-1294-EDA4-418D-517B7D2BC5AC}"/>
              </a:ext>
            </a:extLst>
          </p:cNvPr>
          <p:cNvSpPr/>
          <p:nvPr/>
        </p:nvSpPr>
        <p:spPr>
          <a:xfrm rot="10800009" flipH="1">
            <a:off x="-12692" y="5816588"/>
            <a:ext cx="12217398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668F1B">
                  <a:alpha val="44313"/>
                </a:srgbClr>
              </a:gs>
              <a:gs pos="100000">
                <a:srgbClr val="CAE00E">
                  <a:alpha val="54509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10" name="Google Shape;88;p27">
            <a:extLst>
              <a:ext uri="{FF2B5EF4-FFF2-40B4-BE49-F238E27FC236}">
                <a16:creationId xmlns:a16="http://schemas.microsoft.com/office/drawing/2014/main" id="{282CE377-CB96-D825-ED49-C1753530E234}"/>
              </a:ext>
            </a:extLst>
          </p:cNvPr>
          <p:cNvSpPr/>
          <p:nvPr/>
        </p:nvSpPr>
        <p:spPr>
          <a:xfrm rot="10800009" flipH="1">
            <a:off x="5842000" y="6219821"/>
            <a:ext cx="6349995" cy="638178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99A719">
                  <a:alpha val="29411"/>
                </a:srgbClr>
              </a:gs>
              <a:gs pos="100000">
                <a:srgbClr val="80B814">
                  <a:alpha val="44313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  <p:extLst>
      <p:ext uri="{BB962C8B-B14F-4D97-AF65-F5344CB8AC3E}">
        <p14:creationId xmlns:p14="http://schemas.microsoft.com/office/powerpoint/2010/main" val="2853515112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0;p28">
            <a:extLst>
              <a:ext uri="{FF2B5EF4-FFF2-40B4-BE49-F238E27FC236}">
                <a16:creationId xmlns:a16="http://schemas.microsoft.com/office/drawing/2014/main" id="{1755F2B7-D253-76EC-E272-66F0F2AA8FA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91;p28">
            <a:extLst>
              <a:ext uri="{FF2B5EF4-FFF2-40B4-BE49-F238E27FC236}">
                <a16:creationId xmlns:a16="http://schemas.microsoft.com/office/drawing/2014/main" id="{E849ABF9-D7F1-CE56-8E18-A9990F19C88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3901443" y="-1356357"/>
            <a:ext cx="4389120" cy="10972800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92;p28">
            <a:extLst>
              <a:ext uri="{FF2B5EF4-FFF2-40B4-BE49-F238E27FC236}">
                <a16:creationId xmlns:a16="http://schemas.microsoft.com/office/drawing/2014/main" id="{78781BD9-8631-D0E1-1486-4D170675837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93;p28">
            <a:extLst>
              <a:ext uri="{FF2B5EF4-FFF2-40B4-BE49-F238E27FC236}">
                <a16:creationId xmlns:a16="http://schemas.microsoft.com/office/drawing/2014/main" id="{2E4BBBE3-6AB7-AEEF-88F1-72AA667601D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94;p28">
            <a:extLst>
              <a:ext uri="{FF2B5EF4-FFF2-40B4-BE49-F238E27FC236}">
                <a16:creationId xmlns:a16="http://schemas.microsoft.com/office/drawing/2014/main" id="{ECFA24E3-2207-2655-A499-F1EB9E96AE5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4BE367-263B-468F-BFCC-8A45CAD25B5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48416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6;p29">
            <a:extLst>
              <a:ext uri="{FF2B5EF4-FFF2-40B4-BE49-F238E27FC236}">
                <a16:creationId xmlns:a16="http://schemas.microsoft.com/office/drawing/2014/main" id="{59333829-55CE-0DC1-2EE1-C9203AEE4EC6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 rot="5400013">
            <a:off x="7604924" y="2148679"/>
            <a:ext cx="5211759" cy="274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97;p29">
            <a:extLst>
              <a:ext uri="{FF2B5EF4-FFF2-40B4-BE49-F238E27FC236}">
                <a16:creationId xmlns:a16="http://schemas.microsoft.com/office/drawing/2014/main" id="{81044B52-E0B9-48E3-73A2-0AAE8D610A8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2016925" y="-492922"/>
            <a:ext cx="5211759" cy="8026402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98;p29">
            <a:extLst>
              <a:ext uri="{FF2B5EF4-FFF2-40B4-BE49-F238E27FC236}">
                <a16:creationId xmlns:a16="http://schemas.microsoft.com/office/drawing/2014/main" id="{70ED882F-053D-7BB7-128B-C90A84A42D7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99;p29">
            <a:extLst>
              <a:ext uri="{FF2B5EF4-FFF2-40B4-BE49-F238E27FC236}">
                <a16:creationId xmlns:a16="http://schemas.microsoft.com/office/drawing/2014/main" id="{83822415-DB04-4F84-0815-44609D0279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00;p29">
            <a:extLst>
              <a:ext uri="{FF2B5EF4-FFF2-40B4-BE49-F238E27FC236}">
                <a16:creationId xmlns:a16="http://schemas.microsoft.com/office/drawing/2014/main" id="{6141586A-4A66-D5FD-DFE8-010EFA79960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97569B-FC4B-4684-9CCF-84965F89C82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184112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tile sx="64991" sy="64991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0;p18">
            <a:extLst>
              <a:ext uri="{FF2B5EF4-FFF2-40B4-BE49-F238E27FC236}">
                <a16:creationId xmlns:a16="http://schemas.microsoft.com/office/drawing/2014/main" id="{ACB812CC-015E-0FBB-3D67-BAE778654FDC}"/>
              </a:ext>
            </a:extLst>
          </p:cNvPr>
          <p:cNvGrpSpPr/>
          <p:nvPr/>
        </p:nvGrpSpPr>
        <p:grpSpPr>
          <a:xfrm>
            <a:off x="-29032" y="-7141"/>
            <a:ext cx="12240734" cy="6879652"/>
            <a:chOff x="-29032" y="-7141"/>
            <a:chExt cx="12240734" cy="6879652"/>
          </a:xfrm>
        </p:grpSpPr>
        <p:sp>
          <p:nvSpPr>
            <p:cNvPr id="3" name="Google Shape;11;p18">
              <a:extLst>
                <a:ext uri="{FF2B5EF4-FFF2-40B4-BE49-F238E27FC236}">
                  <a16:creationId xmlns:a16="http://schemas.microsoft.com/office/drawing/2014/main" id="{386D9A6A-A547-84DA-4250-985C4905167B}"/>
                </a:ext>
              </a:extLst>
            </p:cNvPr>
            <p:cNvSpPr/>
            <p:nvPr/>
          </p:nvSpPr>
          <p:spPr>
            <a:xfrm>
              <a:off x="2606" y="14511"/>
              <a:ext cx="12188952" cy="6858000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FFFFFF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grpSp>
          <p:nvGrpSpPr>
            <p:cNvPr id="4" name="Google Shape;12;p18">
              <a:extLst>
                <a:ext uri="{FF2B5EF4-FFF2-40B4-BE49-F238E27FC236}">
                  <a16:creationId xmlns:a16="http://schemas.microsoft.com/office/drawing/2014/main" id="{010A6995-C690-0973-618D-226C99088A79}"/>
                </a:ext>
              </a:extLst>
            </p:cNvPr>
            <p:cNvGrpSpPr/>
            <p:nvPr/>
          </p:nvGrpSpPr>
          <p:grpSpPr>
            <a:xfrm>
              <a:off x="-29032" y="-7141"/>
              <a:ext cx="12240734" cy="1041401"/>
              <a:chOff x="-29032" y="-7141"/>
              <a:chExt cx="12240734" cy="1041401"/>
            </a:xfrm>
          </p:grpSpPr>
          <p:sp>
            <p:nvSpPr>
              <p:cNvPr id="5" name="Google Shape;13;p18">
                <a:extLst>
                  <a:ext uri="{FF2B5EF4-FFF2-40B4-BE49-F238E27FC236}">
                    <a16:creationId xmlns:a16="http://schemas.microsoft.com/office/drawing/2014/main" id="{4959A905-D32C-EC4A-F4C6-E747D5BF9ACB}"/>
                  </a:ext>
                </a:extLst>
              </p:cNvPr>
              <p:cNvSpPr/>
              <p:nvPr/>
            </p:nvSpPr>
            <p:spPr>
              <a:xfrm>
                <a:off x="-16367" y="-7141"/>
                <a:ext cx="12217398" cy="1041401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5772"/>
                  <a:gd name="f4" fmla="val 656"/>
                  <a:gd name="f5" fmla="val 6"/>
                  <a:gd name="f6" fmla="val 2"/>
                  <a:gd name="f7" fmla="val 2542"/>
                  <a:gd name="f8" fmla="val 2746"/>
                  <a:gd name="f9" fmla="val 101"/>
                  <a:gd name="f10" fmla="val 3828"/>
                  <a:gd name="f11" fmla="val 367"/>
                  <a:gd name="f12" fmla="val 4374"/>
                  <a:gd name="f13" fmla="val 4920"/>
                  <a:gd name="f14" fmla="val 5526"/>
                  <a:gd name="f15" fmla="val 152"/>
                  <a:gd name="f16" fmla="val 5766"/>
                  <a:gd name="f17" fmla="val 55"/>
                  <a:gd name="f18" fmla="val 213"/>
                  <a:gd name="f19" fmla="val 5670"/>
                  <a:gd name="f20" fmla="val 257"/>
                  <a:gd name="f21" fmla="val 5016"/>
                  <a:gd name="f22" fmla="val 441"/>
                  <a:gd name="f23" fmla="val 4302"/>
                  <a:gd name="f24" fmla="val 439"/>
                  <a:gd name="f25" fmla="val 3588"/>
                  <a:gd name="f26" fmla="val 437"/>
                  <a:gd name="f27" fmla="val 2205"/>
                  <a:gd name="f28" fmla="val 165"/>
                  <a:gd name="f29" fmla="val 1488"/>
                  <a:gd name="f30" fmla="val 201"/>
                  <a:gd name="f31" fmla="val 750"/>
                  <a:gd name="f32" fmla="val 209"/>
                  <a:gd name="f33" fmla="val 270"/>
                  <a:gd name="f34" fmla="val 482"/>
                  <a:gd name="f35" fmla="*/ f0 1 5772"/>
                  <a:gd name="f36" fmla="*/ f1 1 656"/>
                  <a:gd name="f37" fmla="+- f4 0 f2"/>
                  <a:gd name="f38" fmla="+- f3 0 f2"/>
                  <a:gd name="f39" fmla="*/ f38 1 5772"/>
                  <a:gd name="f40" fmla="*/ f37 1 656"/>
                  <a:gd name="f41" fmla="*/ f2 1 f39"/>
                  <a:gd name="f42" fmla="*/ f3 1 f39"/>
                  <a:gd name="f43" fmla="*/ f2 1 f40"/>
                  <a:gd name="f44" fmla="*/ f4 1 f40"/>
                  <a:gd name="f45" fmla="*/ f41 f35 1"/>
                  <a:gd name="f46" fmla="*/ f42 f35 1"/>
                  <a:gd name="f47" fmla="*/ f44 f36 1"/>
                  <a:gd name="f48" fmla="*/ f43 f36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45" t="f48" r="f46" b="f47"/>
                <a:pathLst>
                  <a:path w="5772" h="656">
                    <a:moveTo>
                      <a:pt x="f5" y="f6"/>
                    </a:moveTo>
                    <a:lnTo>
                      <a:pt x="f7" y="f2"/>
                    </a:lnTo>
                    <a:cubicBezTo>
                      <a:pt x="f8" y="f9"/>
                      <a:pt x="f10" y="f11"/>
                      <a:pt x="f12" y="f11"/>
                    </a:cubicBezTo>
                    <a:cubicBezTo>
                      <a:pt x="f13" y="f11"/>
                      <a:pt x="f14" y="f15"/>
                      <a:pt x="f16" y="f17"/>
                    </a:cubicBezTo>
                    <a:lnTo>
                      <a:pt x="f3" y="f18"/>
                    </a:lnTo>
                    <a:cubicBezTo>
                      <a:pt x="f19" y="f20"/>
                      <a:pt x="f21" y="f22"/>
                      <a:pt x="f23" y="f24"/>
                    </a:cubicBezTo>
                    <a:cubicBezTo>
                      <a:pt x="f25" y="f26"/>
                      <a:pt x="f27" y="f28"/>
                      <a:pt x="f29" y="f30"/>
                    </a:cubicBezTo>
                    <a:cubicBezTo>
                      <a:pt x="f31" y="f32"/>
                      <a:pt x="f33" y="f34"/>
                      <a:pt x="f2" y="f4"/>
                    </a:cubicBezTo>
                    <a:lnTo>
                      <a:pt x="f5" y="f6"/>
                    </a:lnTo>
                    <a:close/>
                  </a:path>
                </a:pathLst>
              </a:custGeom>
              <a:gradFill>
                <a:gsLst>
                  <a:gs pos="0">
                    <a:srgbClr val="668F1B">
                      <a:alpha val="44313"/>
                    </a:srgbClr>
                  </a:gs>
                  <a:gs pos="100000">
                    <a:srgbClr val="CAE00E">
                      <a:alpha val="54509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sp>
            <p:nvSpPr>
              <p:cNvPr id="6" name="Google Shape;14;p18">
                <a:extLst>
                  <a:ext uri="{FF2B5EF4-FFF2-40B4-BE49-F238E27FC236}">
                    <a16:creationId xmlns:a16="http://schemas.microsoft.com/office/drawing/2014/main" id="{D90051FB-2CEF-E7F7-BB1B-01E96276F673}"/>
                  </a:ext>
                </a:extLst>
              </p:cNvPr>
              <p:cNvSpPr/>
              <p:nvPr/>
            </p:nvSpPr>
            <p:spPr>
              <a:xfrm>
                <a:off x="5838325" y="-7141"/>
                <a:ext cx="6349995" cy="638178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3000"/>
                  <a:gd name="f4" fmla="val 595"/>
                  <a:gd name="f5" fmla="val 174"/>
                  <a:gd name="f6" fmla="val 102"/>
                  <a:gd name="f7" fmla="val 1168"/>
                  <a:gd name="f8" fmla="val 533"/>
                  <a:gd name="f9" fmla="val 1668"/>
                  <a:gd name="f10" fmla="val 564"/>
                  <a:gd name="f11" fmla="val 2168"/>
                  <a:gd name="f12" fmla="val 2778"/>
                  <a:gd name="f13" fmla="val 279"/>
                  <a:gd name="f14" fmla="val 186"/>
                  <a:gd name="f15" fmla="val 6"/>
                  <a:gd name="f16" fmla="*/ f0 1 3000"/>
                  <a:gd name="f17" fmla="*/ f1 1 595"/>
                  <a:gd name="f18" fmla="+- f4 0 f2"/>
                  <a:gd name="f19" fmla="+- f3 0 f2"/>
                  <a:gd name="f20" fmla="*/ f19 1 3000"/>
                  <a:gd name="f21" fmla="*/ f18 1 595"/>
                  <a:gd name="f22" fmla="*/ f2 1 f20"/>
                  <a:gd name="f23" fmla="*/ f3 1 f20"/>
                  <a:gd name="f24" fmla="*/ f2 1 f21"/>
                  <a:gd name="f25" fmla="*/ f4 1 f21"/>
                  <a:gd name="f26" fmla="*/ f22 f16 1"/>
                  <a:gd name="f27" fmla="*/ f23 f16 1"/>
                  <a:gd name="f28" fmla="*/ f25 f17 1"/>
                  <a:gd name="f29" fmla="*/ f24 f17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26" t="f29" r="f27" b="f28"/>
                <a:pathLst>
                  <a:path w="3000" h="595">
                    <a:moveTo>
                      <a:pt x="f2" y="f2"/>
                    </a:moveTo>
                    <a:cubicBezTo>
                      <a:pt x="f5" y="f6"/>
                      <a:pt x="f7" y="f8"/>
                      <a:pt x="f9" y="f10"/>
                    </a:cubicBezTo>
                    <a:cubicBezTo>
                      <a:pt x="f11" y="f4"/>
                      <a:pt x="f12" y="f13"/>
                      <a:pt x="f3" y="f14"/>
                    </a:cubicBezTo>
                    <a:lnTo>
                      <a:pt x="f3" y="f15"/>
                    </a:lnTo>
                    <a:lnTo>
                      <a:pt x="f2" y="f2"/>
                    </a:lnTo>
                    <a:close/>
                  </a:path>
                </a:pathLst>
              </a:custGeom>
              <a:gradFill>
                <a:gsLst>
                  <a:gs pos="0">
                    <a:srgbClr val="99A719">
                      <a:alpha val="29411"/>
                    </a:srgbClr>
                  </a:gs>
                  <a:gs pos="100000">
                    <a:srgbClr val="80B814">
                      <a:alpha val="44313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grpSp>
            <p:nvGrpSpPr>
              <p:cNvPr id="7" name="Google Shape;15;p18">
                <a:extLst>
                  <a:ext uri="{FF2B5EF4-FFF2-40B4-BE49-F238E27FC236}">
                    <a16:creationId xmlns:a16="http://schemas.microsoft.com/office/drawing/2014/main" id="{90A73EAE-0785-D9EE-4D4C-0A4A8DE00FF2}"/>
                  </a:ext>
                </a:extLst>
              </p:cNvPr>
              <p:cNvGrpSpPr/>
              <p:nvPr/>
            </p:nvGrpSpPr>
            <p:grpSpPr>
              <a:xfrm>
                <a:off x="-29032" y="202411"/>
                <a:ext cx="12240734" cy="649224"/>
                <a:chOff x="-29032" y="202411"/>
                <a:chExt cx="12240734" cy="649224"/>
              </a:xfrm>
            </p:grpSpPr>
            <p:sp>
              <p:nvSpPr>
                <p:cNvPr id="8" name="Google Shape;16;p18">
                  <a:extLst>
                    <a:ext uri="{FF2B5EF4-FFF2-40B4-BE49-F238E27FC236}">
                      <a16:creationId xmlns:a16="http://schemas.microsoft.com/office/drawing/2014/main" id="{E6D7614E-1EFE-D380-FE0E-BC7B4CD71215}"/>
                    </a:ext>
                  </a:extLst>
                </p:cNvPr>
                <p:cNvSpPr/>
                <p:nvPr/>
              </p:nvSpPr>
              <p:spPr>
                <a:xfrm rot="21435692">
                  <a:off x="-29032" y="202411"/>
                  <a:ext cx="12217398" cy="649224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72"/>
                    <a:gd name="f4" fmla="val 1055"/>
                    <a:gd name="f5" fmla="val 966"/>
                    <a:gd name="f6" fmla="val 282"/>
                    <a:gd name="f7" fmla="val 738"/>
                    <a:gd name="f8" fmla="val 923"/>
                    <a:gd name="f9" fmla="val 275"/>
                    <a:gd name="f10" fmla="val 1608"/>
                    <a:gd name="f11" fmla="val 2293"/>
                    <a:gd name="f12" fmla="val 289"/>
                    <a:gd name="f13" fmla="val 3416"/>
                    <a:gd name="f14" fmla="val 4110"/>
                    <a:gd name="f15" fmla="val 1008"/>
                    <a:gd name="f16" fmla="val 4804"/>
                    <a:gd name="f17" fmla="val 961"/>
                    <a:gd name="f18" fmla="val 5426"/>
                    <a:gd name="f19" fmla="val 210"/>
                    <a:gd name="f20" fmla="*/ f0 1 5772"/>
                    <a:gd name="f21" fmla="*/ f1 1 1055"/>
                    <a:gd name="f22" fmla="+- f4 0 f2"/>
                    <a:gd name="f23" fmla="+- f3 0 f2"/>
                    <a:gd name="f24" fmla="*/ f23 1 5772"/>
                    <a:gd name="f25" fmla="*/ f22 1 1055"/>
                    <a:gd name="f26" fmla="*/ f2 1 f24"/>
                    <a:gd name="f27" fmla="*/ f3 1 f24"/>
                    <a:gd name="f28" fmla="*/ f2 1 f25"/>
                    <a:gd name="f29" fmla="*/ f4 1 f25"/>
                    <a:gd name="f30" fmla="*/ f26 f20 1"/>
                    <a:gd name="f31" fmla="*/ f27 f20 1"/>
                    <a:gd name="f32" fmla="*/ f29 f21 1"/>
                    <a:gd name="f33" fmla="*/ f28 f21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0" t="f33" r="f31" b="f32"/>
                  <a:pathLst>
                    <a:path w="5772" h="1055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6"/>
                      </a:cubicBezTo>
                      <a:cubicBezTo>
                        <a:pt x="f11" y="f12"/>
                        <a:pt x="f13" y="f4"/>
                        <a:pt x="f14" y="f15"/>
                      </a:cubicBezTo>
                      <a:cubicBezTo>
                        <a:pt x="f16" y="f17"/>
                        <a:pt x="f18" y="f19"/>
                        <a:pt x="f3" y="f2"/>
                      </a:cubicBezTo>
                    </a:path>
                  </a:pathLst>
                </a:custGeom>
                <a:noFill/>
                <a:ln w="10771" cap="flat">
                  <a:solidFill>
                    <a:srgbClr val="A8B532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  <p:sp>
              <p:nvSpPr>
                <p:cNvPr id="9" name="Google Shape;17;p18">
                  <a:extLst>
                    <a:ext uri="{FF2B5EF4-FFF2-40B4-BE49-F238E27FC236}">
                      <a16:creationId xmlns:a16="http://schemas.microsoft.com/office/drawing/2014/main" id="{1CEC10C6-A549-4CF0-6D8A-5855099B6F0A}"/>
                    </a:ext>
                  </a:extLst>
                </p:cNvPr>
                <p:cNvSpPr/>
                <p:nvPr/>
              </p:nvSpPr>
              <p:spPr>
                <a:xfrm rot="21435692">
                  <a:off x="-22713" y="275865"/>
                  <a:ext cx="12234415" cy="530352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66"/>
                    <a:gd name="f4" fmla="val 854"/>
                    <a:gd name="f5" fmla="val 732"/>
                    <a:gd name="f6" fmla="val 273"/>
                    <a:gd name="f7" fmla="val 647"/>
                    <a:gd name="f8" fmla="val 951"/>
                    <a:gd name="f9" fmla="val 214"/>
                    <a:gd name="f10" fmla="val 1638"/>
                    <a:gd name="f11" fmla="val 228"/>
                    <a:gd name="f12" fmla="val 2325"/>
                    <a:gd name="f13" fmla="val 242"/>
                    <a:gd name="f14" fmla="val 3434"/>
                    <a:gd name="f15" fmla="val 4122"/>
                    <a:gd name="f16" fmla="val 816"/>
                    <a:gd name="f17" fmla="val 4810"/>
                    <a:gd name="f18" fmla="val 778"/>
                    <a:gd name="f19" fmla="val 5424"/>
                    <a:gd name="f20" fmla="val 170"/>
                    <a:gd name="f21" fmla="*/ f0 1 5766"/>
                    <a:gd name="f22" fmla="*/ f1 1 854"/>
                    <a:gd name="f23" fmla="+- f4 0 f2"/>
                    <a:gd name="f24" fmla="+- f3 0 f2"/>
                    <a:gd name="f25" fmla="*/ f24 1 5766"/>
                    <a:gd name="f26" fmla="*/ f23 1 854"/>
                    <a:gd name="f27" fmla="*/ f2 1 f25"/>
                    <a:gd name="f28" fmla="*/ f3 1 f25"/>
                    <a:gd name="f29" fmla="*/ f2 1 f26"/>
                    <a:gd name="f30" fmla="*/ f4 1 f26"/>
                    <a:gd name="f31" fmla="*/ f27 f21 1"/>
                    <a:gd name="f32" fmla="*/ f28 f21 1"/>
                    <a:gd name="f33" fmla="*/ f30 f22 1"/>
                    <a:gd name="f34" fmla="*/ f29 f22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1" t="f34" r="f32" b="f33"/>
                  <a:pathLst>
                    <a:path w="5766" h="854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11"/>
                      </a:cubicBezTo>
                      <a:cubicBezTo>
                        <a:pt x="f12" y="f13"/>
                        <a:pt x="f14" y="f4"/>
                        <a:pt x="f15" y="f16"/>
                      </a:cubicBezTo>
                      <a:cubicBezTo>
                        <a:pt x="f17" y="f18"/>
                        <a:pt x="f19" y="f20"/>
                        <a:pt x="f3" y="f2"/>
                      </a:cubicBezTo>
                    </a:path>
                  </a:pathLst>
                </a:custGeom>
                <a:noFill/>
                <a:ln w="9528" cap="flat">
                  <a:solidFill>
                    <a:srgbClr val="029676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</p:grpSp>
        </p:grpSp>
      </p:grpSp>
      <p:sp>
        <p:nvSpPr>
          <p:cNvPr id="10" name="Google Shape;18;p18">
            <a:extLst>
              <a:ext uri="{FF2B5EF4-FFF2-40B4-BE49-F238E27FC236}">
                <a16:creationId xmlns:a16="http://schemas.microsoft.com/office/drawing/2014/main" id="{5D726547-D878-462E-2435-B20E716E078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lvl="0"/>
            <a:endParaRPr lang="en-US"/>
          </a:p>
        </p:txBody>
      </p:sp>
      <p:sp>
        <p:nvSpPr>
          <p:cNvPr id="11" name="Google Shape;19;p18">
            <a:extLst>
              <a:ext uri="{FF2B5EF4-FFF2-40B4-BE49-F238E27FC236}">
                <a16:creationId xmlns:a16="http://schemas.microsoft.com/office/drawing/2014/main" id="{835054E4-F355-997A-D0A4-A056B709AAA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935483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12" name="Google Shape;20;p18">
            <a:extLst>
              <a:ext uri="{FF2B5EF4-FFF2-40B4-BE49-F238E27FC236}">
                <a16:creationId xmlns:a16="http://schemas.microsoft.com/office/drawing/2014/main" id="{102275C1-C1C3-AA6C-57B9-23C1D808D09D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3" name="Google Shape;21;p18">
            <a:extLst>
              <a:ext uri="{FF2B5EF4-FFF2-40B4-BE49-F238E27FC236}">
                <a16:creationId xmlns:a16="http://schemas.microsoft.com/office/drawing/2014/main" id="{50C3C601-1C7A-A46D-D232-A4EF93CD6B5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556001" y="6356351"/>
            <a:ext cx="447040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4" name="Google Shape;22;p18">
            <a:extLst>
              <a:ext uri="{FF2B5EF4-FFF2-40B4-BE49-F238E27FC236}">
                <a16:creationId xmlns:a16="http://schemas.microsoft.com/office/drawing/2014/main" id="{3DC266C4-7367-2017-6CE2-7F22D71DEDEF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fld id="{A94C528A-B871-4566-8AAD-8A8D4A437B5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000" b="0" i="0" u="none" strike="noStrike" kern="0" cap="none" spc="0" baseline="0">
          <a:solidFill>
            <a:srgbClr val="455F51"/>
          </a:solidFill>
          <a:uFillTx/>
          <a:latin typeface="Microsoft JhengHei"/>
          <a:ea typeface="Microsoft JhengHei"/>
          <a:cs typeface="Microsoft JhengHei"/>
        </a:defRPr>
      </a:lvl1pPr>
    </p:titleStyle>
    <p:bodyStyle>
      <a:lvl1pPr marL="457200" marR="0" lvl="0" indent="-385447" algn="l" defTabSz="914400" rtl="0" fontAlgn="auto" hangingPunct="1">
        <a:lnSpc>
          <a:spcPct val="100000"/>
        </a:lnSpc>
        <a:spcBef>
          <a:spcPts val="520"/>
        </a:spcBef>
        <a:spcAft>
          <a:spcPts val="0"/>
        </a:spcAft>
        <a:buClr>
          <a:srgbClr val="626A19"/>
        </a:buClr>
        <a:buSzPts val="2470"/>
        <a:buFont typeface="Noto Sans Symbols"/>
        <a:buChar char="⚫"/>
        <a:tabLst/>
        <a:defRPr lang="zh-TW" sz="2600" b="0" i="0" u="none" strike="noStrike" kern="0" cap="none" spc="0" baseline="0">
          <a:solidFill>
            <a:srgbClr val="000000"/>
          </a:solidFill>
          <a:uFillTx/>
          <a:latin typeface="MingLiu"/>
          <a:ea typeface="MingLiu"/>
          <a:cs typeface="MingLiu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4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0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6;p1">
            <a:extLst>
              <a:ext uri="{FF2B5EF4-FFF2-40B4-BE49-F238E27FC236}">
                <a16:creationId xmlns:a16="http://schemas.microsoft.com/office/drawing/2014/main" id="{C7DE532D-F779-456E-2E79-EE1066DB62E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51538" y="899888"/>
            <a:ext cx="10865760" cy="689430"/>
          </a:xfrm>
        </p:spPr>
        <p:txBody>
          <a:bodyPr/>
          <a:lstStyle/>
          <a:p>
            <a:pPr lvl="0" algn="l"/>
            <a:r>
              <a:rPr lang="en-US" sz="4000" dirty="0"/>
              <a:t>115</a:t>
            </a:r>
            <a:r>
              <a:rPr lang="zh-TW" altLang="en-US" sz="4000" dirty="0"/>
              <a:t>年第</a:t>
            </a:r>
            <a:r>
              <a:rPr lang="en-US" sz="4000" dirty="0"/>
              <a:t>1</a:t>
            </a:r>
            <a:r>
              <a:rPr lang="zh-TW" altLang="en-US" sz="4000" dirty="0"/>
              <a:t>梯次科研創業計畫個案構想書</a:t>
            </a:r>
            <a:r>
              <a:rPr lang="en-US" sz="4000" dirty="0"/>
              <a:t>(</a:t>
            </a:r>
            <a:r>
              <a:rPr lang="zh-TW" altLang="en-US" sz="4000" dirty="0"/>
              <a:t>萌芽案</a:t>
            </a:r>
            <a:r>
              <a:rPr lang="en-US" sz="4000" dirty="0"/>
              <a:t>)</a:t>
            </a:r>
          </a:p>
        </p:txBody>
      </p:sp>
      <p:sp>
        <p:nvSpPr>
          <p:cNvPr id="3" name="Google Shape;107;p1">
            <a:extLst>
              <a:ext uri="{FF2B5EF4-FFF2-40B4-BE49-F238E27FC236}">
                <a16:creationId xmlns:a16="http://schemas.microsoft.com/office/drawing/2014/main" id="{B9CDF1C7-7278-CAF5-56EB-A98C5191DC0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602510" y="4592875"/>
            <a:ext cx="5988012" cy="1416030"/>
          </a:xfrm>
        </p:spPr>
        <p:txBody>
          <a:bodyPr/>
          <a:lstStyle/>
          <a:p>
            <a:pPr marL="0" lvl="0" indent="0" algn="l">
              <a:spcBef>
                <a:spcPts val="0"/>
              </a:spcBef>
            </a:pP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申請機構：國立○○大學</a:t>
            </a:r>
          </a:p>
          <a:p>
            <a:pPr marL="0" lvl="0" indent="0" algn="l">
              <a:spcBef>
                <a:spcPts val="0"/>
              </a:spcBef>
            </a:pP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個案計畫主持人：○○○教授</a:t>
            </a:r>
            <a:r>
              <a:rPr 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/○○○○</a:t>
            </a: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系</a:t>
            </a:r>
            <a:endParaRPr lang="en-US" sz="2300" b="1">
              <a:latin typeface="Microsoft JhengHei"/>
              <a:ea typeface="Microsoft JhengHei"/>
            </a:endParaRPr>
          </a:p>
          <a:p>
            <a:pPr marL="0" lvl="0" indent="0" algn="l">
              <a:spcBef>
                <a:spcPts val="0"/>
              </a:spcBef>
            </a:pPr>
            <a:r>
              <a:rPr 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        </a:t>
            </a: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共同主持人：○○○教授</a:t>
            </a:r>
            <a:r>
              <a:rPr 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/○○○○</a:t>
            </a: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系</a:t>
            </a:r>
            <a:endParaRPr lang="en-US" sz="2300" b="1">
              <a:latin typeface="Microsoft JhengHei"/>
              <a:ea typeface="Microsoft JhengHei"/>
            </a:endParaRPr>
          </a:p>
          <a:p>
            <a:pPr marL="0" lvl="0" indent="0" algn="l">
              <a:spcBef>
                <a:spcPts val="0"/>
              </a:spcBef>
            </a:pPr>
            <a:endParaRPr lang="en-US" sz="2300" b="1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108;p1">
            <a:extLst>
              <a:ext uri="{FF2B5EF4-FFF2-40B4-BE49-F238E27FC236}">
                <a16:creationId xmlns:a16="http://schemas.microsoft.com/office/drawing/2014/main" id="{A392BBCA-6E4E-BF9F-8820-1569E26B034F}"/>
              </a:ext>
            </a:extLst>
          </p:cNvPr>
          <p:cNvSpPr txBox="1"/>
          <p:nvPr/>
        </p:nvSpPr>
        <p:spPr>
          <a:xfrm>
            <a:off x="555607" y="2328647"/>
            <a:ext cx="10468865" cy="18288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18278" bIns="0" anchor="b" anchorCtr="0" compatLnSpc="1">
            <a:norm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0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○○○○○○○○○○○○○○</a:t>
            </a:r>
          </a:p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0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○○個案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</p:txBody>
      </p:sp>
      <p:sp>
        <p:nvSpPr>
          <p:cNvPr id="5" name="Google Shape;109;p1">
            <a:extLst>
              <a:ext uri="{FF2B5EF4-FFF2-40B4-BE49-F238E27FC236}">
                <a16:creationId xmlns:a16="http://schemas.microsoft.com/office/drawing/2014/main" id="{1E25F0E1-515A-7F9D-FFEF-76E4AF4B5635}"/>
              </a:ext>
            </a:extLst>
          </p:cNvPr>
          <p:cNvSpPr txBox="1"/>
          <p:nvPr/>
        </p:nvSpPr>
        <p:spPr>
          <a:xfrm>
            <a:off x="8864166" y="6277429"/>
            <a:ext cx="2340864" cy="58057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18278" bIns="45701" anchor="t" anchorCtr="0" compatLnSpc="1">
            <a:normAutofit/>
          </a:bodyPr>
          <a:lstStyle/>
          <a:p>
            <a:pPr marL="0" marR="4572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5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r>
              <a:rPr lang="en-US" sz="2500" b="0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114</a:t>
            </a:r>
            <a:r>
              <a:rPr lang="zh-TW" sz="2500" b="0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年○月○日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</p:txBody>
      </p:sp>
      <p:sp>
        <p:nvSpPr>
          <p:cNvPr id="6" name="Google Shape;110;p1">
            <a:extLst>
              <a:ext uri="{FF2B5EF4-FFF2-40B4-BE49-F238E27FC236}">
                <a16:creationId xmlns:a16="http://schemas.microsoft.com/office/drawing/2014/main" id="{021A0DE5-A4AA-597E-C037-8FE1C7118DA0}"/>
              </a:ext>
            </a:extLst>
          </p:cNvPr>
          <p:cNvSpPr txBox="1"/>
          <p:nvPr/>
        </p:nvSpPr>
        <p:spPr>
          <a:xfrm>
            <a:off x="3396785" y="6375754"/>
            <a:ext cx="4786509" cy="400114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本範本一、二兩項，請勿超過</a:t>
            </a:r>
            <a:r>
              <a:rPr lang="en-US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25</a:t>
            </a:r>
            <a:r>
              <a:rPr lang="zh-TW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頁</a:t>
            </a:r>
            <a:r>
              <a:rPr lang="en-US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</a:p>
        </p:txBody>
      </p:sp>
      <p:sp>
        <p:nvSpPr>
          <p:cNvPr id="7" name="Google Shape;111;p1">
            <a:extLst>
              <a:ext uri="{FF2B5EF4-FFF2-40B4-BE49-F238E27FC236}">
                <a16:creationId xmlns:a16="http://schemas.microsoft.com/office/drawing/2014/main" id="{1C5EB792-26A3-D8D6-E5A3-CE6E89F4DF33}"/>
              </a:ext>
            </a:extLst>
          </p:cNvPr>
          <p:cNvSpPr txBox="1"/>
          <p:nvPr/>
        </p:nvSpPr>
        <p:spPr>
          <a:xfrm>
            <a:off x="25402" y="4997909"/>
            <a:ext cx="4965704" cy="1200332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本計畫是否同時有其他單位提供補助項目</a:t>
            </a:r>
            <a:b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</a:b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□否；□是，請於「個案經費表」揭露說明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是否曾執行與本計畫相關各部會研究計畫</a:t>
            </a:r>
            <a:b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</a:b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□否；□是，請填寫「相關計畫補助狀況」</a:t>
            </a: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9C7FAD50-1F72-308B-C29D-CBCA64B78F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85775" y="0"/>
            <a:ext cx="10972800" cy="857250"/>
          </a:xfrm>
        </p:spPr>
        <p:txBody>
          <a:bodyPr anchor="ctr">
            <a:noAutofit/>
          </a:bodyPr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一、構想項目說明</a:t>
            </a:r>
            <a:r>
              <a:rPr lang="en-US" sz="2800" b="1">
                <a:solidFill>
                  <a:srgbClr val="FF0000"/>
                </a:solidFill>
              </a:rPr>
              <a:t>(</a:t>
            </a:r>
            <a:r>
              <a:rPr lang="zh-TW" altLang="en-US" sz="2800" b="1">
                <a:solidFill>
                  <a:srgbClr val="FF0000"/>
                </a:solidFill>
              </a:rPr>
              <a:t>以下為參考項目，團隊可自行編列順序</a:t>
            </a:r>
            <a:r>
              <a:rPr lang="en-US" sz="2800" b="1">
                <a:solidFill>
                  <a:srgbClr val="FF0000"/>
                </a:solidFill>
              </a:rPr>
              <a:t>)</a:t>
            </a:r>
            <a:endParaRPr lang="en-US" sz="4000" b="1">
              <a:solidFill>
                <a:srgbClr val="FF0000"/>
              </a:solidFill>
            </a:endParaRPr>
          </a:p>
        </p:txBody>
      </p:sp>
      <p:sp>
        <p:nvSpPr>
          <p:cNvPr id="3" name="Google Shape;117;p2">
            <a:extLst>
              <a:ext uri="{FF2B5EF4-FFF2-40B4-BE49-F238E27FC236}">
                <a16:creationId xmlns:a16="http://schemas.microsoft.com/office/drawing/2014/main" id="{14C81CF4-39EF-B676-27FB-CA659BFD25E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857250"/>
            <a:ext cx="11477621" cy="5864230"/>
          </a:xfrm>
        </p:spPr>
        <p:txBody>
          <a:bodyPr/>
          <a:lstStyle/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US" sz="1900" b="1">
                <a:latin typeface="Microsoft JhengHei"/>
                <a:ea typeface="Microsoft JhengHei"/>
              </a:rPr>
              <a:t>(</a:t>
            </a:r>
            <a:r>
              <a:rPr lang="zh-TW" altLang="en-US" sz="1900" b="1">
                <a:latin typeface="Microsoft JhengHei"/>
                <a:ea typeface="Microsoft JhengHei"/>
              </a:rPr>
              <a:t>一</a:t>
            </a:r>
            <a:r>
              <a:rPr lang="en-US" sz="1900" b="1">
                <a:latin typeface="Microsoft JhengHei"/>
                <a:ea typeface="Microsoft JhengHei"/>
              </a:rPr>
              <a:t>)</a:t>
            </a:r>
            <a:r>
              <a:rPr lang="zh-TW" altLang="en-US" sz="1900" b="1">
                <a:solidFill>
                  <a:srgbClr val="455F51"/>
                </a:solidFill>
                <a:latin typeface="Microsoft JhengHei"/>
                <a:ea typeface="Microsoft JhengHei"/>
              </a:rPr>
              <a:t>核心技術原創性</a:t>
            </a:r>
          </a:p>
          <a:p>
            <a:pPr marL="849313" lvl="1" indent="-413528">
              <a:lnSpc>
                <a:spcPct val="80000"/>
              </a:lnSpc>
              <a:spcBef>
                <a:spcPts val="295"/>
              </a:spcBef>
              <a:buClr>
                <a:srgbClr val="2A4F1C"/>
              </a:buClr>
              <a:buSzPts val="1470"/>
              <a:buFont typeface="Century Gothic"/>
              <a:buAutoNum type="arabicPeriod"/>
            </a:pPr>
            <a:r>
              <a:rPr lang="zh-TW" sz="1500" b="1" kern="0">
                <a:latin typeface="Microsoft JhengHei"/>
                <a:ea typeface="Microsoft JhengHei"/>
              </a:rPr>
              <a:t>原創性核心技術說明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本計畫運用之創業技術內容，須為政府補助計畫產出之研發成果，依科技基本法規定歸屬於執行機構所有者。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請說明核心技術內容及相關實驗數據，並請列出已發表之關鍵期刊論文、研討會議、榮獲知名獎座等。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請說明將運用於創業之技術內容智財布局規劃，包括專利、營業秘密等。</a:t>
            </a:r>
          </a:p>
          <a:p>
            <a:pPr marL="0" lvl="0" indent="0">
              <a:lnSpc>
                <a:spcPct val="80000"/>
              </a:lnSpc>
              <a:spcBef>
                <a:spcPts val="370"/>
              </a:spcBef>
              <a:buNone/>
            </a:pPr>
            <a:r>
              <a:rPr lang="en-US" sz="1900" b="1">
                <a:solidFill>
                  <a:srgbClr val="455F51"/>
                </a:solidFill>
                <a:latin typeface="Microsoft JhengHei"/>
                <a:ea typeface="Microsoft JhengHei"/>
              </a:rPr>
              <a:t>(</a:t>
            </a:r>
            <a:r>
              <a:rPr lang="zh-TW" altLang="en-US" sz="1900" b="1">
                <a:solidFill>
                  <a:srgbClr val="455F51"/>
                </a:solidFill>
                <a:latin typeface="Microsoft JhengHei"/>
                <a:ea typeface="Microsoft JhengHei"/>
              </a:rPr>
              <a:t>二</a:t>
            </a:r>
            <a:r>
              <a:rPr lang="en-US" sz="1900" b="1">
                <a:solidFill>
                  <a:srgbClr val="455F51"/>
                </a:solidFill>
                <a:latin typeface="Microsoft JhengHei"/>
                <a:ea typeface="Microsoft JhengHei"/>
              </a:rPr>
              <a:t>)</a:t>
            </a:r>
            <a:r>
              <a:rPr lang="zh-TW" altLang="en-US" sz="1900" b="1">
                <a:solidFill>
                  <a:srgbClr val="455F51"/>
                </a:solidFill>
                <a:latin typeface="Microsoft JhengHei"/>
                <a:ea typeface="Microsoft JhengHei"/>
              </a:rPr>
              <a:t>研發成果商品化規劃</a:t>
            </a:r>
          </a:p>
          <a:p>
            <a:pPr marL="849313" lvl="1" indent="-413528">
              <a:lnSpc>
                <a:spcPct val="80000"/>
              </a:lnSpc>
              <a:spcBef>
                <a:spcPts val="295"/>
              </a:spcBef>
              <a:buClr>
                <a:srgbClr val="2A4F1C"/>
              </a:buClr>
              <a:buSzPts val="1470"/>
              <a:buFont typeface="Century Gothic"/>
              <a:buAutoNum type="arabicPeriod"/>
            </a:pPr>
            <a:r>
              <a:rPr lang="zh-TW" sz="1500" b="1" kern="0">
                <a:latin typeface="Microsoft JhengHei"/>
                <a:ea typeface="Microsoft JhengHei"/>
              </a:rPr>
              <a:t>可形成先期產業或重塑原有產業價值鏈之分析與說明，包括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市場未被滿足的需求</a:t>
            </a:r>
            <a:r>
              <a:rPr lang="en-US" sz="1300" kern="0">
                <a:latin typeface="Microsoft JhengHei"/>
                <a:ea typeface="Microsoft JhengHei"/>
              </a:rPr>
              <a:t> (Unmet needs</a:t>
            </a:r>
            <a:r>
              <a:rPr lang="en-US" sz="1300" b="1" kern="0">
                <a:solidFill>
                  <a:srgbClr val="C00000"/>
                </a:solidFill>
                <a:latin typeface="Microsoft YaHei"/>
                <a:ea typeface="Microsoft YaHei"/>
              </a:rPr>
              <a:t> </a:t>
            </a:r>
            <a:r>
              <a:rPr lang="zh-TW" sz="1300" kern="0">
                <a:latin typeface="Microsoft JhengHei"/>
                <a:ea typeface="Microsoft JhengHei"/>
              </a:rPr>
              <a:t>，生醫類為</a:t>
            </a:r>
            <a:r>
              <a:rPr lang="en-US" sz="1300" kern="0">
                <a:latin typeface="Microsoft JhengHei"/>
                <a:ea typeface="Microsoft JhengHei"/>
              </a:rPr>
              <a:t> Unmet Clinical needs</a:t>
            </a:r>
            <a:r>
              <a:rPr lang="zh-TW" sz="1300" kern="0">
                <a:latin typeface="Microsoft JhengHei"/>
                <a:ea typeface="Microsoft JhengHei"/>
              </a:rPr>
              <a:t>以及通路策略</a:t>
            </a:r>
            <a:r>
              <a:rPr lang="en-US" sz="1300" kern="0">
                <a:latin typeface="Microsoft JhengHei"/>
                <a:ea typeface="Microsoft JhengHei"/>
              </a:rPr>
              <a:t>) 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市場定位及規模預估</a:t>
            </a:r>
            <a:endParaRPr lang="en-US" sz="1900" kern="0">
              <a:latin typeface="MingLiu"/>
              <a:ea typeface="MingLiu"/>
            </a:endParaRPr>
          </a:p>
          <a:p>
            <a:pPr marL="849313" lvl="1" indent="-413528">
              <a:lnSpc>
                <a:spcPct val="80000"/>
              </a:lnSpc>
              <a:spcBef>
                <a:spcPts val="295"/>
              </a:spcBef>
              <a:buClr>
                <a:srgbClr val="2A4F1C"/>
              </a:buClr>
              <a:buSzPts val="1470"/>
              <a:buFont typeface="Century Gothic"/>
              <a:buAutoNum type="arabicPeriod"/>
            </a:pPr>
            <a:r>
              <a:rPr lang="zh-TW" sz="1500" b="1" kern="0">
                <a:latin typeface="Microsoft JhengHei"/>
                <a:ea typeface="Microsoft JhengHei"/>
              </a:rPr>
              <a:t>早期商業發展策略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產品市場供應鏈上下游、競爭者分析及優勢等</a:t>
            </a:r>
            <a:r>
              <a:rPr lang="en-US" sz="1300" kern="0">
                <a:latin typeface="Microsoft JhengHei"/>
                <a:ea typeface="Microsoft JhengHei"/>
              </a:rPr>
              <a:t> (</a:t>
            </a:r>
            <a:r>
              <a:rPr lang="zh-TW" sz="1300" kern="0">
                <a:latin typeface="Microsoft JhengHei"/>
                <a:ea typeface="Microsoft JhengHei"/>
              </a:rPr>
              <a:t>含產品發展、市場進入</a:t>
            </a:r>
            <a:r>
              <a:rPr lang="en-US" sz="1300" kern="0">
                <a:latin typeface="Microsoft JhengHei"/>
                <a:ea typeface="Microsoft JhengHei"/>
              </a:rPr>
              <a:t>/</a:t>
            </a:r>
            <a:r>
              <a:rPr lang="zh-TW" sz="1300" kern="0">
                <a:latin typeface="Microsoft JhengHei"/>
                <a:ea typeface="Microsoft JhengHei"/>
              </a:rPr>
              <a:t>布局規劃</a:t>
            </a:r>
            <a:r>
              <a:rPr lang="en-US" sz="1300" kern="0">
                <a:latin typeface="Microsoft JhengHei"/>
                <a:ea typeface="Microsoft JhengHei"/>
              </a:rPr>
              <a:t>) 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供應鏈下游先期使用者</a:t>
            </a:r>
            <a:r>
              <a:rPr lang="en-US" sz="1300" kern="0">
                <a:latin typeface="Microsoft JhengHei"/>
                <a:ea typeface="Microsoft JhengHei"/>
              </a:rPr>
              <a:t>(early adopter) </a:t>
            </a:r>
            <a:r>
              <a:rPr lang="zh-TW" sz="1300" kern="0">
                <a:latin typeface="Microsoft JhengHei"/>
                <a:ea typeface="Microsoft JhengHei"/>
              </a:rPr>
              <a:t>或前瞻使用者</a:t>
            </a:r>
            <a:r>
              <a:rPr lang="en-US" sz="1300" kern="0">
                <a:latin typeface="Microsoft JhengHei"/>
                <a:ea typeface="Microsoft JhengHei"/>
              </a:rPr>
              <a:t> (lead user) </a:t>
            </a:r>
            <a:r>
              <a:rPr lang="zh-TW" sz="1300" kern="0">
                <a:latin typeface="Microsoft JhengHei"/>
                <a:ea typeface="Microsoft JhengHei"/>
              </a:rPr>
              <a:t>使用意願及其需求和規格等分析</a:t>
            </a:r>
            <a:endParaRPr lang="en-US" sz="1900" kern="0">
              <a:latin typeface="MingLiu"/>
              <a:ea typeface="MingLiu"/>
            </a:endParaRPr>
          </a:p>
          <a:p>
            <a:pPr marL="849313" lvl="1" indent="-413528">
              <a:lnSpc>
                <a:spcPct val="80000"/>
              </a:lnSpc>
              <a:spcBef>
                <a:spcPts val="295"/>
              </a:spcBef>
              <a:buClr>
                <a:srgbClr val="2A4F1C"/>
              </a:buClr>
              <a:buSzPts val="1470"/>
              <a:buFont typeface="Century Gothic"/>
              <a:buAutoNum type="arabicPeriod"/>
            </a:pPr>
            <a:r>
              <a:rPr lang="zh-TW" sz="1500" b="1" kern="0">
                <a:latin typeface="Microsoft JhengHei"/>
                <a:ea typeface="Microsoft JhengHei"/>
              </a:rPr>
              <a:t>技術發展里程碑及商業發展里程碑，包括各階段目標與時程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技術或服務的發展進程里程碑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創新產品或服務之商業發展規劃及獲利模式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後續商化發展或出場時程條件等規劃</a:t>
            </a:r>
          </a:p>
          <a:p>
            <a:pPr marL="849313" lvl="1" indent="-413528">
              <a:lnSpc>
                <a:spcPct val="80000"/>
              </a:lnSpc>
              <a:spcBef>
                <a:spcPts val="295"/>
              </a:spcBef>
              <a:buClr>
                <a:srgbClr val="2A4F1C"/>
              </a:buClr>
              <a:buSzPts val="1470"/>
              <a:buFont typeface="Century Gothic"/>
              <a:buAutoNum type="arabicPeriod"/>
            </a:pPr>
            <a:r>
              <a:rPr lang="zh-TW" sz="1500" b="1" kern="0">
                <a:latin typeface="Microsoft JhengHei"/>
                <a:ea typeface="Microsoft JhengHei"/>
              </a:rPr>
              <a:t>補助期間預計進行商化工作項和產品里程碑，包括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技術可行性驗證及風險管控規劃</a:t>
            </a:r>
            <a:r>
              <a:rPr lang="en-US" sz="1300" kern="0">
                <a:latin typeface="Microsoft JhengHei"/>
                <a:ea typeface="Microsoft JhengHei"/>
              </a:rPr>
              <a:t> 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(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萌芽案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TRL4-6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α-test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、拔尖案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TRL6-8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β-test) 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原型機發展階段規劃</a:t>
            </a:r>
            <a:r>
              <a:rPr lang="en-US" sz="1300" kern="0">
                <a:latin typeface="Microsoft JhengHei"/>
                <a:ea typeface="Microsoft JhengHei"/>
              </a:rPr>
              <a:t> (</a:t>
            </a:r>
            <a:r>
              <a:rPr lang="zh-TW" sz="13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300" kern="0">
                <a:latin typeface="Microsoft JhengHei"/>
                <a:ea typeface="Microsoft JhengHei"/>
              </a:rPr>
              <a:t>)</a:t>
            </a:r>
            <a:endParaRPr lang="en-US" sz="1900" kern="0">
              <a:latin typeface="MingLiu"/>
              <a:ea typeface="MingLiu"/>
            </a:endParaRP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300" kern="0">
                <a:latin typeface="Microsoft JhengHei"/>
                <a:ea typeface="Microsoft JhengHei"/>
              </a:rPr>
              <a:t> (</a:t>
            </a:r>
            <a:r>
              <a:rPr lang="zh-TW" sz="13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300" kern="0">
                <a:latin typeface="Microsoft JhengHei"/>
                <a:ea typeface="Microsoft JhengHei"/>
              </a:rPr>
              <a:t>)</a:t>
            </a:r>
            <a:endParaRPr lang="en-US" sz="1900" kern="0">
              <a:latin typeface="MingLiu"/>
              <a:ea typeface="MingLiu"/>
            </a:endParaRPr>
          </a:p>
          <a:p>
            <a:pPr marL="0" lvl="1" indent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US" sz="1900" b="1" kern="0">
                <a:latin typeface="Microsoft JhengHei"/>
                <a:ea typeface="Microsoft JhengHei"/>
              </a:rPr>
              <a:t>(</a:t>
            </a:r>
            <a:r>
              <a:rPr lang="zh-TW" sz="1900" b="1" kern="0">
                <a:latin typeface="Microsoft JhengHei"/>
                <a:ea typeface="Microsoft JhengHei"/>
              </a:rPr>
              <a:t>三</a:t>
            </a:r>
            <a:r>
              <a:rPr lang="en-US" sz="1900" b="1" kern="0">
                <a:latin typeface="Microsoft JhengHei"/>
                <a:ea typeface="Microsoft JhengHei"/>
              </a:rPr>
              <a:t>)</a:t>
            </a:r>
            <a:r>
              <a:rPr lang="zh-TW" sz="1900" b="1" kern="0">
                <a:solidFill>
                  <a:srgbClr val="455F51"/>
                </a:solidFill>
                <a:latin typeface="Microsoft JhengHei"/>
                <a:ea typeface="Microsoft JhengHei"/>
              </a:rPr>
              <a:t>創業團隊組成</a:t>
            </a:r>
          </a:p>
          <a:p>
            <a:pPr marL="906463" lvl="1" indent="-470678">
              <a:lnSpc>
                <a:spcPct val="80000"/>
              </a:lnSpc>
              <a:spcBef>
                <a:spcPts val="295"/>
              </a:spcBef>
              <a:buClr>
                <a:srgbClr val="2A4F1C"/>
              </a:buClr>
              <a:buSzPts val="1470"/>
              <a:buFont typeface="Century Gothic"/>
              <a:buAutoNum type="arabicPeriod"/>
            </a:pPr>
            <a:r>
              <a:rPr lang="zh-TW" sz="1500" b="1" kern="0">
                <a:latin typeface="Microsoft JhengHei"/>
                <a:ea typeface="Microsoft JhengHei"/>
              </a:rPr>
              <a:t>團隊創業準備度與成員組成完整性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en-US" sz="1300" kern="0">
                <a:latin typeface="Microsoft JhengHei"/>
                <a:ea typeface="Microsoft JhengHei"/>
              </a:rPr>
              <a:t>PI</a:t>
            </a:r>
            <a:r>
              <a:rPr lang="zh-TW" sz="1300" kern="0">
                <a:latin typeface="Microsoft JhengHei"/>
                <a:ea typeface="Microsoft JhengHei"/>
              </a:rPr>
              <a:t>創業決心及校內外團隊組成之規劃</a:t>
            </a: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萌芽案：團隊組成及</a:t>
            </a:r>
            <a:r>
              <a:rPr lang="en-US" sz="1300" kern="0">
                <a:latin typeface="Microsoft JhengHei"/>
                <a:ea typeface="Microsoft JhengHei"/>
              </a:rPr>
              <a:t>3</a:t>
            </a:r>
            <a:r>
              <a:rPr lang="zh-TW" sz="1300" kern="0">
                <a:latin typeface="Microsoft JhengHei"/>
                <a:ea typeface="Microsoft JhengHei"/>
              </a:rPr>
              <a:t>個月聘用</a:t>
            </a:r>
            <a:r>
              <a:rPr lang="en-US" sz="1300" kern="0">
                <a:latin typeface="Microsoft JhengHei"/>
                <a:ea typeface="Microsoft JhengHei"/>
              </a:rPr>
              <a:t>BD</a:t>
            </a:r>
            <a:r>
              <a:rPr lang="zh-TW" sz="1300" kern="0">
                <a:latin typeface="Microsoft JhengHei"/>
                <a:ea typeface="Microsoft JhengHei"/>
              </a:rPr>
              <a:t>人選規劃</a:t>
            </a:r>
            <a:endParaRPr lang="en-US" sz="1900" kern="0">
              <a:latin typeface="MingLiu"/>
              <a:ea typeface="MingLiu"/>
            </a:endParaRPr>
          </a:p>
          <a:p>
            <a:pPr marL="914400" lvl="2" indent="-256598">
              <a:lnSpc>
                <a:spcPct val="80000"/>
              </a:lnSpc>
              <a:spcBef>
                <a:spcPts val="260"/>
              </a:spcBef>
              <a:buClr>
                <a:srgbClr val="455C19"/>
              </a:buClr>
              <a:buSzPts val="1059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尖案：團隊組成及</a:t>
            </a:r>
            <a:r>
              <a:rPr lang="en-US" sz="1300" kern="0">
                <a:latin typeface="Microsoft JhengHei"/>
                <a:ea typeface="Microsoft JhengHei"/>
              </a:rPr>
              <a:t>3</a:t>
            </a:r>
            <a:r>
              <a:rPr lang="zh-TW" sz="1300" kern="0">
                <a:latin typeface="Microsoft JhengHei"/>
                <a:ea typeface="Microsoft JhengHei"/>
              </a:rPr>
              <a:t>個月聘用專任</a:t>
            </a:r>
            <a:r>
              <a:rPr lang="en-US" sz="1300" kern="0">
                <a:latin typeface="Microsoft JhengHei"/>
                <a:ea typeface="Microsoft JhengHei"/>
              </a:rPr>
              <a:t>CEO</a:t>
            </a:r>
            <a:r>
              <a:rPr lang="zh-TW" sz="1300" kern="0">
                <a:latin typeface="Microsoft JhengHei"/>
                <a:ea typeface="Microsoft JhengHei"/>
              </a:rPr>
              <a:t>或</a:t>
            </a:r>
            <a:r>
              <a:rPr lang="en-US" sz="1300" kern="0">
                <a:latin typeface="Microsoft JhengHei"/>
                <a:ea typeface="Microsoft JhengHei"/>
              </a:rPr>
              <a:t>COO</a:t>
            </a:r>
            <a:r>
              <a:rPr lang="zh-TW" sz="1300" kern="0">
                <a:latin typeface="Microsoft JhengHei"/>
                <a:ea typeface="Microsoft JhengHei"/>
              </a:rPr>
              <a:t>人選規劃</a:t>
            </a:r>
          </a:p>
        </p:txBody>
      </p:sp>
      <p:sp>
        <p:nvSpPr>
          <p:cNvPr id="4" name="Google Shape;118;p2">
            <a:extLst>
              <a:ext uri="{FF2B5EF4-FFF2-40B4-BE49-F238E27FC236}">
                <a16:creationId xmlns:a16="http://schemas.microsoft.com/office/drawing/2014/main" id="{64BE47CE-1AFB-20F5-E561-30451E47829B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CAEEF39-3990-4B12-A3DC-F4878EAD94D4}" type="slidenum">
              <a:t>2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4;p3">
            <a:extLst>
              <a:ext uri="{FF2B5EF4-FFF2-40B4-BE49-F238E27FC236}">
                <a16:creationId xmlns:a16="http://schemas.microsoft.com/office/drawing/2014/main" id="{20FC2D5B-218F-F9E5-0EFA-18E80B1A82B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28314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一</a:t>
            </a:r>
            <a:r>
              <a:rPr lang="en-US" sz="4000" b="1"/>
              <a:t>)</a:t>
            </a:r>
            <a:r>
              <a:rPr lang="zh-TW" altLang="en-US" sz="4000" b="1"/>
              <a:t>核心技術原創性及技術發展里程碑</a:t>
            </a:r>
            <a:endParaRPr lang="en-US"/>
          </a:p>
        </p:txBody>
      </p:sp>
      <p:sp>
        <p:nvSpPr>
          <p:cNvPr id="3" name="Google Shape;125;p3">
            <a:extLst>
              <a:ext uri="{FF2B5EF4-FFF2-40B4-BE49-F238E27FC236}">
                <a16:creationId xmlns:a16="http://schemas.microsoft.com/office/drawing/2014/main" id="{B4FC3A74-D76B-2D0B-475A-E62AD677AEE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具原創性之重大研發成果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原創性核心技術說明、重大研發成果證明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(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請提出</a:t>
            </a:r>
            <a:r>
              <a:rPr lang="zh-TW" altLang="en-US" sz="2000">
                <a:solidFill>
                  <a:srgbClr val="FF0000"/>
                </a:solidFill>
                <a:latin typeface="Microsoft JhengHei"/>
                <a:ea typeface="Microsoft JhengHei"/>
              </a:rPr>
              <a:t>相關實驗數據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，並填寫</a:t>
            </a:r>
            <a:r>
              <a:rPr lang="zh-TW" altLang="en-US" sz="2000">
                <a:solidFill>
                  <a:srgbClr val="FF0000"/>
                </a:solidFill>
                <a:latin typeface="Microsoft JhengHei"/>
                <a:ea typeface="Microsoft JhengHei"/>
              </a:rPr>
              <a:t>附件智財與論文說明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)</a:t>
            </a:r>
            <a:endParaRPr lang="en-US"/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可形成先期產業或重塑原有產業價值鏈之分析與說明</a:t>
            </a:r>
          </a:p>
          <a:p>
            <a:pPr marL="274320" lvl="0" indent="-274320">
              <a:lnSpc>
                <a:spcPct val="150000"/>
              </a:lnSpc>
              <a:spcBef>
                <a:spcPts val="400"/>
              </a:spcBef>
              <a:buSzPts val="1900"/>
              <a:buChar char="●"/>
            </a:pPr>
            <a:r>
              <a:rPr lang="zh-TW" altLang="en-US" sz="2000" b="1">
                <a:solidFill>
                  <a:srgbClr val="455F51"/>
                </a:solidFill>
                <a:latin typeface="Microsoft JhengHei"/>
                <a:ea typeface="Microsoft JhengHei"/>
              </a:rPr>
              <a:t>本計畫運用之創業技術內容，須為政府補助計畫產出之研發成果，依科技基本法規定歸屬於執行機構所有者。</a:t>
            </a:r>
            <a:endParaRPr lang="en-US"/>
          </a:p>
          <a:p>
            <a:pPr marL="274320" lvl="0" indent="-274320">
              <a:lnSpc>
                <a:spcPct val="150000"/>
              </a:lnSpc>
              <a:spcBef>
                <a:spcPts val="400"/>
              </a:spcBef>
              <a:buSzPts val="1900"/>
              <a:buChar char="●"/>
            </a:pPr>
            <a:r>
              <a:rPr lang="zh-TW" altLang="en-US" sz="2000" b="1">
                <a:solidFill>
                  <a:srgbClr val="455F51"/>
                </a:solidFill>
                <a:latin typeface="Microsoft JhengHei"/>
                <a:ea typeface="Microsoft JhengHei"/>
              </a:rPr>
              <a:t>請說明核心技術內容及相關實驗數據，並請列出已發表之關鍵期刊論文、研討會議、榮獲知名獎座等。</a:t>
            </a:r>
            <a:endParaRPr lang="en-US"/>
          </a:p>
          <a:p>
            <a:pPr marL="274320" lvl="0" indent="-274320">
              <a:lnSpc>
                <a:spcPct val="150000"/>
              </a:lnSpc>
              <a:spcBef>
                <a:spcPts val="400"/>
              </a:spcBef>
              <a:buSzPts val="1900"/>
              <a:buChar char="●"/>
            </a:pPr>
            <a:r>
              <a:rPr lang="zh-TW" altLang="en-US" sz="2000" b="1">
                <a:solidFill>
                  <a:srgbClr val="455F51"/>
                </a:solidFill>
                <a:latin typeface="Microsoft JhengHei"/>
                <a:ea typeface="Microsoft JhengHei"/>
              </a:rPr>
              <a:t>請說明將運用於創業之技術內容智財布局規劃，包括專利、營業秘密等。</a:t>
            </a:r>
            <a:endParaRPr lang="en-US"/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126;p3">
            <a:extLst>
              <a:ext uri="{FF2B5EF4-FFF2-40B4-BE49-F238E27FC236}">
                <a16:creationId xmlns:a16="http://schemas.microsoft.com/office/drawing/2014/main" id="{A983093A-EC31-B1DE-19A4-1F2425B2DC49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A3639D2-AB9A-4E96-B611-9C54B3AD25C7}" type="slidenum">
              <a:t>3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2;p4">
            <a:extLst>
              <a:ext uri="{FF2B5EF4-FFF2-40B4-BE49-F238E27FC236}">
                <a16:creationId xmlns:a16="http://schemas.microsoft.com/office/drawing/2014/main" id="{38163A3D-AABB-5885-9E97-BF858ECEB88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28314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一</a:t>
            </a:r>
            <a:r>
              <a:rPr lang="en-US" sz="4000" b="1"/>
              <a:t>)</a:t>
            </a:r>
            <a:r>
              <a:rPr lang="zh-TW" altLang="en-US" sz="4000" b="1"/>
              <a:t>核心技術原創性及技術發展里程碑</a:t>
            </a:r>
            <a:endParaRPr lang="en-US"/>
          </a:p>
        </p:txBody>
      </p:sp>
      <p:sp>
        <p:nvSpPr>
          <p:cNvPr id="3" name="Google Shape;133;p4">
            <a:extLst>
              <a:ext uri="{FF2B5EF4-FFF2-40B4-BE49-F238E27FC236}">
                <a16:creationId xmlns:a16="http://schemas.microsoft.com/office/drawing/2014/main" id="{0E85BDC1-AACA-F117-A925-A293824F1D3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35483"/>
            <a:ext cx="10972800" cy="4922516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本計畫若為執行中之種子案或萌芽案，需針對「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前期執行狀況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」進行說明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請提出技術及商業發展里程碑之驗證結果及相關產出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 b="1">
                <a:latin typeface="Microsoft JhengHei"/>
                <a:ea typeface="Microsoft JhengHei"/>
              </a:rPr>
              <a:t>目前技術發展之成果，包括但不限於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技術可行性驗證及風險管控規劃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  <a:endParaRPr lang="en-US" sz="1800" kern="0">
              <a:solidFill>
                <a:srgbClr val="FF0000"/>
              </a:solidFill>
              <a:latin typeface="Microsoft JhengHei"/>
              <a:ea typeface="Microsoft JhengHei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原型機發展階段規劃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</a:p>
          <a:p>
            <a:pPr marL="210312" lvl="1" indent="0">
              <a:lnSpc>
                <a:spcPct val="100000"/>
              </a:lnSpc>
              <a:spcBef>
                <a:spcPts val="280"/>
              </a:spcBef>
              <a:buNone/>
            </a:pPr>
            <a:r>
              <a:rPr lang="en-US" sz="3200" kern="0">
                <a:solidFill>
                  <a:srgbClr val="455F51"/>
                </a:solidFill>
                <a:latin typeface="Microsoft JhengHei"/>
                <a:ea typeface="Microsoft JhengHei"/>
              </a:rPr>
              <a:t>-</a:t>
            </a:r>
            <a:r>
              <a:rPr lang="zh-TW" sz="2000" b="1" kern="0">
                <a:latin typeface="Microsoft JhengHei"/>
                <a:ea typeface="Microsoft JhengHei"/>
              </a:rPr>
              <a:t>目前商業發展之成果，包括但不限於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市場分析結果、競爭者分析之產出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風險管控規劃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產品設計發展之規劃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134;p4">
            <a:extLst>
              <a:ext uri="{FF2B5EF4-FFF2-40B4-BE49-F238E27FC236}">
                <a16:creationId xmlns:a16="http://schemas.microsoft.com/office/drawing/2014/main" id="{CE211298-76CA-1863-D35A-122EBC45A99D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A910258-EF1A-46BA-8357-607BB9EFB5BF}" type="slidenum">
              <a:t>4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2;p4">
            <a:extLst>
              <a:ext uri="{FF2B5EF4-FFF2-40B4-BE49-F238E27FC236}">
                <a16:creationId xmlns:a16="http://schemas.microsoft.com/office/drawing/2014/main" id="{513DBFB8-0351-97F0-6B54-7A195F0663B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28314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一</a:t>
            </a:r>
            <a:r>
              <a:rPr lang="en-US" sz="4000" b="1"/>
              <a:t>)</a:t>
            </a:r>
            <a:r>
              <a:rPr lang="zh-TW" altLang="en-US" sz="4000" b="1"/>
              <a:t>核心技術原創性及技術發展里程碑</a:t>
            </a:r>
            <a:endParaRPr lang="en-US"/>
          </a:p>
        </p:txBody>
      </p:sp>
      <p:sp>
        <p:nvSpPr>
          <p:cNvPr id="3" name="Google Shape;133;p4">
            <a:extLst>
              <a:ext uri="{FF2B5EF4-FFF2-40B4-BE49-F238E27FC236}">
                <a16:creationId xmlns:a16="http://schemas.microsoft.com/office/drawing/2014/main" id="{6FE1636F-5994-B234-9F83-FCC91E33E83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35483"/>
            <a:ext cx="10972800" cy="4922516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研發成果商品化規劃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請提出技術發展里程碑，例如：核心技術可行性驗證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原型機發展與相關法規認證等執行規劃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技術發展里程碑包括各階段目標與時程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技術或服務的發展進程里程碑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補助期間預計進行產品技術里程碑，包括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技術可行性驗證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(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萌芽案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TRL4-6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α-test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、拔尖案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TRL6-8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β-test)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原型機規格之發展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相關法規驗證等驗證指標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134;p4">
            <a:extLst>
              <a:ext uri="{FF2B5EF4-FFF2-40B4-BE49-F238E27FC236}">
                <a16:creationId xmlns:a16="http://schemas.microsoft.com/office/drawing/2014/main" id="{F416F11F-D89C-ABB4-F6F6-ACB6449B1C6F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00B297E-0FC6-4AA3-BFCB-3D68FFF2A677}" type="slidenum">
              <a:t>5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0;p5">
            <a:extLst>
              <a:ext uri="{FF2B5EF4-FFF2-40B4-BE49-F238E27FC236}">
                <a16:creationId xmlns:a16="http://schemas.microsoft.com/office/drawing/2014/main" id="{C74BEBD0-94B5-A5CF-F535-83A6C4F1237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57346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二</a:t>
            </a:r>
            <a:r>
              <a:rPr lang="en-US" sz="4000" b="1"/>
              <a:t>)</a:t>
            </a:r>
            <a:r>
              <a:rPr lang="zh-TW" altLang="en-US" sz="4000" b="1"/>
              <a:t>商業發展規劃</a:t>
            </a:r>
            <a:r>
              <a:rPr lang="en-US" sz="4000" b="1"/>
              <a:t> </a:t>
            </a:r>
            <a:endParaRPr lang="en-US" sz="4000"/>
          </a:p>
        </p:txBody>
      </p:sp>
      <p:sp>
        <p:nvSpPr>
          <p:cNvPr id="3" name="Google Shape;141;p5">
            <a:extLst>
              <a:ext uri="{FF2B5EF4-FFF2-40B4-BE49-F238E27FC236}">
                <a16:creationId xmlns:a16="http://schemas.microsoft.com/office/drawing/2014/main" id="{064A5BEB-D535-B3B8-B3DB-4354BF9321E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35483"/>
            <a:ext cx="11420471" cy="4389120"/>
          </a:xfrm>
        </p:spPr>
        <p:txBody>
          <a:bodyPr>
            <a:noAutofit/>
          </a:bodyPr>
          <a:lstStyle/>
          <a:p>
            <a:pPr marL="274320" lvl="0" indent="-274320">
              <a:lnSpc>
                <a:spcPct val="17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產品市場供應鏈上下游分析與商品化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請說明產品市場供應鏈上下游、競爭者分析及產品競爭優勢等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(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含產品發展、市場進入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/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布局規劃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)</a:t>
            </a:r>
            <a:endParaRPr lang="en-US" sz="2400"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請說明先期使用者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(early adopter)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或前瞻使用者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(lead user)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使用意願分析與商業模式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可形成先期產業或重塑原有產業價值鏈之分析與說明，包括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市場未被滿足的需求</a:t>
            </a:r>
            <a:r>
              <a:rPr lang="en-US" sz="1800" kern="0">
                <a:latin typeface="Microsoft JhengHei"/>
                <a:ea typeface="Microsoft JhengHei"/>
              </a:rPr>
              <a:t> (Unmet needs</a:t>
            </a:r>
            <a:r>
              <a:rPr lang="en-US" sz="1800" b="1" kern="0">
                <a:solidFill>
                  <a:srgbClr val="C00000"/>
                </a:solidFill>
                <a:latin typeface="Microsoft JhengHei"/>
                <a:ea typeface="Microsoft JhengHei"/>
              </a:rPr>
              <a:t> </a:t>
            </a:r>
            <a:r>
              <a:rPr lang="zh-TW" sz="1800" kern="0">
                <a:latin typeface="Microsoft JhengHei"/>
                <a:ea typeface="Microsoft JhengHei"/>
              </a:rPr>
              <a:t>，生醫類為</a:t>
            </a:r>
            <a:r>
              <a:rPr lang="en-US" sz="1800" kern="0">
                <a:latin typeface="Microsoft JhengHei"/>
                <a:ea typeface="Microsoft JhengHei"/>
              </a:rPr>
              <a:t> Unmet Clinical needs</a:t>
            </a:r>
            <a:r>
              <a:rPr lang="zh-TW" sz="1800" kern="0">
                <a:latin typeface="Microsoft JhengHei"/>
                <a:ea typeface="Microsoft JhengHei"/>
              </a:rPr>
              <a:t>以及通路策略</a:t>
            </a:r>
            <a:r>
              <a:rPr lang="en-US" sz="18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市場定位及規模預估</a:t>
            </a:r>
            <a:endParaRPr lang="en-US" sz="2800" kern="0">
              <a:latin typeface="Microsoft JhengHei"/>
              <a:ea typeface="Microsoft JhengHei"/>
            </a:endParaRP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早期商業發展策略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產品市場供應鏈上下游、競爭者分析及優勢等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含產品發展、市場進入</a:t>
            </a:r>
            <a:r>
              <a:rPr lang="en-US" sz="1800" kern="0">
                <a:latin typeface="Microsoft JhengHei"/>
                <a:ea typeface="Microsoft JhengHei"/>
              </a:rPr>
              <a:t>/</a:t>
            </a:r>
            <a:r>
              <a:rPr lang="zh-TW" sz="1800" kern="0">
                <a:latin typeface="Microsoft JhengHei"/>
                <a:ea typeface="Microsoft JhengHei"/>
              </a:rPr>
              <a:t>布局規劃</a:t>
            </a:r>
            <a:r>
              <a:rPr lang="en-US" sz="18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供應鏈下游先期使用者</a:t>
            </a:r>
            <a:r>
              <a:rPr lang="en-US" sz="1800" kern="0">
                <a:latin typeface="Microsoft JhengHei"/>
                <a:ea typeface="Microsoft JhengHei"/>
              </a:rPr>
              <a:t>(early adopter) </a:t>
            </a:r>
            <a:r>
              <a:rPr lang="zh-TW" sz="1800" kern="0">
                <a:latin typeface="Microsoft JhengHei"/>
                <a:ea typeface="Microsoft JhengHei"/>
              </a:rPr>
              <a:t>或前瞻使用者</a:t>
            </a:r>
            <a:r>
              <a:rPr lang="en-US" sz="1800" kern="0">
                <a:latin typeface="Microsoft JhengHei"/>
                <a:ea typeface="Microsoft JhengHei"/>
              </a:rPr>
              <a:t> (lead user) </a:t>
            </a:r>
            <a:r>
              <a:rPr lang="zh-TW" sz="1800" kern="0">
                <a:latin typeface="Microsoft JhengHei"/>
                <a:ea typeface="Microsoft JhengHei"/>
              </a:rPr>
              <a:t>使用意願及其需求和規格等分析</a:t>
            </a:r>
            <a:endParaRPr lang="en-US" kern="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</a:t>
            </a:r>
            <a:br>
              <a:rPr lang="en-US" sz="2000">
                <a:latin typeface="Microsoft JhengHei"/>
                <a:ea typeface="Microsoft JhengHei"/>
              </a:rPr>
            </a:b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142;p5">
            <a:extLst>
              <a:ext uri="{FF2B5EF4-FFF2-40B4-BE49-F238E27FC236}">
                <a16:creationId xmlns:a16="http://schemas.microsoft.com/office/drawing/2014/main" id="{140F4B1F-D5C2-3B41-C11A-C0290397134E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F27C79A-F8AF-4FE3-96BA-743E3B52F77C}" type="slidenum">
              <a:t>6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8;p6">
            <a:extLst>
              <a:ext uri="{FF2B5EF4-FFF2-40B4-BE49-F238E27FC236}">
                <a16:creationId xmlns:a16="http://schemas.microsoft.com/office/drawing/2014/main" id="{07FA20F4-E5B9-57FC-C8CE-054D2DDBBBF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74320" lvl="0" indent="-274320">
              <a:lnSpc>
                <a:spcPct val="17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商業發展里程碑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8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800">
                <a:solidFill>
                  <a:srgbClr val="455F51"/>
                </a:solidFill>
                <a:latin typeface="Microsoft JhengHei"/>
                <a:ea typeface="Microsoft JhengHei"/>
              </a:rPr>
              <a:t>請說明商業發展里程碑及階段性各階段預期完成之目標</a:t>
            </a:r>
            <a:endParaRPr lang="en-US" sz="3200">
              <a:latin typeface="Microsoft JhengHei"/>
              <a:ea typeface="Microsoft JhengHei"/>
            </a:endParaRP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商業發展里程碑，包括各階段目標與時程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創新產品或服務之商業發展規劃及獲利模式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後續商化發展或出場時程條件等規劃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補助期間預計進行商化工作項，包括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風險管控規劃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(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萌芽案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TRL4-6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α-test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、拔尖案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TRL6-8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β-test)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產品設計發展之規劃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</a:t>
            </a:r>
          </a:p>
        </p:txBody>
      </p:sp>
      <p:sp>
        <p:nvSpPr>
          <p:cNvPr id="3" name="Google Shape;149;p6">
            <a:extLst>
              <a:ext uri="{FF2B5EF4-FFF2-40B4-BE49-F238E27FC236}">
                <a16:creationId xmlns:a16="http://schemas.microsoft.com/office/drawing/2014/main" id="{2E66EE95-F898-ABE2-C755-AA437BA5F1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57346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二</a:t>
            </a:r>
            <a:r>
              <a:rPr lang="en-US" sz="4000" b="1"/>
              <a:t>)</a:t>
            </a:r>
            <a:r>
              <a:rPr lang="zh-TW" altLang="en-US" sz="4000" b="1"/>
              <a:t>商業發展規劃</a:t>
            </a:r>
            <a:r>
              <a:rPr lang="en-US" sz="4000" b="1"/>
              <a:t> </a:t>
            </a:r>
            <a:endParaRPr lang="en-US" sz="4000"/>
          </a:p>
        </p:txBody>
      </p:sp>
      <p:sp>
        <p:nvSpPr>
          <p:cNvPr id="4" name="Google Shape;150;p6">
            <a:extLst>
              <a:ext uri="{FF2B5EF4-FFF2-40B4-BE49-F238E27FC236}">
                <a16:creationId xmlns:a16="http://schemas.microsoft.com/office/drawing/2014/main" id="{A171BB9C-69CB-D464-B564-7305DA2DC450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EEB329F-7565-42ED-BE29-FD21B915A075}" type="slidenum">
              <a:t>7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5;p7">
            <a:extLst>
              <a:ext uri="{FF2B5EF4-FFF2-40B4-BE49-F238E27FC236}">
                <a16:creationId xmlns:a16="http://schemas.microsoft.com/office/drawing/2014/main" id="{6AA3EED5-41DA-D415-6787-21C05A0FBA9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三</a:t>
            </a:r>
            <a:r>
              <a:rPr lang="en-US" sz="4000" b="1"/>
              <a:t>)</a:t>
            </a:r>
            <a:r>
              <a:rPr lang="zh-TW" altLang="en-US" sz="4000" b="1"/>
              <a:t>創業團隊組成</a:t>
            </a:r>
            <a:endParaRPr lang="en-US"/>
          </a:p>
        </p:txBody>
      </p:sp>
      <p:sp>
        <p:nvSpPr>
          <p:cNvPr id="3" name="Google Shape;156;p7">
            <a:extLst>
              <a:ext uri="{FF2B5EF4-FFF2-40B4-BE49-F238E27FC236}">
                <a16:creationId xmlns:a16="http://schemas.microsoft.com/office/drawing/2014/main" id="{F7C659A3-CAB1-C39E-903D-57E8419ECEB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請說明預計新創團隊之成員與職掌（務必包括計畫主持人、技術開發人員、具業界經驗商業發展人員）</a:t>
            </a:r>
          </a:p>
          <a:p>
            <a:pPr marL="906463" lvl="1" indent="-45720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團隊創業準備度與成員組成完整性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en-US" sz="1800" kern="0">
                <a:latin typeface="Microsoft JhengHei"/>
                <a:ea typeface="Microsoft JhengHei"/>
              </a:rPr>
              <a:t>PI</a:t>
            </a:r>
            <a:r>
              <a:rPr lang="zh-TW" sz="1800" kern="0">
                <a:latin typeface="Microsoft JhengHei"/>
                <a:ea typeface="Microsoft JhengHei"/>
              </a:rPr>
              <a:t>創業決心及校內外團隊組成之規劃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萌芽案：團隊組成及</a:t>
            </a:r>
            <a:r>
              <a:rPr lang="en-US" sz="1800" kern="0">
                <a:latin typeface="Microsoft JhengHei"/>
                <a:ea typeface="Microsoft JhengHei"/>
              </a:rPr>
              <a:t>BD</a:t>
            </a:r>
            <a:r>
              <a:rPr lang="zh-TW" sz="1800" kern="0">
                <a:latin typeface="Microsoft JhengHei"/>
                <a:ea typeface="Microsoft JhengHei"/>
              </a:rPr>
              <a:t>人選</a:t>
            </a:r>
            <a:endParaRPr lang="en-US" sz="2800" kern="0">
              <a:latin typeface="Microsoft JhengHei"/>
              <a:ea typeface="Microsoft JhengHei"/>
            </a:endParaRPr>
          </a:p>
          <a:p>
            <a:pPr marL="0" lvl="0" indent="0">
              <a:lnSpc>
                <a:spcPct val="150000"/>
              </a:lnSpc>
              <a:spcBef>
                <a:spcPts val="500"/>
              </a:spcBef>
              <a:buNone/>
            </a:pPr>
            <a:endParaRPr lang="en-US" sz="2500" b="1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157;p7">
            <a:extLst>
              <a:ext uri="{FF2B5EF4-FFF2-40B4-BE49-F238E27FC236}">
                <a16:creationId xmlns:a16="http://schemas.microsoft.com/office/drawing/2014/main" id="{7FB56B82-9860-DD08-68FF-5A16FCB9C9AB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F11AC49-8F11-4F19-B988-98DEB5F96FD2}" type="slidenum">
              <a:t>8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3;p8">
            <a:extLst>
              <a:ext uri="{FF2B5EF4-FFF2-40B4-BE49-F238E27FC236}">
                <a16:creationId xmlns:a16="http://schemas.microsoft.com/office/drawing/2014/main" id="{788AE0CE-A146-BE2C-0244-B1830D76B42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graphicFrame>
        <p:nvGraphicFramePr>
          <p:cNvPr id="3" name="Google Shape;164;p8">
            <a:extLst>
              <a:ext uri="{FF2B5EF4-FFF2-40B4-BE49-F238E27FC236}">
                <a16:creationId xmlns:a16="http://schemas.microsoft.com/office/drawing/2014/main" id="{B4A12677-90BE-FE0F-D040-72D893603A07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1098057"/>
          <a:ext cx="10972800" cy="3801224"/>
        </p:xfrm>
        <a:graphic>
          <a:graphicData uri="http://schemas.openxmlformats.org/drawingml/2006/table">
            <a:tbl>
              <a:tblPr>
                <a:effectLst/>
                <a:tableStyleId>{840AB88C-B92C-4BD4-BFFE-2BD4FF04B372}</a:tableStyleId>
              </a:tblPr>
              <a:tblGrid>
                <a:gridCol w="2107472">
                  <a:extLst>
                    <a:ext uri="{9D8B030D-6E8A-4147-A177-3AD203B41FA5}">
                      <a16:colId xmlns:a16="http://schemas.microsoft.com/office/drawing/2014/main" val="2775315124"/>
                    </a:ext>
                  </a:extLst>
                </a:gridCol>
                <a:gridCol w="3100245">
                  <a:extLst>
                    <a:ext uri="{9D8B030D-6E8A-4147-A177-3AD203B41FA5}">
                      <a16:colId xmlns:a16="http://schemas.microsoft.com/office/drawing/2014/main" val="459587989"/>
                    </a:ext>
                  </a:extLst>
                </a:gridCol>
                <a:gridCol w="2978328">
                  <a:extLst>
                    <a:ext uri="{9D8B030D-6E8A-4147-A177-3AD203B41FA5}">
                      <a16:colId xmlns:a16="http://schemas.microsoft.com/office/drawing/2014/main" val="9911913"/>
                    </a:ext>
                  </a:extLst>
                </a:gridCol>
                <a:gridCol w="2786752">
                  <a:extLst>
                    <a:ext uri="{9D8B030D-6E8A-4147-A177-3AD203B41FA5}">
                      <a16:colId xmlns:a16="http://schemas.microsoft.com/office/drawing/2014/main" val="842341928"/>
                    </a:ext>
                  </a:extLst>
                </a:gridCol>
              </a:tblGrid>
              <a:tr h="1354948"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關鍵技術項目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團隊現行技術進度</a:t>
                      </a:r>
                      <a:endParaRPr lang="en-US" sz="1400" u="none" strike="noStrike" cap="none"/>
                    </a:p>
                  </a:txBody>
                  <a:tcPr marL="47621" marR="47621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本計劃預計完成之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技術目標及指標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重要性說明與預估經費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155289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058135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83597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393960"/>
                  </a:ext>
                </a:extLst>
              </a:tr>
            </a:tbl>
          </a:graphicData>
        </a:graphic>
      </p:graphicFrame>
      <p:sp>
        <p:nvSpPr>
          <p:cNvPr id="4" name="Google Shape;165;p8">
            <a:extLst>
              <a:ext uri="{FF2B5EF4-FFF2-40B4-BE49-F238E27FC236}">
                <a16:creationId xmlns:a16="http://schemas.microsoft.com/office/drawing/2014/main" id="{6526FDE8-2ECE-081D-EC60-1D3280CA002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>
            <a:noAutofit/>
          </a:bodyPr>
          <a:lstStyle/>
          <a:p>
            <a:pPr marL="68580" lvl="0">
              <a:lnSpc>
                <a:spcPct val="150000"/>
              </a:lnSpc>
            </a:pPr>
            <a:r>
              <a:rPr lang="zh-TW" altLang="en-US" sz="3600" b="1"/>
              <a:t>產品化關鍵技術研發進度</a:t>
            </a:r>
            <a:r>
              <a:rPr lang="en-US" sz="3600" b="1"/>
              <a:t> </a:t>
            </a:r>
            <a:r>
              <a:rPr lang="en-US" sz="2800" b="1">
                <a:solidFill>
                  <a:srgbClr val="FF0000"/>
                </a:solidFill>
              </a:rPr>
              <a:t>(</a:t>
            </a:r>
            <a:r>
              <a:rPr lang="zh-TW" altLang="en-US" sz="2800" b="1">
                <a:solidFill>
                  <a:srgbClr val="FF0000"/>
                </a:solidFill>
              </a:rPr>
              <a:t>需對應查核點項目</a:t>
            </a:r>
            <a:r>
              <a:rPr lang="en-US" sz="2800" b="1">
                <a:solidFill>
                  <a:srgbClr val="FF0000"/>
                </a:solidFill>
              </a:rPr>
              <a:t>)</a:t>
            </a:r>
            <a:endParaRPr lang="en-US" sz="3200" b="1">
              <a:solidFill>
                <a:srgbClr val="000000"/>
              </a:solidFill>
            </a:endParaRPr>
          </a:p>
        </p:txBody>
      </p:sp>
      <p:sp>
        <p:nvSpPr>
          <p:cNvPr id="5" name="Google Shape;166;p8">
            <a:extLst>
              <a:ext uri="{FF2B5EF4-FFF2-40B4-BE49-F238E27FC236}">
                <a16:creationId xmlns:a16="http://schemas.microsoft.com/office/drawing/2014/main" id="{CF497115-EC70-0845-D16C-7F41D734FD0E}"/>
              </a:ext>
            </a:extLst>
          </p:cNvPr>
          <p:cNvSpPr txBox="1"/>
          <p:nvPr/>
        </p:nvSpPr>
        <p:spPr>
          <a:xfrm>
            <a:off x="847996" y="5259976"/>
            <a:ext cx="10804074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註：本頁應說明團隊現行所掌握之關鍵技術進度，以及為利研發成果商業化，本計劃預計完成之具體、可驗證之技術目標及指標，如功能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/spec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精進、產率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良率提升、完成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測試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試驗、完成系統雛形、完成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試量產等。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所列技術目標及指標應對應技術查核點。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延續案應對照補充說明與前期之關鍵技術差異，以及這些差異對商業化之必要性。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72;p9">
            <a:extLst>
              <a:ext uri="{FF2B5EF4-FFF2-40B4-BE49-F238E27FC236}">
                <a16:creationId xmlns:a16="http://schemas.microsoft.com/office/drawing/2014/main" id="{6C251C90-7877-6849-D4E1-CDCD329DDBD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graphicFrame>
        <p:nvGraphicFramePr>
          <p:cNvPr id="3" name="Google Shape;173;p9">
            <a:extLst>
              <a:ext uri="{FF2B5EF4-FFF2-40B4-BE49-F238E27FC236}">
                <a16:creationId xmlns:a16="http://schemas.microsoft.com/office/drawing/2014/main" id="{E16370F8-E5A0-32A6-814A-555595147226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1098057"/>
          <a:ext cx="10972800" cy="3801224"/>
        </p:xfrm>
        <a:graphic>
          <a:graphicData uri="http://schemas.openxmlformats.org/drawingml/2006/table">
            <a:tbl>
              <a:tblPr>
                <a:effectLst/>
                <a:tableStyleId>{840AB88C-B92C-4BD4-BFFE-2BD4FF04B372}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2018825116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708598325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6228443"/>
                    </a:ext>
                  </a:extLst>
                </a:gridCol>
              </a:tblGrid>
              <a:tr h="1354948"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工作項目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本計劃預計完成之成果</a:t>
                      </a:r>
                      <a:endParaRPr lang="en-US" sz="1400" u="none" strike="noStrike" cap="none"/>
                    </a:p>
                  </a:txBody>
                  <a:tcPr marL="47621" marR="47621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重要性說明與預估經費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8863025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358185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91216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899287"/>
                  </a:ext>
                </a:extLst>
              </a:tr>
            </a:tbl>
          </a:graphicData>
        </a:graphic>
      </p:graphicFrame>
      <p:sp>
        <p:nvSpPr>
          <p:cNvPr id="4" name="Google Shape;174;p9">
            <a:extLst>
              <a:ext uri="{FF2B5EF4-FFF2-40B4-BE49-F238E27FC236}">
                <a16:creationId xmlns:a16="http://schemas.microsoft.com/office/drawing/2014/main" id="{1E3D0E3C-36D5-AECC-579C-0D559B13885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>
            <a:noAutofit/>
          </a:bodyPr>
          <a:lstStyle/>
          <a:p>
            <a:pPr marL="68580" lvl="0">
              <a:lnSpc>
                <a:spcPct val="150000"/>
              </a:lnSpc>
            </a:pPr>
            <a:r>
              <a:rPr lang="zh-TW" altLang="en-US" sz="3600" b="1"/>
              <a:t>科研成果之商品化進度</a:t>
            </a:r>
            <a:r>
              <a:rPr lang="en-US" sz="3200" b="1">
                <a:solidFill>
                  <a:srgbClr val="000000"/>
                </a:solidFill>
              </a:rPr>
              <a:t> </a:t>
            </a:r>
            <a:r>
              <a:rPr lang="en-US" sz="2800" b="1">
                <a:solidFill>
                  <a:srgbClr val="FF0000"/>
                </a:solidFill>
              </a:rPr>
              <a:t>(</a:t>
            </a:r>
            <a:r>
              <a:rPr lang="zh-TW" altLang="en-US" sz="2800" b="1">
                <a:solidFill>
                  <a:srgbClr val="FF0000"/>
                </a:solidFill>
              </a:rPr>
              <a:t>需對應查核點項目</a:t>
            </a:r>
            <a:r>
              <a:rPr lang="en-US" sz="2800" b="1">
                <a:solidFill>
                  <a:srgbClr val="FF0000"/>
                </a:solidFill>
              </a:rPr>
              <a:t>)</a:t>
            </a:r>
            <a:endParaRPr lang="en-US" sz="3200" b="1">
              <a:solidFill>
                <a:srgbClr val="000000"/>
              </a:solidFill>
            </a:endParaRPr>
          </a:p>
        </p:txBody>
      </p:sp>
      <p:sp>
        <p:nvSpPr>
          <p:cNvPr id="5" name="Google Shape;175;p9">
            <a:extLst>
              <a:ext uri="{FF2B5EF4-FFF2-40B4-BE49-F238E27FC236}">
                <a16:creationId xmlns:a16="http://schemas.microsoft.com/office/drawing/2014/main" id="{AA7F190B-0B3B-9E36-8000-FA6E7DBD164C}"/>
              </a:ext>
            </a:extLst>
          </p:cNvPr>
          <p:cNvSpPr txBox="1"/>
          <p:nvPr/>
        </p:nvSpPr>
        <p:spPr>
          <a:xfrm>
            <a:off x="830576" y="5134740"/>
            <a:ext cx="10568936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註：本頁應說明為利研發成果商業化，本計劃預計完成之進度，如完成多少潛在客戶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合作夥伴洽談、簽訂多少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MOU/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訂單、開發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客戶、完成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法規驗證或諮詢、完成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取證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或申請送件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智財評估、完成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參展等。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所列工作項目與成果應對應商業查核點。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延續案應對照補充說明與前期之工作項目差異，以及這些差異對商業化之必要性。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81;p10">
            <a:extLst>
              <a:ext uri="{FF2B5EF4-FFF2-40B4-BE49-F238E27FC236}">
                <a16:creationId xmlns:a16="http://schemas.microsoft.com/office/drawing/2014/main" id="{5A2DDADA-FBDA-946E-AEDE-23EC04DB75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0029" y="136519"/>
            <a:ext cx="10972800" cy="708102"/>
          </a:xfrm>
        </p:spPr>
        <p:txBody>
          <a:bodyPr/>
          <a:lstStyle/>
          <a:p>
            <a:pPr lvl="0"/>
            <a:r>
              <a:rPr lang="en-US" sz="3600" b="1"/>
              <a:t>(</a:t>
            </a:r>
            <a:r>
              <a:rPr lang="zh-TW" altLang="en-US" sz="3600" b="1"/>
              <a:t>四</a:t>
            </a:r>
            <a:r>
              <a:rPr lang="en-US" sz="3600" b="1"/>
              <a:t>)</a:t>
            </a:r>
            <a:r>
              <a:rPr lang="zh-TW" altLang="en-US" sz="3600" b="1"/>
              <a:t>自提查核點</a:t>
            </a:r>
            <a:r>
              <a:rPr lang="en-US" sz="3600" b="1"/>
              <a:t>(</a:t>
            </a:r>
            <a:r>
              <a:rPr lang="zh-TW" altLang="en-US" sz="3600" b="1"/>
              <a:t>萌芽</a:t>
            </a:r>
            <a:r>
              <a:rPr lang="en-US" sz="3600" b="1"/>
              <a:t>)</a:t>
            </a:r>
            <a:r>
              <a:rPr lang="en-US" sz="3600" b="1">
                <a:solidFill>
                  <a:srgbClr val="FF0000"/>
                </a:solidFill>
              </a:rPr>
              <a:t> </a:t>
            </a:r>
            <a:r>
              <a:rPr lang="en-US" sz="2400" b="1">
                <a:solidFill>
                  <a:srgbClr val="FF0000"/>
                </a:solidFill>
              </a:rPr>
              <a:t>(</a:t>
            </a:r>
            <a:r>
              <a:rPr lang="zh-TW" altLang="en-US" sz="2400" b="1">
                <a:solidFill>
                  <a:srgbClr val="FF0000"/>
                </a:solidFill>
              </a:rPr>
              <a:t>預估申請經費總和需為個案經費表之總和</a:t>
            </a:r>
            <a:r>
              <a:rPr lang="en-US" sz="2400" b="1">
                <a:solidFill>
                  <a:srgbClr val="FF0000"/>
                </a:solidFill>
              </a:rPr>
              <a:t>)</a:t>
            </a:r>
            <a:endParaRPr lang="en-US" sz="4000" b="1"/>
          </a:p>
        </p:txBody>
      </p:sp>
      <p:graphicFrame>
        <p:nvGraphicFramePr>
          <p:cNvPr id="3" name="Google Shape;182;p10">
            <a:extLst>
              <a:ext uri="{FF2B5EF4-FFF2-40B4-BE49-F238E27FC236}">
                <a16:creationId xmlns:a16="http://schemas.microsoft.com/office/drawing/2014/main" id="{8500ED8E-7A65-5071-A78D-DD6B009A8C99}"/>
              </a:ext>
            </a:extLst>
          </p:cNvPr>
          <p:cNvGraphicFramePr>
            <a:graphicFrameLocks noGrp="1"/>
          </p:cNvGraphicFramePr>
          <p:nvPr/>
        </p:nvGraphicFramePr>
        <p:xfrm>
          <a:off x="118954" y="960440"/>
          <a:ext cx="11990682" cy="5760994"/>
        </p:xfrm>
        <a:graphic>
          <a:graphicData uri="http://schemas.openxmlformats.org/drawingml/2006/table">
            <a:tbl>
              <a:tblPr firstRow="1" bandRow="1">
                <a:effectLst/>
                <a:tableStyleId>{93296810-A885-4BE3-A3E7-6D5BEEA58F35}</a:tableStyleId>
              </a:tblPr>
              <a:tblGrid>
                <a:gridCol w="1015304">
                  <a:extLst>
                    <a:ext uri="{9D8B030D-6E8A-4147-A177-3AD203B41FA5}">
                      <a16:colId xmlns:a16="http://schemas.microsoft.com/office/drawing/2014/main" val="425191148"/>
                    </a:ext>
                  </a:extLst>
                </a:gridCol>
                <a:gridCol w="1165924">
                  <a:extLst>
                    <a:ext uri="{9D8B030D-6E8A-4147-A177-3AD203B41FA5}">
                      <a16:colId xmlns:a16="http://schemas.microsoft.com/office/drawing/2014/main" val="1750044981"/>
                    </a:ext>
                  </a:extLst>
                </a:gridCol>
                <a:gridCol w="2690576">
                  <a:extLst>
                    <a:ext uri="{9D8B030D-6E8A-4147-A177-3AD203B41FA5}">
                      <a16:colId xmlns:a16="http://schemas.microsoft.com/office/drawing/2014/main" val="3621000859"/>
                    </a:ext>
                  </a:extLst>
                </a:gridCol>
                <a:gridCol w="4965100">
                  <a:extLst>
                    <a:ext uri="{9D8B030D-6E8A-4147-A177-3AD203B41FA5}">
                      <a16:colId xmlns:a16="http://schemas.microsoft.com/office/drawing/2014/main" val="1660828502"/>
                    </a:ext>
                  </a:extLst>
                </a:gridCol>
                <a:gridCol w="2153777">
                  <a:extLst>
                    <a:ext uri="{9D8B030D-6E8A-4147-A177-3AD203B41FA5}">
                      <a16:colId xmlns:a16="http://schemas.microsoft.com/office/drawing/2014/main" val="3705439948"/>
                    </a:ext>
                  </a:extLst>
                </a:gridCol>
              </a:tblGrid>
              <a:tr h="116609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時 </a:t>
                      </a:r>
                      <a:r>
                        <a:rPr lang="en-US" sz="2000" u="none" strike="noStrike" cap="none"/>
                        <a:t>  </a:t>
                      </a:r>
                      <a:r>
                        <a:rPr lang="zh-TW" sz="2000" u="none" strike="noStrike" cap="none"/>
                        <a:t>間</a:t>
                      </a:r>
                      <a:endParaRPr lang="en-US" sz="20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查核點</a:t>
                      </a:r>
                      <a:endParaRPr lang="en-US" sz="20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項目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辦理事項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預估申請經費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15723151"/>
                  </a:ext>
                </a:extLst>
              </a:tr>
              <a:tr h="1148724">
                <a:tc rowSpan="4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期中前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須完成之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查核點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</a:t>
                      </a:r>
                      <a:r>
                        <a:rPr lang="zh-TW" sz="2000" u="none" strike="noStrike" cap="none"/>
                        <a:t>預計</a:t>
                      </a:r>
                      <a:r>
                        <a:rPr lang="en-US" sz="2000" u="none" strike="noStrike" cap="none"/>
                        <a:t>115</a:t>
                      </a:r>
                      <a:r>
                        <a:rPr lang="zh-TW" sz="2000" u="none" strike="noStrike" cap="none"/>
                        <a:t>年</a:t>
                      </a:r>
                      <a:r>
                        <a:rPr lang="en-US" sz="2000" u="none" strike="noStrike" cap="none"/>
                        <a:t>6</a:t>
                      </a:r>
                      <a:r>
                        <a:rPr lang="zh-TW" sz="2000" u="none" strike="noStrike" cap="none"/>
                        <a:t>月</a:t>
                      </a:r>
                      <a:r>
                        <a:rPr lang="en-US" sz="2000" u="none" strike="noStrike" cap="none"/>
                        <a:t>)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商業查核點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：市場規模與板塊分析報告一份</a:t>
                      </a:r>
                      <a:r>
                        <a:rPr lang="en-US" sz="1800" u="none" strike="noStrike" cap="none"/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32855808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</a:t>
                      </a:r>
                      <a:r>
                        <a:rPr lang="en-US" sz="1800" u="none" strike="noStrike" cap="none"/>
                        <a:t>TA</a:t>
                      </a:r>
                      <a:r>
                        <a:rPr lang="zh-TW" sz="1800" u="none" strike="noStrike" cap="none"/>
                        <a:t>擬定與產品定位分析報告一份</a:t>
                      </a:r>
                      <a:r>
                        <a:rPr lang="en-US" sz="1800" u="none" strike="noStrike" cap="none"/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813024947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技術查核點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：完成原型機設計</a:t>
                      </a:r>
                      <a:r>
                        <a:rPr lang="en-US" sz="1800" u="none" strike="noStrike" cap="none"/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制訂及完成原型機規格設計（包含設計圖與相關零組件之明確規格，並清楚定義原型機功能規格）</a:t>
                      </a:r>
                      <a:r>
                        <a:rPr lang="en-US" sz="1600" u="none" strike="noStrike" cap="none"/>
                        <a:t> </a:t>
                      </a:r>
                      <a:endParaRPr lang="en-US" sz="16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623817052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：完成原型機功能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規格驗證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完成原型機預期用途之功能驗證</a:t>
                      </a: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驗證試驗須包含至少三次獨立測試及具代表性之功能比對，相關功能驗證需有明確之允收標準，並註記是否由第三方具</a:t>
                      </a:r>
                      <a:r>
                        <a:rPr lang="en-US" sz="1600" u="none" strike="noStrike" cap="none"/>
                        <a:t>TOF</a:t>
                      </a:r>
                      <a:r>
                        <a:rPr lang="zh-TW" sz="1600" u="none" strike="noStrike" cap="none"/>
                        <a:t>認證實驗室來執行相關驗證報告產出</a:t>
                      </a:r>
                      <a:r>
                        <a:rPr lang="en-US" sz="1600" u="none" strike="noStrike" cap="none"/>
                        <a:t>)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405424579"/>
                  </a:ext>
                </a:extLst>
              </a:tr>
            </a:tbl>
          </a:graphicData>
        </a:graphic>
      </p:graphicFrame>
      <p:sp>
        <p:nvSpPr>
          <p:cNvPr id="4" name="Google Shape;183;p10">
            <a:extLst>
              <a:ext uri="{FF2B5EF4-FFF2-40B4-BE49-F238E27FC236}">
                <a16:creationId xmlns:a16="http://schemas.microsoft.com/office/drawing/2014/main" id="{8E861FA7-B08E-7A02-C692-CE19ECA8CB43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67187C6-60BE-421B-9F8B-01D4CBB61F11}" type="slidenum">
              <a:t>11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89;p11">
            <a:extLst>
              <a:ext uri="{FF2B5EF4-FFF2-40B4-BE49-F238E27FC236}">
                <a16:creationId xmlns:a16="http://schemas.microsoft.com/office/drawing/2014/main" id="{6C483811-59B7-7063-C82C-A1F6A446603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0029" y="136519"/>
            <a:ext cx="10972800" cy="708102"/>
          </a:xfrm>
        </p:spPr>
        <p:txBody>
          <a:bodyPr/>
          <a:lstStyle/>
          <a:p>
            <a:pPr lvl="0"/>
            <a:r>
              <a:rPr lang="en-US" sz="3600" b="1"/>
              <a:t>(</a:t>
            </a:r>
            <a:r>
              <a:rPr lang="zh-TW" altLang="en-US" sz="3600" b="1"/>
              <a:t>四</a:t>
            </a:r>
            <a:r>
              <a:rPr lang="en-US" sz="3600" b="1"/>
              <a:t>)</a:t>
            </a:r>
            <a:r>
              <a:rPr lang="zh-TW" altLang="en-US" sz="3600" b="1"/>
              <a:t>自提查核點</a:t>
            </a:r>
            <a:r>
              <a:rPr lang="en-US" sz="3600" b="1"/>
              <a:t>(</a:t>
            </a:r>
            <a:r>
              <a:rPr lang="zh-TW" altLang="en-US" sz="3600" b="1"/>
              <a:t>萌芽</a:t>
            </a:r>
            <a:r>
              <a:rPr lang="en-US" sz="3600" b="1"/>
              <a:t>)</a:t>
            </a:r>
            <a:r>
              <a:rPr lang="en-US" sz="3600" b="1">
                <a:solidFill>
                  <a:srgbClr val="FF0000"/>
                </a:solidFill>
              </a:rPr>
              <a:t> </a:t>
            </a:r>
            <a:r>
              <a:rPr lang="en-US" sz="2400" b="1">
                <a:solidFill>
                  <a:srgbClr val="FF0000"/>
                </a:solidFill>
              </a:rPr>
              <a:t>(</a:t>
            </a:r>
            <a:r>
              <a:rPr lang="zh-TW" altLang="en-US" sz="2400" b="1">
                <a:solidFill>
                  <a:srgbClr val="FF0000"/>
                </a:solidFill>
              </a:rPr>
              <a:t>預估申請經費總和需為個案經費表之總和</a:t>
            </a:r>
            <a:r>
              <a:rPr lang="en-US" sz="2400" b="1">
                <a:solidFill>
                  <a:srgbClr val="FF0000"/>
                </a:solidFill>
              </a:rPr>
              <a:t>)</a:t>
            </a:r>
            <a:endParaRPr lang="en-US" sz="3600" b="1"/>
          </a:p>
        </p:txBody>
      </p:sp>
      <p:graphicFrame>
        <p:nvGraphicFramePr>
          <p:cNvPr id="3" name="Google Shape;190;p11">
            <a:extLst>
              <a:ext uri="{FF2B5EF4-FFF2-40B4-BE49-F238E27FC236}">
                <a16:creationId xmlns:a16="http://schemas.microsoft.com/office/drawing/2014/main" id="{9C98E50C-92A1-FD18-DB62-5FE1C589B9FD}"/>
              </a:ext>
            </a:extLst>
          </p:cNvPr>
          <p:cNvGraphicFramePr>
            <a:graphicFrameLocks noGrp="1"/>
          </p:cNvGraphicFramePr>
          <p:nvPr/>
        </p:nvGraphicFramePr>
        <p:xfrm>
          <a:off x="118954" y="960440"/>
          <a:ext cx="11990682" cy="5760994"/>
        </p:xfrm>
        <a:graphic>
          <a:graphicData uri="http://schemas.openxmlformats.org/drawingml/2006/table">
            <a:tbl>
              <a:tblPr firstRow="1" bandRow="1">
                <a:effectLst/>
                <a:tableStyleId>{93296810-A885-4BE3-A3E7-6D5BEEA58F35}</a:tableStyleId>
              </a:tblPr>
              <a:tblGrid>
                <a:gridCol w="1015304">
                  <a:extLst>
                    <a:ext uri="{9D8B030D-6E8A-4147-A177-3AD203B41FA5}">
                      <a16:colId xmlns:a16="http://schemas.microsoft.com/office/drawing/2014/main" val="3339281645"/>
                    </a:ext>
                  </a:extLst>
                </a:gridCol>
                <a:gridCol w="1165924">
                  <a:extLst>
                    <a:ext uri="{9D8B030D-6E8A-4147-A177-3AD203B41FA5}">
                      <a16:colId xmlns:a16="http://schemas.microsoft.com/office/drawing/2014/main" val="3053788193"/>
                    </a:ext>
                  </a:extLst>
                </a:gridCol>
                <a:gridCol w="2690576">
                  <a:extLst>
                    <a:ext uri="{9D8B030D-6E8A-4147-A177-3AD203B41FA5}">
                      <a16:colId xmlns:a16="http://schemas.microsoft.com/office/drawing/2014/main" val="1003478393"/>
                    </a:ext>
                  </a:extLst>
                </a:gridCol>
                <a:gridCol w="4965100">
                  <a:extLst>
                    <a:ext uri="{9D8B030D-6E8A-4147-A177-3AD203B41FA5}">
                      <a16:colId xmlns:a16="http://schemas.microsoft.com/office/drawing/2014/main" val="3207672053"/>
                    </a:ext>
                  </a:extLst>
                </a:gridCol>
                <a:gridCol w="2153777">
                  <a:extLst>
                    <a:ext uri="{9D8B030D-6E8A-4147-A177-3AD203B41FA5}">
                      <a16:colId xmlns:a16="http://schemas.microsoft.com/office/drawing/2014/main" val="4203218746"/>
                    </a:ext>
                  </a:extLst>
                </a:gridCol>
              </a:tblGrid>
              <a:tr h="116609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時 </a:t>
                      </a:r>
                      <a:r>
                        <a:rPr lang="en-US" sz="2000" u="none" strike="noStrike" cap="none"/>
                        <a:t>  </a:t>
                      </a:r>
                      <a:r>
                        <a:rPr lang="zh-TW" sz="2000" u="none" strike="noStrike" cap="none"/>
                        <a:t>間</a:t>
                      </a:r>
                      <a:endParaRPr lang="en-US" sz="20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查核點</a:t>
                      </a:r>
                      <a:endParaRPr lang="en-US" sz="20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項目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辦理事項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預估申請經費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996328866"/>
                  </a:ext>
                </a:extLst>
              </a:tr>
              <a:tr h="1148724">
                <a:tc rowSpan="4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期末前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須完成之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查核點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</a:t>
                      </a:r>
                      <a:r>
                        <a:rPr lang="zh-TW" sz="2000" u="none" strike="noStrike" cap="none"/>
                        <a:t>預計</a:t>
                      </a:r>
                      <a:r>
                        <a:rPr lang="en-US" sz="2000" u="none" strike="noStrike" cap="none"/>
                        <a:t>115</a:t>
                      </a:r>
                      <a:r>
                        <a:rPr lang="zh-TW" sz="2000" u="none" strike="noStrike" cap="none"/>
                        <a:t>年</a:t>
                      </a:r>
                      <a:r>
                        <a:rPr lang="en-US" sz="2000" u="none" strike="noStrike" cap="none"/>
                        <a:t>12</a:t>
                      </a:r>
                      <a:r>
                        <a:rPr lang="zh-TW" sz="2000" u="none" strike="noStrike" cap="none"/>
                        <a:t>月</a:t>
                      </a:r>
                      <a:r>
                        <a:rPr lang="en-US" sz="2000" u="none" strike="noStrike" cap="none"/>
                        <a:t>)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商業查核點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：競爭者分析與智財佈局</a:t>
                      </a:r>
                      <a:r>
                        <a:rPr lang="en-US" sz="1800" u="none" strike="noStrike" cap="none"/>
                        <a:t> (</a:t>
                      </a:r>
                      <a:r>
                        <a:rPr lang="zh-TW" sz="1800" u="none" strike="noStrike" cap="none"/>
                        <a:t>含</a:t>
                      </a:r>
                      <a:r>
                        <a:rPr lang="en-US" sz="1800" u="none" strike="noStrike" cap="none"/>
                        <a:t>FTO</a:t>
                      </a:r>
                      <a:r>
                        <a:rPr lang="zh-TW" sz="1800" u="none" strike="noStrike" cap="none"/>
                        <a:t>報告</a:t>
                      </a:r>
                      <a:r>
                        <a:rPr lang="en-US" sz="1800" u="none" strike="noStrike" cap="none"/>
                        <a:t>) </a:t>
                      </a:r>
                      <a:r>
                        <a:rPr lang="zh-TW" sz="1800" u="none" strike="noStrike" cap="none"/>
                        <a:t>報告一份</a:t>
                      </a:r>
                      <a:endParaRPr lang="en-US" sz="1400" u="none" strike="noStrike" cap="none"/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558185409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：完整的商業營運計畫書一份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965133329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技術查核點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：完成原型機試量產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完成原型機試量產一批（共計ＸＸ個原型機）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467094511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</a:t>
                      </a:r>
                      <a:r>
                        <a:rPr lang="en-US" sz="1800" u="none" strike="noStrike" cap="none"/>
                        <a:t>FDA 513(g)</a:t>
                      </a:r>
                      <a:r>
                        <a:rPr lang="zh-TW" sz="1800" u="none" strike="noStrike" cap="none"/>
                        <a:t>送件申請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完成</a:t>
                      </a:r>
                      <a:r>
                        <a:rPr lang="en-US" sz="1800" u="none" strike="noStrike" cap="none"/>
                        <a:t>513(g)</a:t>
                      </a:r>
                      <a:r>
                        <a:rPr lang="zh-TW" sz="1800" u="none" strike="noStrike" cap="none"/>
                        <a:t>送件申請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852749010"/>
                  </a:ext>
                </a:extLst>
              </a:tr>
            </a:tbl>
          </a:graphicData>
        </a:graphic>
      </p:graphicFrame>
      <p:sp>
        <p:nvSpPr>
          <p:cNvPr id="4" name="Google Shape;191;p11">
            <a:extLst>
              <a:ext uri="{FF2B5EF4-FFF2-40B4-BE49-F238E27FC236}">
                <a16:creationId xmlns:a16="http://schemas.microsoft.com/office/drawing/2014/main" id="{C3D4D05F-8A0C-3731-651A-53BA00B579AB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42BD9CF-3EE9-46CF-AEB2-C04B32B6604A}" type="slidenum">
              <a:t>12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97;p12">
            <a:extLst>
              <a:ext uri="{FF2B5EF4-FFF2-40B4-BE49-F238E27FC236}">
                <a16:creationId xmlns:a16="http://schemas.microsoft.com/office/drawing/2014/main" id="{85AC02FE-342E-11E5-DFB3-3FEB8D5B26B2}"/>
              </a:ext>
            </a:extLst>
          </p:cNvPr>
          <p:cNvSpPr/>
          <p:nvPr/>
        </p:nvSpPr>
        <p:spPr>
          <a:xfrm>
            <a:off x="488947" y="6246522"/>
            <a:ext cx="11214101" cy="58477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</a:t>
            </a:r>
            <a:r>
              <a:rPr lang="en-US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198;p12">
            <a:extLst>
              <a:ext uri="{FF2B5EF4-FFF2-40B4-BE49-F238E27FC236}">
                <a16:creationId xmlns:a16="http://schemas.microsoft.com/office/drawing/2014/main" id="{AB9128F2-A64F-3D56-780F-BAC3C982FBAF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7E99111-EDA4-4949-985C-E4B81E62CD2E}" type="slidenum">
              <a:t>13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4" name="Google Shape;199;p12">
            <a:extLst>
              <a:ext uri="{FF2B5EF4-FFF2-40B4-BE49-F238E27FC236}">
                <a16:creationId xmlns:a16="http://schemas.microsoft.com/office/drawing/2014/main" id="{253C0B45-F763-3EF5-AC52-2E3AAF99425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2058" y="131600"/>
            <a:ext cx="12027871" cy="738295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五</a:t>
            </a:r>
            <a:r>
              <a:rPr lang="en-US" sz="4000" b="1"/>
              <a:t>)</a:t>
            </a:r>
            <a:r>
              <a:rPr lang="zh-TW" altLang="en-US" sz="4000" b="1"/>
              <a:t>個案經費表</a:t>
            </a:r>
            <a:r>
              <a:rPr lang="en-US" sz="2000" b="1"/>
              <a:t>(</a:t>
            </a:r>
            <a:r>
              <a:rPr lang="zh-TW" altLang="en-US" sz="2000" b="1">
                <a:solidFill>
                  <a:srgbClr val="FF0000"/>
                </a:solidFill>
              </a:rPr>
              <a:t>經費請詳述工作項目及預估經費，萌芽案總額以</a:t>
            </a:r>
            <a:r>
              <a:rPr lang="en-US" sz="2000" b="1">
                <a:solidFill>
                  <a:srgbClr val="FF0000"/>
                </a:solidFill>
              </a:rPr>
              <a:t>800</a:t>
            </a:r>
            <a:r>
              <a:rPr lang="zh-TW" altLang="en-US" sz="2000" b="1">
                <a:solidFill>
                  <a:srgbClr val="FF0000"/>
                </a:solidFill>
              </a:rPr>
              <a:t>萬為原則</a:t>
            </a:r>
            <a:r>
              <a:rPr lang="en-US" sz="2000" b="1"/>
              <a:t>) </a:t>
            </a:r>
            <a:endParaRPr lang="en-US" sz="3000"/>
          </a:p>
        </p:txBody>
      </p:sp>
      <p:sp>
        <p:nvSpPr>
          <p:cNvPr id="5" name="Google Shape;200;p12">
            <a:extLst>
              <a:ext uri="{FF2B5EF4-FFF2-40B4-BE49-F238E27FC236}">
                <a16:creationId xmlns:a16="http://schemas.microsoft.com/office/drawing/2014/main" id="{282DCEF4-C5C0-113C-2D0E-966ECA8A142D}"/>
              </a:ext>
            </a:extLst>
          </p:cNvPr>
          <p:cNvSpPr txBox="1"/>
          <p:nvPr/>
        </p:nvSpPr>
        <p:spPr>
          <a:xfrm>
            <a:off x="2441749" y="6018964"/>
            <a:ext cx="184727" cy="369335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Palatino Linotype"/>
              <a:ea typeface="Palatino Linotype"/>
              <a:cs typeface="Palatino Linotype"/>
            </a:endParaRPr>
          </a:p>
        </p:txBody>
      </p:sp>
      <p:graphicFrame>
        <p:nvGraphicFramePr>
          <p:cNvPr id="6" name="Google Shape;201;p12">
            <a:extLst>
              <a:ext uri="{FF2B5EF4-FFF2-40B4-BE49-F238E27FC236}">
                <a16:creationId xmlns:a16="http://schemas.microsoft.com/office/drawing/2014/main" id="{E517B743-16CA-DA40-80B8-8D0450222F80}"/>
              </a:ext>
            </a:extLst>
          </p:cNvPr>
          <p:cNvGraphicFramePr>
            <a:graphicFrameLocks noGrp="1"/>
          </p:cNvGraphicFramePr>
          <p:nvPr/>
        </p:nvGraphicFramePr>
        <p:xfrm>
          <a:off x="82058" y="869896"/>
          <a:ext cx="12027871" cy="5254279"/>
        </p:xfrm>
        <a:graphic>
          <a:graphicData uri="http://schemas.openxmlformats.org/drawingml/2006/table">
            <a:tbl>
              <a:tblPr firstRow="1" bandRow="1">
                <a:effectLst/>
                <a:tableStyleId>{93296810-A885-4BE3-A3E7-6D5BEEA58F35}</a:tableStyleId>
              </a:tblPr>
              <a:tblGrid>
                <a:gridCol w="3683696">
                  <a:extLst>
                    <a:ext uri="{9D8B030D-6E8A-4147-A177-3AD203B41FA5}">
                      <a16:colId xmlns:a16="http://schemas.microsoft.com/office/drawing/2014/main" val="4158287746"/>
                    </a:ext>
                  </a:extLst>
                </a:gridCol>
                <a:gridCol w="3780952">
                  <a:extLst>
                    <a:ext uri="{9D8B030D-6E8A-4147-A177-3AD203B41FA5}">
                      <a16:colId xmlns:a16="http://schemas.microsoft.com/office/drawing/2014/main" val="816855592"/>
                    </a:ext>
                  </a:extLst>
                </a:gridCol>
                <a:gridCol w="4563221">
                  <a:extLst>
                    <a:ext uri="{9D8B030D-6E8A-4147-A177-3AD203B41FA5}">
                      <a16:colId xmlns:a16="http://schemas.microsoft.com/office/drawing/2014/main" val="1678758501"/>
                    </a:ext>
                  </a:extLst>
                </a:gridCol>
              </a:tblGrid>
              <a:tr h="455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補助項目</a:t>
                      </a:r>
                      <a:r>
                        <a:rPr lang="en-US" sz="2000" u="none" strike="noStrike" cap="none"/>
                        <a:t> \ </a:t>
                      </a:r>
                      <a:r>
                        <a:rPr lang="zh-TW" sz="2000" u="none" strike="noStrike" cap="none"/>
                        <a:t>執行年次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2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115</a:t>
                      </a:r>
                      <a:r>
                        <a:rPr lang="zh-TW" sz="2000" u="none" strike="noStrike" cap="none"/>
                        <a:t>年</a:t>
                      </a:r>
                      <a:r>
                        <a:rPr lang="en-US" sz="2000" u="none" strike="noStrike" cap="none"/>
                        <a:t>1</a:t>
                      </a:r>
                      <a:r>
                        <a:rPr lang="zh-TW" sz="2000" u="none" strike="noStrike" cap="none"/>
                        <a:t>月至</a:t>
                      </a:r>
                      <a:r>
                        <a:rPr lang="en-US" sz="2000" u="none" strike="noStrike" cap="none"/>
                        <a:t>115</a:t>
                      </a:r>
                      <a:r>
                        <a:rPr lang="zh-TW" sz="2000" u="none" strike="noStrike" cap="none"/>
                        <a:t>年</a:t>
                      </a:r>
                      <a:r>
                        <a:rPr lang="en-US" sz="2000" u="none" strike="noStrike" cap="none"/>
                        <a:t>12</a:t>
                      </a:r>
                      <a:r>
                        <a:rPr lang="zh-TW" sz="2000" u="none" strike="noStrike" cap="none"/>
                        <a:t>月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6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備註：請將相關支用項目做說明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52662025"/>
                  </a:ext>
                </a:extLst>
              </a:tr>
              <a:tr h="405454"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1.</a:t>
                      </a:r>
                      <a:r>
                        <a:rPr lang="zh-TW" sz="2000" u="none" strike="noStrike" cap="none"/>
                        <a:t>業務費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18035579"/>
                  </a:ext>
                </a:extLst>
              </a:tr>
              <a:tr h="608176">
                <a:tc>
                  <a:txBody>
                    <a:bodyPr/>
                    <a:lstStyle/>
                    <a:p>
                      <a:pPr marL="140973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(1)</a:t>
                      </a:r>
                      <a:r>
                        <a:rPr lang="zh-TW" sz="2000" u="none" strike="noStrike" cap="none"/>
                        <a:t>研究人力費</a:t>
                      </a:r>
                      <a:endParaRPr lang="en-US" sz="2000" b="0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-634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例如：專任人員○名、兼任人員 ○名、國外顧問○名</a:t>
                      </a:r>
                      <a:r>
                        <a:rPr lang="en-US" sz="1600" u="none" strike="noStrike" cap="none"/>
                        <a:t>(○○○/○○</a:t>
                      </a:r>
                      <a:r>
                        <a:rPr lang="zh-TW" sz="1600" u="none" strike="noStrike" cap="none"/>
                        <a:t>單位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81034865"/>
                  </a:ext>
                </a:extLst>
              </a:tr>
              <a:tr h="810899"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(2)</a:t>
                      </a:r>
                      <a:r>
                        <a:rPr lang="zh-TW" sz="2000" u="none" strike="noStrike" cap="none"/>
                        <a:t>耗材、物品、圖書、</a:t>
                      </a:r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研究設備使用費及雜項費用</a:t>
                      </a: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請配合</a:t>
                      </a: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四</a:t>
                      </a:r>
                      <a:r>
                        <a:rPr lang="en-US" sz="1600" u="none" strike="noStrike" cap="none"/>
                        <a:t>)</a:t>
                      </a:r>
                      <a:r>
                        <a:rPr lang="zh-TW" sz="1600" u="none" strike="noStrike" cap="none"/>
                        <a:t>自提查核點，合理編列經費項目</a:t>
                      </a:r>
                      <a:endParaRPr lang="en-US" sz="16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58613633"/>
                  </a:ext>
                </a:extLst>
              </a:tr>
              <a:tr h="60817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2.</a:t>
                      </a:r>
                      <a:r>
                        <a:rPr lang="zh-TW" sz="2000" u="none" strike="noStrike" cap="none"/>
                        <a:t>研究設備費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原則不予編列，有特殊需求請於會議審時提出，經委員審查同意方可例外編列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extLst>
                  <a:ext uri="{0D108BD9-81ED-4DB2-BD59-A6C34878D82A}">
                    <a16:rowId xmlns:a16="http://schemas.microsoft.com/office/drawing/2014/main" val="2657739830"/>
                  </a:ext>
                </a:extLst>
              </a:tr>
              <a:tr h="405454"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3.</a:t>
                      </a:r>
                      <a:r>
                        <a:rPr lang="zh-TW" sz="2000" u="none" strike="noStrike" cap="none"/>
                        <a:t>國外差旅費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 rowSpan="4"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本項若為團隊發展新創必要需求，請詳述規劃地點與內容及執行效益，且必須列為查核點項目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extLst>
                  <a:ext uri="{0D108BD9-81ED-4DB2-BD59-A6C34878D82A}">
                    <a16:rowId xmlns:a16="http://schemas.microsoft.com/office/drawing/2014/main" val="870252270"/>
                  </a:ext>
                </a:extLst>
              </a:tr>
              <a:tr h="405454">
                <a:tc>
                  <a:txBody>
                    <a:bodyPr/>
                    <a:lstStyle/>
                    <a:p>
                      <a:pPr marL="142244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(1).</a:t>
                      </a:r>
                      <a:r>
                        <a:rPr lang="zh-TW" sz="2000" u="none" strike="noStrike" cap="none"/>
                        <a:t>參與國際展覽</a:t>
                      </a:r>
                      <a:r>
                        <a:rPr lang="en-US" sz="2000" u="none" strike="noStrike" cap="none"/>
                        <a:t> </a:t>
                      </a:r>
                      <a:endParaRPr lang="en-US" sz="2000" b="0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2066774"/>
                  </a:ext>
                </a:extLst>
              </a:tr>
              <a:tr h="405454">
                <a:tc>
                  <a:txBody>
                    <a:bodyPr/>
                    <a:lstStyle/>
                    <a:p>
                      <a:pPr marL="130173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(2).</a:t>
                      </a:r>
                      <a:r>
                        <a:rPr lang="zh-TW" sz="2000" u="none" strike="noStrike" cap="none"/>
                        <a:t>出席國際會議</a:t>
                      </a:r>
                      <a:r>
                        <a:rPr lang="en-US" sz="2000" u="none" strike="noStrike" cap="none"/>
                        <a:t> </a:t>
                      </a:r>
                      <a:endParaRPr lang="en-US" sz="2000" b="0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6218046"/>
                  </a:ext>
                </a:extLst>
              </a:tr>
              <a:tr h="405454">
                <a:tc>
                  <a:txBody>
                    <a:bodyPr/>
                    <a:lstStyle/>
                    <a:p>
                      <a:pPr marL="130173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(3).</a:t>
                      </a:r>
                      <a:r>
                        <a:rPr lang="zh-TW" sz="2000" u="none" strike="noStrike" cap="none"/>
                        <a:t>出國參訪及考察</a:t>
                      </a:r>
                      <a:endParaRPr lang="en-US" sz="2000" b="0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7598323"/>
                  </a:ext>
                </a:extLst>
              </a:tr>
              <a:tr h="33850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4.</a:t>
                      </a:r>
                      <a:r>
                        <a:rPr lang="zh-TW" sz="2000" u="none" strike="noStrike" cap="none"/>
                        <a:t>管理費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以</a:t>
                      </a: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業務費</a:t>
                      </a:r>
                      <a:r>
                        <a:rPr lang="en-US" sz="1600" u="none" strike="noStrike" cap="none"/>
                        <a:t>-</a:t>
                      </a:r>
                      <a:r>
                        <a:rPr lang="zh-TW" sz="1600" u="none" strike="noStrike" cap="none"/>
                        <a:t>主持人費</a:t>
                      </a:r>
                      <a:r>
                        <a:rPr lang="en-US" sz="1600" u="none" strike="noStrike" cap="none"/>
                        <a:t>-</a:t>
                      </a:r>
                      <a:r>
                        <a:rPr lang="zh-TW" sz="1600" u="none" strike="noStrike" cap="none"/>
                        <a:t>國外差旅費</a:t>
                      </a:r>
                      <a:r>
                        <a:rPr lang="en-US" sz="1600" u="none" strike="noStrike" cap="none"/>
                        <a:t>)X15%</a:t>
                      </a:r>
                      <a:r>
                        <a:rPr lang="zh-TW" sz="1600" u="none" strike="noStrike" cap="none"/>
                        <a:t>為上限。</a:t>
                      </a:r>
                      <a:endParaRPr lang="en-US" sz="1600" b="1" i="0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44401284"/>
                  </a:ext>
                </a:extLst>
              </a:tr>
              <a:tr h="405454">
                <a:tc>
                  <a:txBody>
                    <a:bodyPr/>
                    <a:lstStyle/>
                    <a:p>
                      <a:pPr marL="6986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合</a:t>
                      </a:r>
                      <a:r>
                        <a:rPr lang="en-US" sz="2000" u="none" strike="noStrike" cap="none"/>
                        <a:t>	</a:t>
                      </a:r>
                      <a:r>
                        <a:rPr lang="zh-TW" sz="2000" u="none" strike="noStrike" cap="none"/>
                        <a:t>計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＊經費編列請參閱國科會補助科創計畫第</a:t>
                      </a:r>
                      <a:r>
                        <a:rPr lang="en-US" sz="1600" u="none" strike="noStrike" cap="none"/>
                        <a:t>6</a:t>
                      </a:r>
                      <a:r>
                        <a:rPr lang="zh-TW" sz="1600" u="none" strike="noStrike" cap="none"/>
                        <a:t>點</a:t>
                      </a:r>
                      <a:endParaRPr lang="en-US" sz="16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5046478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7;p13">
            <a:extLst>
              <a:ext uri="{FF2B5EF4-FFF2-40B4-BE49-F238E27FC236}">
                <a16:creationId xmlns:a16="http://schemas.microsoft.com/office/drawing/2014/main" id="{65CD23A8-CCA6-273E-0B04-0A03FA464D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523567"/>
            <a:ext cx="10972800" cy="758302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二、本計畫「智財清單」</a:t>
            </a:r>
            <a:endParaRPr lang="en-US" sz="4000" b="1">
              <a:solidFill>
                <a:srgbClr val="FF0000"/>
              </a:solidFill>
              <a:latin typeface="PMingLiu"/>
              <a:ea typeface="PMingLiu"/>
            </a:endParaRPr>
          </a:p>
        </p:txBody>
      </p:sp>
      <p:sp>
        <p:nvSpPr>
          <p:cNvPr id="3" name="Google Shape;208;p13">
            <a:extLst>
              <a:ext uri="{FF2B5EF4-FFF2-40B4-BE49-F238E27FC236}">
                <a16:creationId xmlns:a16="http://schemas.microsoft.com/office/drawing/2014/main" id="{F38253EB-8646-E181-BC91-640EADC6BDD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82702" y="1437089"/>
            <a:ext cx="11182353" cy="672714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本計畫「專利布局」之說明</a:t>
            </a:r>
          </a:p>
        </p:txBody>
      </p:sp>
      <p:sp>
        <p:nvSpPr>
          <p:cNvPr id="4" name="Google Shape;209;p13">
            <a:extLst>
              <a:ext uri="{FF2B5EF4-FFF2-40B4-BE49-F238E27FC236}">
                <a16:creationId xmlns:a16="http://schemas.microsoft.com/office/drawing/2014/main" id="{FDB38805-89BE-76C9-BE53-B4F480CD13B4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876CC58-1F46-47C1-8B3B-15E482312771}" type="slidenum">
              <a:t>14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5" name="Google Shape;210;p13">
            <a:extLst>
              <a:ext uri="{FF2B5EF4-FFF2-40B4-BE49-F238E27FC236}">
                <a16:creationId xmlns:a16="http://schemas.microsoft.com/office/drawing/2014/main" id="{7034E389-C847-99C2-6D80-6D8921708C8E}"/>
              </a:ext>
            </a:extLst>
          </p:cNvPr>
          <p:cNvGraphicFramePr>
            <a:graphicFrameLocks noGrp="1"/>
          </p:cNvGraphicFramePr>
          <p:nvPr/>
        </p:nvGraphicFramePr>
        <p:xfrm>
          <a:off x="504821" y="2379652"/>
          <a:ext cx="11393826" cy="1835511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596774">
                  <a:extLst>
                    <a:ext uri="{9D8B030D-6E8A-4147-A177-3AD203B41FA5}">
                      <a16:colId xmlns:a16="http://schemas.microsoft.com/office/drawing/2014/main" val="2598644487"/>
                    </a:ext>
                  </a:extLst>
                </a:gridCol>
                <a:gridCol w="1156926">
                  <a:extLst>
                    <a:ext uri="{9D8B030D-6E8A-4147-A177-3AD203B41FA5}">
                      <a16:colId xmlns:a16="http://schemas.microsoft.com/office/drawing/2014/main" val="130233509"/>
                    </a:ext>
                  </a:extLst>
                </a:gridCol>
                <a:gridCol w="849953">
                  <a:extLst>
                    <a:ext uri="{9D8B030D-6E8A-4147-A177-3AD203B41FA5}">
                      <a16:colId xmlns:a16="http://schemas.microsoft.com/office/drawing/2014/main" val="1443327799"/>
                    </a:ext>
                  </a:extLst>
                </a:gridCol>
                <a:gridCol w="1310353">
                  <a:extLst>
                    <a:ext uri="{9D8B030D-6E8A-4147-A177-3AD203B41FA5}">
                      <a16:colId xmlns:a16="http://schemas.microsoft.com/office/drawing/2014/main" val="1420716588"/>
                    </a:ext>
                  </a:extLst>
                </a:gridCol>
                <a:gridCol w="1088995">
                  <a:extLst>
                    <a:ext uri="{9D8B030D-6E8A-4147-A177-3AD203B41FA5}">
                      <a16:colId xmlns:a16="http://schemas.microsoft.com/office/drawing/2014/main" val="1890689538"/>
                    </a:ext>
                  </a:extLst>
                </a:gridCol>
                <a:gridCol w="522378">
                  <a:extLst>
                    <a:ext uri="{9D8B030D-6E8A-4147-A177-3AD203B41FA5}">
                      <a16:colId xmlns:a16="http://schemas.microsoft.com/office/drawing/2014/main" val="1394304437"/>
                    </a:ext>
                  </a:extLst>
                </a:gridCol>
                <a:gridCol w="974448">
                  <a:extLst>
                    <a:ext uri="{9D8B030D-6E8A-4147-A177-3AD203B41FA5}">
                      <a16:colId xmlns:a16="http://schemas.microsoft.com/office/drawing/2014/main" val="3211492160"/>
                    </a:ext>
                  </a:extLst>
                </a:gridCol>
                <a:gridCol w="1404527">
                  <a:extLst>
                    <a:ext uri="{9D8B030D-6E8A-4147-A177-3AD203B41FA5}">
                      <a16:colId xmlns:a16="http://schemas.microsoft.com/office/drawing/2014/main" val="545468783"/>
                    </a:ext>
                  </a:extLst>
                </a:gridCol>
                <a:gridCol w="2207096">
                  <a:extLst>
                    <a:ext uri="{9D8B030D-6E8A-4147-A177-3AD203B41FA5}">
                      <a16:colId xmlns:a16="http://schemas.microsoft.com/office/drawing/2014/main" val="2426359906"/>
                    </a:ext>
                  </a:extLst>
                </a:gridCol>
                <a:gridCol w="1282372">
                  <a:extLst>
                    <a:ext uri="{9D8B030D-6E8A-4147-A177-3AD203B41FA5}">
                      <a16:colId xmlns:a16="http://schemas.microsoft.com/office/drawing/2014/main" val="991861580"/>
                    </a:ext>
                  </a:extLst>
                </a:gridCol>
              </a:tblGrid>
              <a:tr h="5422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專利類別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證書號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有效日期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申請國家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專利發明人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(</a:t>
                      </a:r>
                      <a:r>
                        <a:rPr lang="zh-TW" sz="1200" u="none" strike="noStrike" cap="none"/>
                        <a:t>部會、計畫名稱及計畫編號</a:t>
                      </a:r>
                      <a:r>
                        <a:rPr lang="en-US" sz="1200" u="none" strike="noStrike" cap="none"/>
                        <a:t>)</a:t>
                      </a:r>
                      <a:endParaRPr lang="en-US" sz="12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專利授權狀態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若已授權需說明專屬或非專屬授權、授權範圍、地區、金額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佔此計畫申請標的之技術佔比</a:t>
                      </a:r>
                      <a:r>
                        <a:rPr lang="en-US" sz="1200" u="none" strike="noStrike" cap="none"/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105782822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發明專利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年月日</a:t>
                      </a:r>
                      <a:r>
                        <a:rPr lang="en-US" sz="1200" u="none" strike="noStrike" cap="none"/>
                        <a:t>~</a:t>
                      </a:r>
                      <a:r>
                        <a:rPr lang="zh-TW" sz="1200" u="none" strike="noStrike" cap="none"/>
                        <a:t>年月日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</a:t>
                      </a:r>
                      <a:r>
                        <a:rPr lang="zh-TW" sz="1200" u="none" strike="noStrike" cap="none"/>
                        <a:t>大學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台灣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王小明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尚未授權予任何人使用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669022262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811827547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3985762259"/>
                  </a:ext>
                </a:extLst>
              </a:tr>
            </a:tbl>
          </a:graphicData>
        </a:graphic>
      </p:graphicFrame>
      <p:sp>
        <p:nvSpPr>
          <p:cNvPr id="6" name="Google Shape;211;p13">
            <a:extLst>
              <a:ext uri="{FF2B5EF4-FFF2-40B4-BE49-F238E27FC236}">
                <a16:creationId xmlns:a16="http://schemas.microsoft.com/office/drawing/2014/main" id="{716187F8-0CD5-F102-03E5-254FDC16905F}"/>
              </a:ext>
            </a:extLst>
          </p:cNvPr>
          <p:cNvSpPr txBox="1"/>
          <p:nvPr/>
        </p:nvSpPr>
        <p:spPr>
          <a:xfrm>
            <a:off x="9234141" y="1963491"/>
            <a:ext cx="2664515" cy="338556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*所有智財比例總和為100%</a:t>
            </a:r>
          </a:p>
        </p:txBody>
      </p:sp>
      <p:graphicFrame>
        <p:nvGraphicFramePr>
          <p:cNvPr id="7" name="Google Shape;212;p13">
            <a:extLst>
              <a:ext uri="{FF2B5EF4-FFF2-40B4-BE49-F238E27FC236}">
                <a16:creationId xmlns:a16="http://schemas.microsoft.com/office/drawing/2014/main" id="{434031CF-826E-6E2A-D20A-179C76BA97CC}"/>
              </a:ext>
            </a:extLst>
          </p:cNvPr>
          <p:cNvGraphicFramePr>
            <a:graphicFrameLocks noGrp="1"/>
          </p:cNvGraphicFramePr>
          <p:nvPr/>
        </p:nvGraphicFramePr>
        <p:xfrm>
          <a:off x="515273" y="4841930"/>
          <a:ext cx="11383365" cy="1835511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596225">
                  <a:extLst>
                    <a:ext uri="{9D8B030D-6E8A-4147-A177-3AD203B41FA5}">
                      <a16:colId xmlns:a16="http://schemas.microsoft.com/office/drawing/2014/main" val="923145914"/>
                    </a:ext>
                  </a:extLst>
                </a:gridCol>
                <a:gridCol w="1155847">
                  <a:extLst>
                    <a:ext uri="{9D8B030D-6E8A-4147-A177-3AD203B41FA5}">
                      <a16:colId xmlns:a16="http://schemas.microsoft.com/office/drawing/2014/main" val="1186843789"/>
                    </a:ext>
                  </a:extLst>
                </a:gridCol>
                <a:gridCol w="849175">
                  <a:extLst>
                    <a:ext uri="{9D8B030D-6E8A-4147-A177-3AD203B41FA5}">
                      <a16:colId xmlns:a16="http://schemas.microsoft.com/office/drawing/2014/main" val="800349187"/>
                    </a:ext>
                  </a:extLst>
                </a:gridCol>
                <a:gridCol w="1309146">
                  <a:extLst>
                    <a:ext uri="{9D8B030D-6E8A-4147-A177-3AD203B41FA5}">
                      <a16:colId xmlns:a16="http://schemas.microsoft.com/office/drawing/2014/main" val="1448833724"/>
                    </a:ext>
                  </a:extLst>
                </a:gridCol>
                <a:gridCol w="1087998">
                  <a:extLst>
                    <a:ext uri="{9D8B030D-6E8A-4147-A177-3AD203B41FA5}">
                      <a16:colId xmlns:a16="http://schemas.microsoft.com/office/drawing/2014/main" val="2899764876"/>
                    </a:ext>
                  </a:extLst>
                </a:gridCol>
                <a:gridCol w="521902">
                  <a:extLst>
                    <a:ext uri="{9D8B030D-6E8A-4147-A177-3AD203B41FA5}">
                      <a16:colId xmlns:a16="http://schemas.microsoft.com/office/drawing/2014/main" val="540119307"/>
                    </a:ext>
                  </a:extLst>
                </a:gridCol>
                <a:gridCol w="973570">
                  <a:extLst>
                    <a:ext uri="{9D8B030D-6E8A-4147-A177-3AD203B41FA5}">
                      <a16:colId xmlns:a16="http://schemas.microsoft.com/office/drawing/2014/main" val="1932048515"/>
                    </a:ext>
                  </a:extLst>
                </a:gridCol>
                <a:gridCol w="1403229">
                  <a:extLst>
                    <a:ext uri="{9D8B030D-6E8A-4147-A177-3AD203B41FA5}">
                      <a16:colId xmlns:a16="http://schemas.microsoft.com/office/drawing/2014/main" val="59729984"/>
                    </a:ext>
                  </a:extLst>
                </a:gridCol>
                <a:gridCol w="2205075">
                  <a:extLst>
                    <a:ext uri="{9D8B030D-6E8A-4147-A177-3AD203B41FA5}">
                      <a16:colId xmlns:a16="http://schemas.microsoft.com/office/drawing/2014/main" val="3144438463"/>
                    </a:ext>
                  </a:extLst>
                </a:gridCol>
                <a:gridCol w="1281202">
                  <a:extLst>
                    <a:ext uri="{9D8B030D-6E8A-4147-A177-3AD203B41FA5}">
                      <a16:colId xmlns:a16="http://schemas.microsoft.com/office/drawing/2014/main" val="3711415483"/>
                    </a:ext>
                  </a:extLst>
                </a:gridCol>
              </a:tblGrid>
              <a:tr h="5422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專利類別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申請日期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申請國家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專利發明人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(</a:t>
                      </a:r>
                      <a:r>
                        <a:rPr lang="zh-TW" sz="1200" u="none" strike="noStrike" cap="none"/>
                        <a:t>部會、計畫名稱及計畫編號</a:t>
                      </a:r>
                      <a:r>
                        <a:rPr lang="en-US" sz="1200" u="none" strike="noStrike" cap="none"/>
                        <a:t>)</a:t>
                      </a:r>
                      <a:endParaRPr lang="en-US" sz="12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專利授權狀態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若已授權需說明專屬或非專屬授權、授權範圍、地區、金額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佔此計畫申請標的之技術佔比</a:t>
                      </a:r>
                      <a:r>
                        <a:rPr lang="en-US" sz="1200" u="none" strike="noStrike" cap="none"/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105273786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發明專利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年月日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</a:t>
                      </a:r>
                      <a:r>
                        <a:rPr lang="zh-TW" sz="1200" u="none" strike="noStrike" cap="none"/>
                        <a:t>大學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台灣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王小明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尚未授權予任何人使用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732115201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860475492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3262956771"/>
                  </a:ext>
                </a:extLst>
              </a:tr>
            </a:tbl>
          </a:graphicData>
        </a:graphic>
      </p:graphicFrame>
      <p:sp>
        <p:nvSpPr>
          <p:cNvPr id="8" name="Google Shape;213;p13">
            <a:extLst>
              <a:ext uri="{FF2B5EF4-FFF2-40B4-BE49-F238E27FC236}">
                <a16:creationId xmlns:a16="http://schemas.microsoft.com/office/drawing/2014/main" id="{392A66AA-9F22-A7D9-EF61-85A47FF6CA54}"/>
              </a:ext>
            </a:extLst>
          </p:cNvPr>
          <p:cNvSpPr/>
          <p:nvPr/>
        </p:nvSpPr>
        <p:spPr>
          <a:xfrm>
            <a:off x="482702" y="4403622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已申請未核准之專利清單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9" name="Google Shape;214;p13">
            <a:extLst>
              <a:ext uri="{FF2B5EF4-FFF2-40B4-BE49-F238E27FC236}">
                <a16:creationId xmlns:a16="http://schemas.microsoft.com/office/drawing/2014/main" id="{B6192143-11CB-B22C-ADF0-3E95A4723DA7}"/>
              </a:ext>
            </a:extLst>
          </p:cNvPr>
          <p:cNvSpPr/>
          <p:nvPr/>
        </p:nvSpPr>
        <p:spPr>
          <a:xfrm>
            <a:off x="482702" y="1922736"/>
            <a:ext cx="10591696" cy="50783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已核准之專利清單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20;p14">
            <a:extLst>
              <a:ext uri="{FF2B5EF4-FFF2-40B4-BE49-F238E27FC236}">
                <a16:creationId xmlns:a16="http://schemas.microsoft.com/office/drawing/2014/main" id="{DB2FABAC-07AE-B592-F713-5AEDD6826FC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523567"/>
            <a:ext cx="10972800" cy="758302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二、本計畫「智財清單」</a:t>
            </a:r>
            <a:endParaRPr lang="en-US" sz="4000" b="1">
              <a:latin typeface="PMingLiu"/>
              <a:ea typeface="PMingLiu"/>
            </a:endParaRPr>
          </a:p>
        </p:txBody>
      </p:sp>
      <p:sp>
        <p:nvSpPr>
          <p:cNvPr id="3" name="Google Shape;221;p14">
            <a:extLst>
              <a:ext uri="{FF2B5EF4-FFF2-40B4-BE49-F238E27FC236}">
                <a16:creationId xmlns:a16="http://schemas.microsoft.com/office/drawing/2014/main" id="{A56AA451-FB78-0D21-717E-8F375B4D056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82702" y="1437089"/>
            <a:ext cx="11182353" cy="672714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本計畫「營業秘密」、「專利申請」之說明</a:t>
            </a:r>
          </a:p>
        </p:txBody>
      </p:sp>
      <p:sp>
        <p:nvSpPr>
          <p:cNvPr id="4" name="Google Shape;222;p14">
            <a:extLst>
              <a:ext uri="{FF2B5EF4-FFF2-40B4-BE49-F238E27FC236}">
                <a16:creationId xmlns:a16="http://schemas.microsoft.com/office/drawing/2014/main" id="{129464B0-B846-DF5F-DCB4-2D7891D24B6B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FC9EDFF-E447-48D9-B3BC-155237ADFAD1}" type="slidenum">
              <a:t>15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5" name="Google Shape;223;p14">
            <a:extLst>
              <a:ext uri="{FF2B5EF4-FFF2-40B4-BE49-F238E27FC236}">
                <a16:creationId xmlns:a16="http://schemas.microsoft.com/office/drawing/2014/main" id="{7F449397-B11C-CB45-87D2-2EA7EB26E06E}"/>
              </a:ext>
            </a:extLst>
          </p:cNvPr>
          <p:cNvGraphicFramePr>
            <a:graphicFrameLocks noGrp="1"/>
          </p:cNvGraphicFramePr>
          <p:nvPr/>
        </p:nvGraphicFramePr>
        <p:xfrm>
          <a:off x="504821" y="2379652"/>
          <a:ext cx="11316495" cy="2068308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2180551">
                  <a:extLst>
                    <a:ext uri="{9D8B030D-6E8A-4147-A177-3AD203B41FA5}">
                      <a16:colId xmlns:a16="http://schemas.microsoft.com/office/drawing/2014/main" val="388422859"/>
                    </a:ext>
                  </a:extLst>
                </a:gridCol>
                <a:gridCol w="1799749">
                  <a:extLst>
                    <a:ext uri="{9D8B030D-6E8A-4147-A177-3AD203B41FA5}">
                      <a16:colId xmlns:a16="http://schemas.microsoft.com/office/drawing/2014/main" val="3659747411"/>
                    </a:ext>
                  </a:extLst>
                </a:gridCol>
                <a:gridCol w="2706322">
                  <a:extLst>
                    <a:ext uri="{9D8B030D-6E8A-4147-A177-3AD203B41FA5}">
                      <a16:colId xmlns:a16="http://schemas.microsoft.com/office/drawing/2014/main" val="3115878156"/>
                    </a:ext>
                  </a:extLst>
                </a:gridCol>
                <a:gridCol w="2212848">
                  <a:extLst>
                    <a:ext uri="{9D8B030D-6E8A-4147-A177-3AD203B41FA5}">
                      <a16:colId xmlns:a16="http://schemas.microsoft.com/office/drawing/2014/main" val="1476554094"/>
                    </a:ext>
                  </a:extLst>
                </a:gridCol>
                <a:gridCol w="2417024">
                  <a:extLst>
                    <a:ext uri="{9D8B030D-6E8A-4147-A177-3AD203B41FA5}">
                      <a16:colId xmlns:a16="http://schemas.microsoft.com/office/drawing/2014/main" val="645010611"/>
                    </a:ext>
                  </a:extLst>
                </a:gridCol>
              </a:tblGrid>
              <a:tr h="47997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營業秘密名稱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技術內容開發人員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營業秘密已採取合理之保密措施自評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(</a:t>
                      </a:r>
                      <a:r>
                        <a:rPr lang="zh-TW" sz="1200" u="none" strike="noStrike" cap="none"/>
                        <a:t>部會、計畫名稱及計畫編號</a:t>
                      </a:r>
                      <a:r>
                        <a:rPr lang="en-US" sz="1200" u="none" strike="noStrike" cap="none"/>
                        <a:t>)</a:t>
                      </a:r>
                      <a:endParaRPr lang="en-US" sz="12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佔此計畫申請標的之技術佔比</a:t>
                      </a:r>
                      <a:r>
                        <a:rPr lang="en-US" sz="1200" u="none" strike="noStrike" cap="none"/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3942359369"/>
                  </a:ext>
                </a:extLst>
              </a:tr>
              <a:tr h="704426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例：限制可接觸營業秘密人員身份、文件標明『機密』或『限閱』等註記、營業秘密存放地點及妥善管理措施</a:t>
                      </a:r>
                      <a:r>
                        <a:rPr lang="en-US" sz="1200" u="none" strike="noStrike" cap="none"/>
                        <a:t> (</a:t>
                      </a:r>
                      <a:r>
                        <a:rPr lang="zh-TW" sz="1200" u="none" strike="noStrike" cap="none"/>
                        <a:t>上鎖</a:t>
                      </a:r>
                      <a:r>
                        <a:rPr lang="en-US" sz="1200" u="none" strike="noStrike" cap="none"/>
                        <a:t>/</a:t>
                      </a:r>
                      <a:r>
                        <a:rPr lang="zh-TW" sz="1200" u="none" strike="noStrike" cap="none"/>
                        <a:t>設定密碼</a:t>
                      </a:r>
                      <a:r>
                        <a:rPr lang="en-US" sz="1200" u="none" strike="noStrike" cap="none"/>
                        <a:t>/</a:t>
                      </a:r>
                      <a:r>
                        <a:rPr lang="zh-TW" sz="1200" u="none" strike="noStrike" cap="none"/>
                        <a:t>非通常可接觸地點等</a:t>
                      </a:r>
                      <a:r>
                        <a:rPr lang="en-US" sz="1200" u="none" strike="noStrike" cap="none"/>
                        <a:t>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8292552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15629475"/>
                  </a:ext>
                </a:extLst>
              </a:tr>
              <a:tr h="35074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3141507050"/>
                  </a:ext>
                </a:extLst>
              </a:tr>
            </a:tbl>
          </a:graphicData>
        </a:graphic>
      </p:graphicFrame>
      <p:sp>
        <p:nvSpPr>
          <p:cNvPr id="6" name="Google Shape;224;p14">
            <a:extLst>
              <a:ext uri="{FF2B5EF4-FFF2-40B4-BE49-F238E27FC236}">
                <a16:creationId xmlns:a16="http://schemas.microsoft.com/office/drawing/2014/main" id="{F0FC6264-0C61-1A4C-CCE8-2165C294F6B9}"/>
              </a:ext>
            </a:extLst>
          </p:cNvPr>
          <p:cNvSpPr txBox="1"/>
          <p:nvPr/>
        </p:nvSpPr>
        <p:spPr>
          <a:xfrm>
            <a:off x="9234141" y="1963491"/>
            <a:ext cx="2664515" cy="338556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*所有智財比例總和為100%</a:t>
            </a:r>
          </a:p>
        </p:txBody>
      </p:sp>
      <p:graphicFrame>
        <p:nvGraphicFramePr>
          <p:cNvPr id="7" name="Google Shape;225;p14">
            <a:extLst>
              <a:ext uri="{FF2B5EF4-FFF2-40B4-BE49-F238E27FC236}">
                <a16:creationId xmlns:a16="http://schemas.microsoft.com/office/drawing/2014/main" id="{BD7FEF41-7F2D-EDE6-3594-8D7DC854B43D}"/>
              </a:ext>
            </a:extLst>
          </p:cNvPr>
          <p:cNvGraphicFramePr>
            <a:graphicFrameLocks noGrp="1"/>
          </p:cNvGraphicFramePr>
          <p:nvPr/>
        </p:nvGraphicFramePr>
        <p:xfrm>
          <a:off x="515273" y="4957483"/>
          <a:ext cx="11305998" cy="1609106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792227">
                  <a:extLst>
                    <a:ext uri="{9D8B030D-6E8A-4147-A177-3AD203B41FA5}">
                      <a16:colId xmlns:a16="http://schemas.microsoft.com/office/drawing/2014/main" val="3601994384"/>
                    </a:ext>
                  </a:extLst>
                </a:gridCol>
                <a:gridCol w="1751898">
                  <a:extLst>
                    <a:ext uri="{9D8B030D-6E8A-4147-A177-3AD203B41FA5}">
                      <a16:colId xmlns:a16="http://schemas.microsoft.com/office/drawing/2014/main" val="664374771"/>
                    </a:ext>
                  </a:extLst>
                </a:gridCol>
                <a:gridCol w="1153671">
                  <a:extLst>
                    <a:ext uri="{9D8B030D-6E8A-4147-A177-3AD203B41FA5}">
                      <a16:colId xmlns:a16="http://schemas.microsoft.com/office/drawing/2014/main" val="4246030282"/>
                    </a:ext>
                  </a:extLst>
                </a:gridCol>
                <a:gridCol w="1042571">
                  <a:extLst>
                    <a:ext uri="{9D8B030D-6E8A-4147-A177-3AD203B41FA5}">
                      <a16:colId xmlns:a16="http://schemas.microsoft.com/office/drawing/2014/main" val="4222796191"/>
                    </a:ext>
                  </a:extLst>
                </a:gridCol>
                <a:gridCol w="1128049">
                  <a:extLst>
                    <a:ext uri="{9D8B030D-6E8A-4147-A177-3AD203B41FA5}">
                      <a16:colId xmlns:a16="http://schemas.microsoft.com/office/drawing/2014/main" val="3449894283"/>
                    </a:ext>
                  </a:extLst>
                </a:gridCol>
                <a:gridCol w="1631801">
                  <a:extLst>
                    <a:ext uri="{9D8B030D-6E8A-4147-A177-3AD203B41FA5}">
                      <a16:colId xmlns:a16="http://schemas.microsoft.com/office/drawing/2014/main" val="3277631411"/>
                    </a:ext>
                  </a:extLst>
                </a:gridCol>
                <a:gridCol w="2103403">
                  <a:extLst>
                    <a:ext uri="{9D8B030D-6E8A-4147-A177-3AD203B41FA5}">
                      <a16:colId xmlns:a16="http://schemas.microsoft.com/office/drawing/2014/main" val="777258251"/>
                    </a:ext>
                  </a:extLst>
                </a:gridCol>
                <a:gridCol w="1702375">
                  <a:extLst>
                    <a:ext uri="{9D8B030D-6E8A-4147-A177-3AD203B41FA5}">
                      <a16:colId xmlns:a16="http://schemas.microsoft.com/office/drawing/2014/main" val="3119851400"/>
                    </a:ext>
                  </a:extLst>
                </a:gridCol>
              </a:tblGrid>
              <a:tr h="5422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專利類別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預計專利申請名稱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預計申請日期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預計申請國家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預計認列發明人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(</a:t>
                      </a:r>
                      <a:r>
                        <a:rPr lang="zh-TW" sz="1200" u="none" strike="noStrike" cap="none"/>
                        <a:t>部會、計畫名稱及計畫編號</a:t>
                      </a:r>
                      <a:r>
                        <a:rPr lang="en-US" sz="1200" u="none" strike="noStrike" cap="none"/>
                        <a:t>)</a:t>
                      </a:r>
                      <a:endParaRPr lang="en-US" sz="12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佔此計畫申請標的之技術佔比</a:t>
                      </a:r>
                      <a:r>
                        <a:rPr lang="en-US" sz="1200" u="none" strike="noStrike" cap="none"/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1699512807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發明專利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年月日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802231853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962175487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3753735711"/>
                  </a:ext>
                </a:extLst>
              </a:tr>
            </a:tbl>
          </a:graphicData>
        </a:graphic>
      </p:graphicFrame>
      <p:sp>
        <p:nvSpPr>
          <p:cNvPr id="8" name="Google Shape;226;p14">
            <a:extLst>
              <a:ext uri="{FF2B5EF4-FFF2-40B4-BE49-F238E27FC236}">
                <a16:creationId xmlns:a16="http://schemas.microsoft.com/office/drawing/2014/main" id="{38F2C263-99D5-D35A-43F1-931543A1CE76}"/>
              </a:ext>
            </a:extLst>
          </p:cNvPr>
          <p:cNvSpPr/>
          <p:nvPr/>
        </p:nvSpPr>
        <p:spPr>
          <a:xfrm>
            <a:off x="482702" y="451917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尚未申請，但計畫執行期間內將會申請之專利清單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9" name="Google Shape;227;p14">
            <a:extLst>
              <a:ext uri="{FF2B5EF4-FFF2-40B4-BE49-F238E27FC236}">
                <a16:creationId xmlns:a16="http://schemas.microsoft.com/office/drawing/2014/main" id="{50EE9F43-99FF-D3E1-95DF-AD83B5956290}"/>
              </a:ext>
            </a:extLst>
          </p:cNvPr>
          <p:cNvSpPr/>
          <p:nvPr/>
        </p:nvSpPr>
        <p:spPr>
          <a:xfrm>
            <a:off x="482702" y="1922736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營業秘密自評</a:t>
            </a:r>
            <a:r>
              <a:rPr lang="en-US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若無則免</a:t>
            </a:r>
            <a:r>
              <a:rPr lang="en-US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33;p15">
            <a:extLst>
              <a:ext uri="{FF2B5EF4-FFF2-40B4-BE49-F238E27FC236}">
                <a16:creationId xmlns:a16="http://schemas.microsoft.com/office/drawing/2014/main" id="{52F3074D-DA18-D2C8-B7D6-8C40208B61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11197"/>
            <a:ext cx="10972800" cy="736329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附件一、計畫主持人過往研究成果</a:t>
            </a:r>
          </a:p>
        </p:txBody>
      </p:sp>
      <p:sp>
        <p:nvSpPr>
          <p:cNvPr id="3" name="Google Shape;234;p15">
            <a:extLst>
              <a:ext uri="{FF2B5EF4-FFF2-40B4-BE49-F238E27FC236}">
                <a16:creationId xmlns:a16="http://schemas.microsoft.com/office/drawing/2014/main" id="{ED40C8C8-517D-5EE0-C4D0-8FA03934D38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7747" y="1054083"/>
            <a:ext cx="11182353" cy="607984"/>
          </a:xfrm>
        </p:spPr>
        <p:txBody>
          <a:bodyPr/>
          <a:lstStyle/>
          <a:p>
            <a:pPr marL="274320" lvl="0" indent="-274320">
              <a:lnSpc>
                <a:spcPct val="14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過往相關計畫補助狀況</a:t>
            </a:r>
          </a:p>
        </p:txBody>
      </p:sp>
      <p:sp>
        <p:nvSpPr>
          <p:cNvPr id="4" name="Google Shape;235;p15">
            <a:extLst>
              <a:ext uri="{FF2B5EF4-FFF2-40B4-BE49-F238E27FC236}">
                <a16:creationId xmlns:a16="http://schemas.microsoft.com/office/drawing/2014/main" id="{AB63A8C9-AC51-0D9F-61C6-A0411955A621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00EDBB6-7768-4B66-AF94-010AD4F66EC9}" type="slidenum">
              <a:t>16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5" name="Google Shape;236;p15">
            <a:extLst>
              <a:ext uri="{FF2B5EF4-FFF2-40B4-BE49-F238E27FC236}">
                <a16:creationId xmlns:a16="http://schemas.microsoft.com/office/drawing/2014/main" id="{D215ABDB-4D70-BAFF-AB81-32A8E75CBE93}"/>
              </a:ext>
            </a:extLst>
          </p:cNvPr>
          <p:cNvGraphicFramePr>
            <a:graphicFrameLocks noGrp="1"/>
          </p:cNvGraphicFramePr>
          <p:nvPr/>
        </p:nvGraphicFramePr>
        <p:xfrm>
          <a:off x="198305" y="2294211"/>
          <a:ext cx="11807400" cy="3901004"/>
        </p:xfrm>
        <a:graphic>
          <a:graphicData uri="http://schemas.openxmlformats.org/drawingml/2006/table">
            <a:tbl>
              <a:tblPr>
                <a:effectLst/>
                <a:tableStyleId>{93296810-A885-4BE3-A3E7-6D5BEEA58F35}</a:tableStyleId>
              </a:tblPr>
              <a:tblGrid>
                <a:gridCol w="3528779">
                  <a:extLst>
                    <a:ext uri="{9D8B030D-6E8A-4147-A177-3AD203B41FA5}">
                      <a16:colId xmlns:a16="http://schemas.microsoft.com/office/drawing/2014/main" val="3704968064"/>
                    </a:ext>
                  </a:extLst>
                </a:gridCol>
                <a:gridCol w="1177354">
                  <a:extLst>
                    <a:ext uri="{9D8B030D-6E8A-4147-A177-3AD203B41FA5}">
                      <a16:colId xmlns:a16="http://schemas.microsoft.com/office/drawing/2014/main" val="858313864"/>
                    </a:ext>
                  </a:extLst>
                </a:gridCol>
                <a:gridCol w="1388004">
                  <a:extLst>
                    <a:ext uri="{9D8B030D-6E8A-4147-A177-3AD203B41FA5}">
                      <a16:colId xmlns:a16="http://schemas.microsoft.com/office/drawing/2014/main" val="908769188"/>
                    </a:ext>
                  </a:extLst>
                </a:gridCol>
                <a:gridCol w="1142652">
                  <a:extLst>
                    <a:ext uri="{9D8B030D-6E8A-4147-A177-3AD203B41FA5}">
                      <a16:colId xmlns:a16="http://schemas.microsoft.com/office/drawing/2014/main" val="1921361513"/>
                    </a:ext>
                  </a:extLst>
                </a:gridCol>
                <a:gridCol w="1142652">
                  <a:extLst>
                    <a:ext uri="{9D8B030D-6E8A-4147-A177-3AD203B41FA5}">
                      <a16:colId xmlns:a16="http://schemas.microsoft.com/office/drawing/2014/main" val="3744566502"/>
                    </a:ext>
                  </a:extLst>
                </a:gridCol>
                <a:gridCol w="1142652">
                  <a:extLst>
                    <a:ext uri="{9D8B030D-6E8A-4147-A177-3AD203B41FA5}">
                      <a16:colId xmlns:a16="http://schemas.microsoft.com/office/drawing/2014/main" val="3994618336"/>
                    </a:ext>
                  </a:extLst>
                </a:gridCol>
                <a:gridCol w="1142652">
                  <a:extLst>
                    <a:ext uri="{9D8B030D-6E8A-4147-A177-3AD203B41FA5}">
                      <a16:colId xmlns:a16="http://schemas.microsoft.com/office/drawing/2014/main" val="3808139083"/>
                    </a:ext>
                  </a:extLst>
                </a:gridCol>
                <a:gridCol w="1142652">
                  <a:extLst>
                    <a:ext uri="{9D8B030D-6E8A-4147-A177-3AD203B41FA5}">
                      <a16:colId xmlns:a16="http://schemas.microsoft.com/office/drawing/2014/main" val="2195493261"/>
                    </a:ext>
                  </a:extLst>
                </a:gridCol>
              </a:tblGrid>
              <a:tr h="1121676"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計畫名稱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（本部補助者請註明編號）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計畫內擔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任之工作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起迄年月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補助或</a:t>
                      </a:r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委託機構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執行情形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預期</a:t>
                      </a:r>
                      <a:r>
                        <a:rPr lang="en-US" sz="1600" u="none" strike="noStrike" cap="none"/>
                        <a:t>KPI</a:t>
                      </a:r>
                      <a:r>
                        <a:rPr lang="zh-TW" sz="1600" u="none" strike="noStrike" cap="none"/>
                        <a:t>設定</a:t>
                      </a:r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若無則填寫無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實際</a:t>
                      </a:r>
                      <a:r>
                        <a:rPr lang="en-US" sz="1800" u="none" strike="noStrike" cap="none"/>
                        <a:t>KPI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達成情形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核定經費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總額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190357747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/>
                        <a:t>  </a:t>
                      </a:r>
                      <a:r>
                        <a:rPr lang="zh-TW" sz="1500" u="none" strike="noStrike" cap="none"/>
                        <a:t>○○○○○○○○○個案</a:t>
                      </a:r>
                    </a:p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/>
                        <a:t> (106-○○○-○-○○○-○○○-)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主持人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○</a:t>
                      </a:r>
                      <a:r>
                        <a:rPr lang="en-US" sz="1500" u="none" strike="noStrike" cap="none"/>
                        <a:t>/○/○-○/○/○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國科會</a:t>
                      </a: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已結案</a:t>
                      </a:r>
                      <a:r>
                        <a:rPr lang="en-US" sz="1500" u="none" strike="noStrike" cap="none"/>
                        <a:t>/</a:t>
                      </a:r>
                      <a:r>
                        <a:rPr lang="zh-TW" sz="1500" u="none" strike="noStrike" cap="none"/>
                        <a:t>執行中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/>
                        <a:t>000,000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91874313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24984765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47544064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17645708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5751128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9416711"/>
                  </a:ext>
                </a:extLst>
              </a:tr>
            </a:tbl>
          </a:graphicData>
        </a:graphic>
      </p:graphicFrame>
      <p:sp>
        <p:nvSpPr>
          <p:cNvPr id="6" name="Google Shape;237;p15">
            <a:extLst>
              <a:ext uri="{FF2B5EF4-FFF2-40B4-BE49-F238E27FC236}">
                <a16:creationId xmlns:a16="http://schemas.microsoft.com/office/drawing/2014/main" id="{36429304-00F6-302D-2EAE-AC7BC9A48579}"/>
              </a:ext>
            </a:extLst>
          </p:cNvPr>
          <p:cNvSpPr txBox="1"/>
          <p:nvPr/>
        </p:nvSpPr>
        <p:spPr>
          <a:xfrm>
            <a:off x="7803571" y="1194279"/>
            <a:ext cx="4202033" cy="427500"/>
          </a:xfrm>
          <a:prstGeom prst="rect">
            <a:avLst/>
          </a:prstGeom>
          <a:solidFill>
            <a:srgbClr val="FFFFFF"/>
          </a:solidFill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註：各學門自由型計畫無須填寫</a:t>
            </a:r>
            <a:r>
              <a:rPr lang="en-US" sz="1600" b="0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KPI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7" name="Google Shape;238;p15">
            <a:extLst>
              <a:ext uri="{FF2B5EF4-FFF2-40B4-BE49-F238E27FC236}">
                <a16:creationId xmlns:a16="http://schemas.microsoft.com/office/drawing/2014/main" id="{AB8C653D-9B10-9F50-8FDD-EF811A7DEBDF}"/>
              </a:ext>
            </a:extLst>
          </p:cNvPr>
          <p:cNvSpPr txBox="1"/>
          <p:nvPr/>
        </p:nvSpPr>
        <p:spPr>
          <a:xfrm>
            <a:off x="443932" y="1669996"/>
            <a:ext cx="11278173" cy="646334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請務必詳實填寫所有與本計畫相關之研究計畫</a:t>
            </a: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(</a:t>
            </a: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含國內外、大陸地區及港澳</a:t>
            </a: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)</a:t>
            </a: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，不限於本會計畫。若涉及國外、大陸地區及港澳，請依各該主管機關相關法令規定辦理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8" name="Google Shape;239;p15">
            <a:extLst>
              <a:ext uri="{FF2B5EF4-FFF2-40B4-BE49-F238E27FC236}">
                <a16:creationId xmlns:a16="http://schemas.microsoft.com/office/drawing/2014/main" id="{05E65B86-AAFA-73B7-B1FE-69B0240E8C47}"/>
              </a:ext>
            </a:extLst>
          </p:cNvPr>
          <p:cNvSpPr txBox="1"/>
          <p:nvPr/>
        </p:nvSpPr>
        <p:spPr>
          <a:xfrm>
            <a:off x="583624" y="6293696"/>
            <a:ext cx="9436672" cy="369335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註：上表計畫補助狀況請務必同步於本會學術研發服務網更新，以利查對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5;p16">
            <a:extLst>
              <a:ext uri="{FF2B5EF4-FFF2-40B4-BE49-F238E27FC236}">
                <a16:creationId xmlns:a16="http://schemas.microsoft.com/office/drawing/2014/main" id="{649C8833-ABFC-9119-76BE-87BE344C384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523567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附件一、計畫主持人過往研究成果</a:t>
            </a:r>
            <a:r>
              <a:rPr lang="en-US" sz="4000" b="1">
                <a:solidFill>
                  <a:srgbClr val="FF0000"/>
                </a:solidFill>
              </a:rPr>
              <a:t>(</a:t>
            </a:r>
            <a:r>
              <a:rPr lang="zh-TW" altLang="en-US" sz="4000" b="1">
                <a:solidFill>
                  <a:srgbClr val="FF0000"/>
                </a:solidFill>
              </a:rPr>
              <a:t>續</a:t>
            </a:r>
            <a:r>
              <a:rPr lang="en-US" sz="4000" b="1">
                <a:solidFill>
                  <a:srgbClr val="FF0000"/>
                </a:solidFill>
              </a:rPr>
              <a:t>)</a:t>
            </a:r>
            <a:endParaRPr lang="en-US" sz="4000" b="1">
              <a:solidFill>
                <a:srgbClr val="FF0000"/>
              </a:solidFill>
              <a:latin typeface="PMingLiu"/>
              <a:ea typeface="PMingLiu"/>
            </a:endParaRPr>
          </a:p>
        </p:txBody>
      </p:sp>
      <p:sp>
        <p:nvSpPr>
          <p:cNvPr id="3" name="Google Shape;246;p16">
            <a:extLst>
              <a:ext uri="{FF2B5EF4-FFF2-40B4-BE49-F238E27FC236}">
                <a16:creationId xmlns:a16="http://schemas.microsoft.com/office/drawing/2014/main" id="{06E28669-7A45-A5C4-95BC-E2834ADDAE0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830034"/>
            <a:ext cx="11182353" cy="683742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本計畫核心技術相關「關鍵論文」，請條列說明</a:t>
            </a:r>
          </a:p>
        </p:txBody>
      </p:sp>
      <p:graphicFrame>
        <p:nvGraphicFramePr>
          <p:cNvPr id="4" name="Google Shape;247;p16">
            <a:extLst>
              <a:ext uri="{FF2B5EF4-FFF2-40B4-BE49-F238E27FC236}">
                <a16:creationId xmlns:a16="http://schemas.microsoft.com/office/drawing/2014/main" id="{B8ECEDE6-3509-9BD8-B60B-15BC058DA072}"/>
              </a:ext>
            </a:extLst>
          </p:cNvPr>
          <p:cNvGraphicFramePr>
            <a:graphicFrameLocks noGrp="1"/>
          </p:cNvGraphicFramePr>
          <p:nvPr/>
        </p:nvGraphicFramePr>
        <p:xfrm>
          <a:off x="703703" y="2997275"/>
          <a:ext cx="10878699" cy="2750259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1740103">
                  <a:extLst>
                    <a:ext uri="{9D8B030D-6E8A-4147-A177-3AD203B41FA5}">
                      <a16:colId xmlns:a16="http://schemas.microsoft.com/office/drawing/2014/main" val="4110974609"/>
                    </a:ext>
                  </a:extLst>
                </a:gridCol>
                <a:gridCol w="1974445">
                  <a:extLst>
                    <a:ext uri="{9D8B030D-6E8A-4147-A177-3AD203B41FA5}">
                      <a16:colId xmlns:a16="http://schemas.microsoft.com/office/drawing/2014/main" val="2408502223"/>
                    </a:ext>
                  </a:extLst>
                </a:gridCol>
                <a:gridCol w="1537472">
                  <a:extLst>
                    <a:ext uri="{9D8B030D-6E8A-4147-A177-3AD203B41FA5}">
                      <a16:colId xmlns:a16="http://schemas.microsoft.com/office/drawing/2014/main" val="2249528924"/>
                    </a:ext>
                  </a:extLst>
                </a:gridCol>
                <a:gridCol w="1942103">
                  <a:extLst>
                    <a:ext uri="{9D8B030D-6E8A-4147-A177-3AD203B41FA5}">
                      <a16:colId xmlns:a16="http://schemas.microsoft.com/office/drawing/2014/main" val="3180368985"/>
                    </a:ext>
                  </a:extLst>
                </a:gridCol>
                <a:gridCol w="1836901">
                  <a:extLst>
                    <a:ext uri="{9D8B030D-6E8A-4147-A177-3AD203B41FA5}">
                      <a16:colId xmlns:a16="http://schemas.microsoft.com/office/drawing/2014/main" val="1874664258"/>
                    </a:ext>
                  </a:extLst>
                </a:gridCol>
                <a:gridCol w="1847673">
                  <a:extLst>
                    <a:ext uri="{9D8B030D-6E8A-4147-A177-3AD203B41FA5}">
                      <a16:colId xmlns:a16="http://schemas.microsoft.com/office/drawing/2014/main" val="1086448689"/>
                    </a:ext>
                  </a:extLst>
                </a:gridCol>
              </a:tblGrid>
              <a:tr h="6757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論文名稱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論文主要作者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（按原出版之次序，通訊作者請加註*）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出版年、月份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期刊</a:t>
                      </a:r>
                      <a:r>
                        <a:rPr lang="en-US" sz="1500" u="none" strike="noStrike" cap="none"/>
                        <a:t>/</a:t>
                      </a:r>
                      <a:r>
                        <a:rPr lang="zh-TW" sz="1500" u="none" strike="noStrike" cap="none"/>
                        <a:t>會議名稱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（專書出版社，起迄頁數）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重點摘要說明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部會、計畫名稱及計畫編號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89876707"/>
                  </a:ext>
                </a:extLst>
              </a:tr>
              <a:tr h="328351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766912631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184469306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2191337232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2906243842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2843750408"/>
                  </a:ext>
                </a:extLst>
              </a:tr>
            </a:tbl>
          </a:graphicData>
        </a:graphic>
      </p:graphicFrame>
      <p:sp>
        <p:nvSpPr>
          <p:cNvPr id="5" name="Google Shape;248;p16">
            <a:extLst>
              <a:ext uri="{FF2B5EF4-FFF2-40B4-BE49-F238E27FC236}">
                <a16:creationId xmlns:a16="http://schemas.microsoft.com/office/drawing/2014/main" id="{45563E51-71E6-61AC-5B8D-45C7AECBDF8B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36F3FE3-46B6-4EBE-A5D4-DE7A2781F073}" type="slidenum">
              <a:t>17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6" name="Google Shape;249;p16">
            <a:extLst>
              <a:ext uri="{FF2B5EF4-FFF2-40B4-BE49-F238E27FC236}">
                <a16:creationId xmlns:a16="http://schemas.microsoft.com/office/drawing/2014/main" id="{73B2B72E-DC49-22AE-0FEE-DE6395B856F3}"/>
              </a:ext>
            </a:extLst>
          </p:cNvPr>
          <p:cNvSpPr/>
          <p:nvPr/>
        </p:nvSpPr>
        <p:spPr>
          <a:xfrm>
            <a:off x="904926" y="2359965"/>
            <a:ext cx="10591696" cy="50783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包括已發表之相關期刊論文、研討會議、榮獲知名獎座等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54;p17">
            <a:extLst>
              <a:ext uri="{FF2B5EF4-FFF2-40B4-BE49-F238E27FC236}">
                <a16:creationId xmlns:a16="http://schemas.microsoft.com/office/drawing/2014/main" id="{2BAA10A6-D516-6995-B75C-2B217A4E2B2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205109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附件二、本計畫「智財調查」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3" name="Google Shape;255;p17">
            <a:extLst>
              <a:ext uri="{FF2B5EF4-FFF2-40B4-BE49-F238E27FC236}">
                <a16:creationId xmlns:a16="http://schemas.microsoft.com/office/drawing/2014/main" id="{A323146A-0A0A-BD59-76BE-506935DBE81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59602" y="1506858"/>
            <a:ext cx="10972800" cy="5088151"/>
          </a:xfrm>
        </p:spPr>
        <p:txBody>
          <a:bodyPr/>
          <a:lstStyle/>
          <a:p>
            <a:pPr marL="274320" lvl="0" indent="-274320">
              <a:lnSpc>
                <a:spcPct val="83448"/>
              </a:lnSpc>
              <a:spcBef>
                <a:spcPts val="0"/>
              </a:spcBef>
              <a:buSzPct val="95000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技術權利限制處理規劃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本計畫規劃運用於創業之技術內容，若有已授權第三方使用，或其他合約上限制等情事，請提出相關文件並說明後續處理之規劃，請參閱附件</a:t>
            </a:r>
            <a:r>
              <a:rPr lang="en-US" sz="2000" kern="0">
                <a:latin typeface="Microsoft JhengHei"/>
                <a:ea typeface="Microsoft JhengHei"/>
              </a:rPr>
              <a:t>X</a:t>
            </a:r>
            <a:r>
              <a:rPr lang="zh-TW" sz="2000" kern="0">
                <a:latin typeface="Microsoft JhengHei"/>
                <a:ea typeface="Microsoft JhengHei"/>
              </a:rPr>
              <a:t>。</a:t>
            </a:r>
          </a:p>
          <a:p>
            <a:pPr marL="274320" lvl="1" indent="-274320">
              <a:lnSpc>
                <a:spcPct val="83448"/>
              </a:lnSpc>
              <a:spcBef>
                <a:spcPts val="450"/>
              </a:spcBef>
              <a:buClr>
                <a:srgbClr val="626A19"/>
              </a:buClr>
              <a:buSzPct val="95000"/>
              <a:buFont typeface="Noto Sans Symbols"/>
              <a:buChar char="◆"/>
            </a:pPr>
            <a:r>
              <a:rPr lang="en-US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PI</a:t>
            </a:r>
            <a:r>
              <a:rPr lang="zh-TW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或</a:t>
            </a:r>
            <a:r>
              <a:rPr lang="en-US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CoPI</a:t>
            </a:r>
            <a:r>
              <a:rPr lang="zh-TW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據實揭露義務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曾向</a:t>
            </a:r>
            <a:r>
              <a:rPr lang="en-US" sz="2000" kern="0">
                <a:latin typeface="Microsoft JhengHei"/>
                <a:ea typeface="Microsoft JhengHei"/>
              </a:rPr>
              <a:t>(</a:t>
            </a:r>
            <a:r>
              <a:rPr lang="zh-TW" sz="2000" kern="0">
                <a:latin typeface="Microsoft JhengHei"/>
                <a:ea typeface="Microsoft JhengHei"/>
              </a:rPr>
              <a:t>含申請中</a:t>
            </a:r>
            <a:r>
              <a:rPr lang="en-US" sz="2000" kern="0">
                <a:latin typeface="Microsoft JhengHei"/>
                <a:ea typeface="Microsoft JhengHei"/>
              </a:rPr>
              <a:t>)</a:t>
            </a:r>
            <a:r>
              <a:rPr lang="zh-TW" sz="2000" kern="0">
                <a:latin typeface="Microsoft JhengHei"/>
                <a:ea typeface="Microsoft JhengHei"/>
              </a:rPr>
              <a:t>政府提出補助以成立新創公司為結案條件，或補助新創技術商業化為目標之計畫申請者，個案主持人須據實揭露，請參閱附件</a:t>
            </a:r>
            <a:r>
              <a:rPr lang="en-US" sz="2000" kern="0">
                <a:latin typeface="Microsoft JhengHei"/>
                <a:ea typeface="Microsoft JhengHei"/>
              </a:rPr>
              <a:t>X</a:t>
            </a:r>
            <a:r>
              <a:rPr lang="zh-TW" sz="2000" kern="0">
                <a:latin typeface="Microsoft JhengHei"/>
                <a:ea typeface="Microsoft JhengHei"/>
              </a:rPr>
              <a:t>。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應詳細說明二者間之技術區分及競合關係， 若有共通性智財布局，其處理方案及運用規劃為何</a:t>
            </a:r>
            <a:r>
              <a:rPr lang="en-US" sz="2000" kern="0">
                <a:latin typeface="Microsoft JhengHei"/>
                <a:ea typeface="Microsoft JhengHei"/>
              </a:rPr>
              <a:t>?</a:t>
            </a:r>
            <a:endParaRPr lang="en-US" sz="2000" kern="0">
              <a:latin typeface="MingLiu"/>
              <a:ea typeface="MingLiu"/>
            </a:endParaRPr>
          </a:p>
          <a:p>
            <a:pPr marL="274320" lvl="1" indent="-274320">
              <a:lnSpc>
                <a:spcPct val="83448"/>
              </a:lnSpc>
              <a:spcBef>
                <a:spcPts val="450"/>
              </a:spcBef>
              <a:buClr>
                <a:srgbClr val="626A19"/>
              </a:buClr>
              <a:buSzPct val="95000"/>
              <a:buFont typeface="Noto Sans Symbols"/>
              <a:buChar char="◆"/>
            </a:pPr>
            <a:r>
              <a:rPr lang="zh-TW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跨單位及共同發明人協議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若有與其他單位智財共有情形，應取得通過補助個案需運用智財權所有發明人之權益分配協議，及共有單位之智財協議</a:t>
            </a:r>
            <a:r>
              <a:rPr lang="en-US" sz="2000" kern="0">
                <a:latin typeface="Microsoft JhengHei"/>
                <a:ea typeface="Microsoft JhengHei"/>
              </a:rPr>
              <a:t>(</a:t>
            </a:r>
            <a:r>
              <a:rPr lang="zh-TW" sz="2000" kern="0">
                <a:latin typeface="Microsoft JhengHei"/>
                <a:ea typeface="Microsoft JhengHei"/>
              </a:rPr>
              <a:t>包含同意由執行機構統籌處理技術作價、在執行機構技術股分配比例內約定雙方技術股占比等</a:t>
            </a:r>
            <a:r>
              <a:rPr lang="en-US" sz="2000" kern="0">
                <a:latin typeface="Microsoft JhengHei"/>
                <a:ea typeface="Microsoft JhengHei"/>
              </a:rPr>
              <a:t>)</a:t>
            </a:r>
            <a:r>
              <a:rPr lang="zh-TW" sz="2000" kern="0">
                <a:latin typeface="Microsoft JhengHei"/>
                <a:ea typeface="Microsoft JhengHei"/>
              </a:rPr>
              <a:t>，並提出證明文件，於個案出場時依前揭協議進行技術股分配事宜，請參閱附件</a:t>
            </a:r>
            <a:r>
              <a:rPr lang="en-US" sz="2000" kern="0">
                <a:latin typeface="Microsoft JhengHei"/>
                <a:ea typeface="Microsoft JhengHei"/>
              </a:rPr>
              <a:t>X</a:t>
            </a:r>
            <a:r>
              <a:rPr lang="zh-TW" sz="2000" kern="0">
                <a:latin typeface="Microsoft JhengHei"/>
                <a:ea typeface="Microsoft JhengHei"/>
              </a:rPr>
              <a:t>。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b="1" kern="0">
                <a:solidFill>
                  <a:srgbClr val="FF0000"/>
                </a:solidFill>
                <a:latin typeface="Microsoft JhengHei"/>
                <a:ea typeface="Microsoft JhengHei"/>
              </a:rPr>
              <a:t>此證明文件請上傳於申請系統中</a:t>
            </a:r>
            <a:endParaRPr lang="en-US" sz="2000" kern="0">
              <a:latin typeface="Microsoft JhengHei"/>
              <a:ea typeface="Microsoft JhengHei"/>
            </a:endParaRPr>
          </a:p>
        </p:txBody>
      </p:sp>
      <p:sp>
        <p:nvSpPr>
          <p:cNvPr id="4" name="Google Shape;256;p17">
            <a:extLst>
              <a:ext uri="{FF2B5EF4-FFF2-40B4-BE49-F238E27FC236}">
                <a16:creationId xmlns:a16="http://schemas.microsoft.com/office/drawing/2014/main" id="{FC507F7A-A41E-E08A-5386-66675F4F9CC5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926758B-64A0-435D-91BA-6B5B9C24ECED}" type="slidenum">
              <a:t>18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腦力激盪簡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3063</Words>
  <Application>Microsoft Office PowerPoint</Application>
  <PresentationFormat>寬螢幕</PresentationFormat>
  <Paragraphs>328</Paragraphs>
  <Slides>18</Slides>
  <Notes>18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8" baseType="lpstr">
      <vt:lpstr>Microsoft YaHei</vt:lpstr>
      <vt:lpstr>Noto Sans Symbols</vt:lpstr>
      <vt:lpstr>MingLiu</vt:lpstr>
      <vt:lpstr>Microsoft JhengHei</vt:lpstr>
      <vt:lpstr>PMingLiu</vt:lpstr>
      <vt:lpstr>Arial</vt:lpstr>
      <vt:lpstr>Calibri</vt:lpstr>
      <vt:lpstr>Century Gothic</vt:lpstr>
      <vt:lpstr>Palatino Linotype</vt:lpstr>
      <vt:lpstr>腦力激盪簡報</vt:lpstr>
      <vt:lpstr>115年第1梯次科研創業計畫個案構想書(萌芽案)</vt:lpstr>
      <vt:lpstr>一、構想項目說明(以下為參考項目，團隊可自行編列順序)</vt:lpstr>
      <vt:lpstr>(一)核心技術原創性及技術發展里程碑</vt:lpstr>
      <vt:lpstr>(一)核心技術原創性及技術發展里程碑</vt:lpstr>
      <vt:lpstr>(一)核心技術原創性及技術發展里程碑</vt:lpstr>
      <vt:lpstr>(二)商業發展規劃 </vt:lpstr>
      <vt:lpstr>(二)商業發展規劃 </vt:lpstr>
      <vt:lpstr>(三)創業團隊組成</vt:lpstr>
      <vt:lpstr>產品化關鍵技術研發進度 (需對應查核點項目)</vt:lpstr>
      <vt:lpstr>科研成果之商品化進度 (需對應查核點項目)</vt:lpstr>
      <vt:lpstr>(四)自提查核點(萌芽) (預估申請經費總和需為個案經費表之總和)</vt:lpstr>
      <vt:lpstr>(四)自提查核點(萌芽) (預估申請經費總和需為個案經費表之總和)</vt:lpstr>
      <vt:lpstr>(五)個案經費表(經費請詳述工作項目及預估經費，萌芽案總額以800萬為原則) </vt:lpstr>
      <vt:lpstr>二、本計畫「智財清單」</vt:lpstr>
      <vt:lpstr>二、本計畫「智財清單」</vt:lpstr>
      <vt:lpstr>附件一、計畫主持人過往研究成果</vt:lpstr>
      <vt:lpstr>附件一、計畫主持人過往研究成果(續)</vt:lpstr>
      <vt:lpstr>附件二、本計畫「智財調查」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115年第1梯次科研創業計畫個案構想書(萌芽案)</dc:title>
  <dc:creator>葉愷芸</dc:creator>
  <cp:lastModifiedBy>陳婉菱</cp:lastModifiedBy>
  <cp:revision>3</cp:revision>
  <cp:lastPrinted>2025-07-04T02:58:31Z</cp:lastPrinted>
  <dcterms:created xsi:type="dcterms:W3CDTF">2018-06-20T05:53:52Z</dcterms:created>
  <dcterms:modified xsi:type="dcterms:W3CDTF">2025-07-18T03:45:11Z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