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handoutMasterIdLst>
    <p:handoutMasterId r:id="rId16"/>
  </p:handoutMasterIdLst>
  <p:sldIdLst>
    <p:sldId id="272" r:id="rId2"/>
    <p:sldId id="277" r:id="rId3"/>
    <p:sldId id="280" r:id="rId4"/>
    <p:sldId id="281" r:id="rId5"/>
    <p:sldId id="278" r:id="rId6"/>
    <p:sldId id="292" r:id="rId7"/>
    <p:sldId id="276" r:id="rId8"/>
    <p:sldId id="293" r:id="rId9"/>
    <p:sldId id="296" r:id="rId10"/>
    <p:sldId id="475" r:id="rId11"/>
    <p:sldId id="476" r:id="rId12"/>
    <p:sldId id="478" r:id="rId13"/>
    <p:sldId id="468" r:id="rId14"/>
  </p:sldIdLst>
  <p:sldSz cx="12192000" cy="6858000"/>
  <p:notesSz cx="6734175" cy="98679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21" autoAdjust="0"/>
    <p:restoredTop sz="96834" autoAdjust="0"/>
  </p:normalViewPr>
  <p:slideViewPr>
    <p:cSldViewPr snapToGrid="0">
      <p:cViewPr varScale="1">
        <p:scale>
          <a:sx n="74" d="100"/>
          <a:sy n="74" d="100"/>
        </p:scale>
        <p:origin x="66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2021年9月15日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14475" y="1"/>
            <a:ext cx="2918142" cy="495108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2021年9月15日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8200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3418" y="4748927"/>
            <a:ext cx="5387340" cy="3885486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1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14475" y="9372793"/>
            <a:ext cx="2918142" cy="49510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7502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4241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4021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35FE9C4-59B4-4AD9-BCAF-FF66D1DF51F3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AD936DE-5D38-46D0-9BE5-8BA3B33416FE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2A899C-F004-405A-BF83-560E224F35FE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1790E788-03C8-40B7-8AE9-C9ECC294DED5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A98E7B6-A385-4EF7-8B94-B57AC5684D4E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17AACFF-4F19-463F-A028-C64F0959348B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5A6F7E3-D9D2-40AE-B28C-D99082FA967D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85C29E-EC4B-4879-995C-442C7161D43F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1490183-26AB-417D-892D-5B3EB964CA44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BC55C2-BE8A-4EAF-A1D4-80EA2610B397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8E740C7-CDC9-4AAD-B965-D6F26E788320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27BCDE31-A98F-4AB2-B770-3D9816FB769F}" type="datetime2">
              <a:rPr lang="zh-TW" altLang="en-US" smtClean="0"/>
              <a:t>2021年9月15日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0865759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萌芽案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4487916" y="6331481"/>
            <a:ext cx="291136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8886865-B1DE-49EA-9689-5AB41B737406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8" name="投影片編號版面配置區 7">
            <a:extLst>
              <a:ext uri="{FF2B5EF4-FFF2-40B4-BE49-F238E27FC236}">
                <a16:creationId xmlns:a16="http://schemas.microsoft.com/office/drawing/2014/main" id="{0BD1E987-C99D-4B2A-B920-4650E171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請提出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相關實驗數據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，並填寫</a:t>
            </a:r>
            <a:r>
              <a: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附件智財與論文說明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8BB805E-5D6A-4DD2-8694-51676E4FF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057A0B1-1BD5-44E6-9788-BD4069A10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>
          <a:xfrm>
            <a:off x="609599" y="1935480"/>
            <a:ext cx="11420475" cy="4389120"/>
          </a:xfrm>
        </p:spPr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產品市場供應鏈上下游分析與商品化</a:t>
            </a:r>
            <a:r>
              <a:rPr lang="zh-TW" altLang="zh-TW" sz="2500" b="1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en-US" sz="2000" dirty="0">
                <a:solidFill>
                  <a:srgbClr val="455F5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說明產品市場供應鏈上下游、競爭者分析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及產品競爭優勢等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含產品發展、市場進入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6D08A25-F67C-43D5-A0D9-221F37F4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D806EE65-74A9-4BED-841E-F0E64EF8E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請說明預計新創團隊之成員與職掌（務必包括計畫主持人、技術開發人員、具業界經驗商業發展人員）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E553B3D-D634-4775-A384-66F0B9D30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333015"/>
              </p:ext>
            </p:extLst>
          </p:nvPr>
        </p:nvGraphicFramePr>
        <p:xfrm>
          <a:off x="408000" y="1713187"/>
          <a:ext cx="11376000" cy="479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2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224">
                  <a:extLst>
                    <a:ext uri="{9D8B030D-6E8A-4147-A177-3AD203B41FA5}">
                      <a16:colId xmlns:a16="http://schemas.microsoft.com/office/drawing/2014/main" val="2376695215"/>
                    </a:ext>
                  </a:extLst>
                </a:gridCol>
                <a:gridCol w="7576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b="1" kern="100" dirty="0">
                          <a:solidFill>
                            <a:schemeClr val="l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6997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93699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175163"/>
                  </a:ext>
                </a:extLst>
              </a:tr>
              <a:tr h="1260349">
                <a:tc rowSpan="2"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0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商業查核點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4017396056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E626A8E-87B6-4DB9-8D7F-5E90696F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2"/>
            <a:ext cx="10972800" cy="780188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除拔尖案外，請勿超過八百萬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88698"/>
              </p:ext>
            </p:extLst>
          </p:nvPr>
        </p:nvGraphicFramePr>
        <p:xfrm>
          <a:off x="533400" y="1226410"/>
          <a:ext cx="11306628" cy="4924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658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214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BP</a:t>
                      </a:r>
                      <a:r>
                        <a:rPr kumimoji="0" lang="zh-TW" altLang="en-US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人員</a:t>
                      </a:r>
                      <a:r>
                        <a:rPr kumimoji="0" lang="en-US" altLang="zh-TW" sz="15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2286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214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3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143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2C6DF8E9-49DA-4756-9C02-7C2E07EC02AC}"/>
              </a:ext>
            </a:extLst>
          </p:cNvPr>
          <p:cNvSpPr/>
          <p:nvPr/>
        </p:nvSpPr>
        <p:spPr>
          <a:xfrm>
            <a:off x="533400" y="6182314"/>
            <a:ext cx="112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6C4969C-8D0E-4BD5-8862-8C970F884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附件一、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331920"/>
              </p:ext>
            </p:extLst>
          </p:nvPr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560172" y="405368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08C886F-77EB-45DA-8751-5D42D83A4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161460" cy="18354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84613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133326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83261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83620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66793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51171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5458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375873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162086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25623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專利授權狀態</a:t>
                      </a: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若已授權需說明專屬或非專屬授權、授權範圍、地區、金額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尚未授權予任何人使用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已申請未核准之專利清單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50783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1200" cap="none" spc="0" baseline="0" dirty="0">
                <a:solidFill>
                  <a:schemeClr val="accent1">
                    <a:lumMod val="75000"/>
                  </a:schemeClr>
                </a:solidFill>
                <a:uFillTx/>
                <a:latin typeface="微軟正黑體" pitchFamily="34"/>
                <a:ea typeface="微軟正黑體" pitchFamily="34"/>
              </a:rPr>
              <a:t>已核准之專利清單</a:t>
            </a:r>
          </a:p>
        </p:txBody>
      </p:sp>
    </p:spTree>
    <p:extLst>
      <p:ext uri="{BB962C8B-B14F-4D97-AF65-F5344CB8AC3E}">
        <p14:creationId xmlns:p14="http://schemas.microsoft.com/office/powerpoint/2010/main" val="2658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758302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704" y="1437085"/>
            <a:ext cx="11182350" cy="672711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04825" y="2379651"/>
          <a:ext cx="11077574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34513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761746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2649196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2166125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236599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技術內容開發人員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未來使用於新創公司之模式自評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9" name="文字方塊 8">
            <a:extLst>
              <a:ext uri="{FF2B5EF4-FFF2-40B4-BE49-F238E27FC236}">
                <a16:creationId xmlns:a16="http://schemas.microsoft.com/office/drawing/2014/main" id="{39DF444E-CDE2-4B60-BE9F-FCA494EAD13B}"/>
              </a:ext>
            </a:extLst>
          </p:cNvPr>
          <p:cNvSpPr txBox="1"/>
          <p:nvPr/>
        </p:nvSpPr>
        <p:spPr>
          <a:xfrm>
            <a:off x="9234140" y="1963495"/>
            <a:ext cx="2664519" cy="3385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*所有智財比例總和為</a:t>
            </a:r>
            <a:r>
              <a:rPr lang="en-US" altLang="zh-TW" sz="1600" b="1" kern="1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100%</a:t>
            </a:r>
            <a:endParaRPr lang="zh-TW" altLang="en-US" sz="1600" b="1" kern="1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/>
        </p:nvGraphicFramePr>
        <p:xfrm>
          <a:off x="515270" y="4841931"/>
          <a:ext cx="11067129" cy="1609043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792235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1751889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15368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042587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112804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631811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1864506">
                  <a:extLst>
                    <a:ext uri="{9D8B030D-6E8A-4147-A177-3AD203B41FA5}">
                      <a16:colId xmlns:a16="http://schemas.microsoft.com/office/drawing/2014/main" val="3063491526"/>
                    </a:ext>
                  </a:extLst>
                </a:gridCol>
                <a:gridCol w="1702374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lang="zh-TW" altLang="zh-TW" sz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專利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預計申請時間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未來認列發明人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來自於科技部計畫</a:t>
                      </a:r>
                    </a:p>
                    <a:p>
                      <a:pPr marL="0" algn="ctr" rtl="0" eaLnBrk="1" latinLnBrk="0" hangingPunct="1"/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名稱及編號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en-US" sz="12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佔此計畫申請標的之技術佔比</a:t>
                      </a:r>
                      <a:r>
                        <a:rPr kumimoji="0" lang="en-US" altLang="zh-TW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2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2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2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12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440362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尚未申請，但計畫執行期間內將會申請之專利清單</a:t>
            </a:r>
          </a:p>
        </p:txBody>
      </p:sp>
      <p:sp>
        <p:nvSpPr>
          <p:cNvPr id="13" name="矩形 11">
            <a:extLst>
              <a:ext uri="{FF2B5EF4-FFF2-40B4-BE49-F238E27FC236}">
                <a16:creationId xmlns:a16="http://schemas.microsoft.com/office/drawing/2014/main" id="{FA5C1F2E-515F-410F-83F4-3D0214754014}"/>
              </a:ext>
            </a:extLst>
          </p:cNvPr>
          <p:cNvSpPr/>
          <p:nvPr/>
        </p:nvSpPr>
        <p:spPr>
          <a:xfrm>
            <a:off x="482704" y="1922735"/>
            <a:ext cx="10591696" cy="4569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 algn="just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營業秘密自評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若無則免</a:t>
            </a:r>
            <a:r>
              <a:rPr lang="en-US" altLang="zh-TW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329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C72CD7B-7AD3-4487-960F-B708ABB0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05105"/>
            <a:ext cx="10972800" cy="114300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2"/>
                </a:solidFill>
              </a:rPr>
              <a:t>附件二、本計畫</a:t>
            </a:r>
            <a:r>
              <a:rPr lang="zh-TW" altLang="zh-TW" sz="4000" b="1" dirty="0">
                <a:solidFill>
                  <a:schemeClr val="tx2"/>
                </a:solidFill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</a:rPr>
              <a:t>智財調查</a:t>
            </a:r>
            <a:r>
              <a:rPr lang="zh-TW" altLang="zh-TW" sz="4000" b="1" dirty="0">
                <a:solidFill>
                  <a:schemeClr val="tx2"/>
                </a:solidFill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</a:rPr>
              <a:t>之說明</a:t>
            </a:r>
            <a:r>
              <a:rPr lang="en-US" altLang="zh-TW" sz="4000" b="1" dirty="0">
                <a:solidFill>
                  <a:schemeClr val="tx2"/>
                </a:solidFill>
              </a:rPr>
              <a:t>(</a:t>
            </a:r>
            <a:r>
              <a:rPr lang="zh-TW" altLang="en-US" sz="4000" b="1" dirty="0">
                <a:solidFill>
                  <a:schemeClr val="tx2"/>
                </a:solidFill>
              </a:rPr>
              <a:t>續</a:t>
            </a:r>
            <a:r>
              <a:rPr lang="en-US" altLang="zh-TW" sz="4000" b="1" dirty="0">
                <a:solidFill>
                  <a:schemeClr val="tx2"/>
                </a:solidFill>
              </a:rPr>
              <a:t>)</a:t>
            </a:r>
            <a:endParaRPr lang="zh-TW" altLang="en-US" sz="40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4128C2F-D94B-481E-A532-ECD6254BE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606" y="1506855"/>
            <a:ext cx="10972800" cy="438912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跨單位及共同發明人協議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1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若有智財共有之情形，應取得通過補助個案需運用智財權所有發明人之權益分配協議，及共有單位之智財協議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，並提出</a:t>
            </a:r>
            <a:r>
              <a:rPr lang="zh-TW" altLang="zh-TW" sz="1800" b="1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證明文件</a:t>
            </a:r>
            <a:r>
              <a:rPr lang="zh-TW" altLang="zh-TW" sz="1800" dirty="0">
                <a:effectLst/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，於個案出場時依前揭協議進行技術股分配事宜。</a:t>
            </a:r>
            <a:endParaRPr lang="en-US" altLang="zh-TW" sz="1800" dirty="0">
              <a:effectLst/>
              <a:latin typeface="Microsoft JhengHei UI" panose="020B0604030504040204" pitchFamily="34" charset="-120"/>
              <a:ea typeface="Microsoft JhengHei UI" panose="020B0604030504040204" pitchFamily="34" charset="-12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TW" altLang="en-US" sz="1800" b="1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此證明文件請上傳於申請系統中</a:t>
            </a:r>
            <a:endParaRPr lang="zh-TW" altLang="en-US" sz="1800" b="1" dirty="0">
              <a:solidFill>
                <a:srgbClr val="FF0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6347875-3C1A-4198-84FD-401CF58F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759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附件三、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40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380978"/>
              </p:ext>
            </p:extLst>
          </p:nvPr>
        </p:nvGraphicFramePr>
        <p:xfrm>
          <a:off x="703700" y="2665865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4A89B00-090D-4CB2-8380-ED6055C0C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2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1565</TotalTime>
  <Words>1348</Words>
  <Application>Microsoft Office PowerPoint</Application>
  <PresentationFormat>寬螢幕</PresentationFormat>
  <Paragraphs>204</Paragraphs>
  <Slides>13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5" baseType="lpstr">
      <vt:lpstr>Microsoft JhengHei Light</vt:lpstr>
      <vt:lpstr>Microsoft JhengHei UI</vt:lpstr>
      <vt:lpstr>細明體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腦力激盪簡報</vt:lpstr>
      <vt:lpstr>111年第1梯次科研創業計畫個案構想書(萌芽案)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(三)創業團隊組成</vt:lpstr>
      <vt:lpstr>(四)自提查核點</vt:lpstr>
      <vt:lpstr>(五)個案經費說明 (除拔尖案外，請勿超過八百萬)</vt:lpstr>
      <vt:lpstr>附件一、過去三年計畫補助狀況</vt:lpstr>
      <vt:lpstr>附件二、本計畫「智財調查」之說明</vt:lpstr>
      <vt:lpstr>附件二、本計畫「智財調查」之說明(續)</vt:lpstr>
      <vt:lpstr>附件二、本計畫「智財調查」之說明(續)</vt:lpstr>
      <vt:lpstr>附件三、本計畫「論文調查」之說明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108</cp:revision>
  <cp:lastPrinted>2021-03-25T07:47:47Z</cp:lastPrinted>
  <dcterms:created xsi:type="dcterms:W3CDTF">2018-06-20T05:53:52Z</dcterms:created>
  <dcterms:modified xsi:type="dcterms:W3CDTF">2021-09-15T12:09:03Z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